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6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7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8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10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11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2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3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4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15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16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theme/theme17.xml" ContentType="application/vnd.openxmlformats-officedocument.theme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18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theme/theme19.xml" ContentType="application/vnd.openxmlformats-officedocument.theme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theme/theme20.xml" ContentType="application/vnd.openxmlformats-officedocument.theme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theme/theme21.xml" ContentType="application/vnd.openxmlformats-officedocument.theme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theme/theme22.xml" ContentType="application/vnd.openxmlformats-officedocument.theme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theme/theme23.xml" ContentType="application/vnd.openxmlformats-officedocument.theme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theme/theme24.xml" ContentType="application/vnd.openxmlformats-officedocument.theme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theme/theme25.xml" ContentType="application/vnd.openxmlformats-officedocument.theme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theme/theme26.xml" ContentType="application/vnd.openxmlformats-officedocument.theme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theme/theme27.xml" ContentType="application/vnd.openxmlformats-officedocument.theme+xml"/>
  <Override PartName="/ppt/theme/theme2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4" r:id="rId3"/>
    <p:sldMasterId id="2147483742" r:id="rId4"/>
    <p:sldMasterId id="2147483748" r:id="rId5"/>
    <p:sldMasterId id="2147483754" r:id="rId6"/>
    <p:sldMasterId id="2147483760" r:id="rId7"/>
    <p:sldMasterId id="2147483778" r:id="rId8"/>
    <p:sldMasterId id="2147483792" r:id="rId9"/>
    <p:sldMasterId id="2147483804" r:id="rId10"/>
    <p:sldMasterId id="2147483817" r:id="rId11"/>
    <p:sldMasterId id="2147483856" r:id="rId12"/>
    <p:sldMasterId id="2147483862" r:id="rId13"/>
    <p:sldMasterId id="2147483868" r:id="rId14"/>
    <p:sldMasterId id="2147483874" r:id="rId15"/>
    <p:sldMasterId id="2147483880" r:id="rId16"/>
    <p:sldMasterId id="2147483886" r:id="rId17"/>
    <p:sldMasterId id="2147483911" r:id="rId18"/>
    <p:sldMasterId id="2147483923" r:id="rId19"/>
    <p:sldMasterId id="2147483935" r:id="rId20"/>
    <p:sldMasterId id="2147483947" r:id="rId21"/>
    <p:sldMasterId id="2147483959" r:id="rId22"/>
    <p:sldMasterId id="2147483971" r:id="rId23"/>
    <p:sldMasterId id="2147483997" r:id="rId24"/>
    <p:sldMasterId id="2147484024" r:id="rId25"/>
    <p:sldMasterId id="2147484039" r:id="rId26"/>
    <p:sldMasterId id="2147484051" r:id="rId27"/>
  </p:sldMasterIdLst>
  <p:notesMasterIdLst>
    <p:notesMasterId r:id="rId175"/>
  </p:notesMasterIdLst>
  <p:sldIdLst>
    <p:sldId id="650" r:id="rId28"/>
    <p:sldId id="644" r:id="rId29"/>
    <p:sldId id="504" r:id="rId30"/>
    <p:sldId id="614" r:id="rId31"/>
    <p:sldId id="615" r:id="rId32"/>
    <p:sldId id="616" r:id="rId33"/>
    <p:sldId id="617" r:id="rId34"/>
    <p:sldId id="619" r:id="rId35"/>
    <p:sldId id="621" r:id="rId36"/>
    <p:sldId id="640" r:id="rId37"/>
    <p:sldId id="507" r:id="rId38"/>
    <p:sldId id="622" r:id="rId39"/>
    <p:sldId id="641" r:id="rId40"/>
    <p:sldId id="627" r:id="rId41"/>
    <p:sldId id="628" r:id="rId42"/>
    <p:sldId id="683" r:id="rId43"/>
    <p:sldId id="655" r:id="rId44"/>
    <p:sldId id="656" r:id="rId45"/>
    <p:sldId id="658" r:id="rId46"/>
    <p:sldId id="679" r:id="rId47"/>
    <p:sldId id="680" r:id="rId48"/>
    <p:sldId id="682" r:id="rId49"/>
    <p:sldId id="666" r:id="rId50"/>
    <p:sldId id="684" r:id="rId51"/>
    <p:sldId id="662" r:id="rId52"/>
    <p:sldId id="670" r:id="rId53"/>
    <p:sldId id="667" r:id="rId54"/>
    <p:sldId id="668" r:id="rId55"/>
    <p:sldId id="669" r:id="rId56"/>
    <p:sldId id="685" r:id="rId57"/>
    <p:sldId id="671" r:id="rId58"/>
    <p:sldId id="672" r:id="rId59"/>
    <p:sldId id="673" r:id="rId60"/>
    <p:sldId id="674" r:id="rId61"/>
    <p:sldId id="675" r:id="rId62"/>
    <p:sldId id="676" r:id="rId63"/>
    <p:sldId id="677" r:id="rId64"/>
    <p:sldId id="678" r:id="rId65"/>
    <p:sldId id="643" r:id="rId66"/>
    <p:sldId id="564" r:id="rId67"/>
    <p:sldId id="565" r:id="rId68"/>
    <p:sldId id="659" r:id="rId69"/>
    <p:sldId id="513" r:id="rId70"/>
    <p:sldId id="514" r:id="rId71"/>
    <p:sldId id="515" r:id="rId72"/>
    <p:sldId id="686" r:id="rId73"/>
    <p:sldId id="516" r:id="rId74"/>
    <p:sldId id="517" r:id="rId75"/>
    <p:sldId id="518" r:id="rId76"/>
    <p:sldId id="519" r:id="rId77"/>
    <p:sldId id="520" r:id="rId78"/>
    <p:sldId id="521" r:id="rId79"/>
    <p:sldId id="522" r:id="rId80"/>
    <p:sldId id="637" r:id="rId81"/>
    <p:sldId id="608" r:id="rId82"/>
    <p:sldId id="609" r:id="rId83"/>
    <p:sldId id="610" r:id="rId84"/>
    <p:sldId id="623" r:id="rId85"/>
    <p:sldId id="624" r:id="rId86"/>
    <p:sldId id="645" r:id="rId87"/>
    <p:sldId id="566" r:id="rId88"/>
    <p:sldId id="567" r:id="rId89"/>
    <p:sldId id="568" r:id="rId90"/>
    <p:sldId id="570" r:id="rId91"/>
    <p:sldId id="571" r:id="rId92"/>
    <p:sldId id="572" r:id="rId93"/>
    <p:sldId id="573" r:id="rId94"/>
    <p:sldId id="574" r:id="rId95"/>
    <p:sldId id="575" r:id="rId96"/>
    <p:sldId id="576" r:id="rId97"/>
    <p:sldId id="577" r:id="rId98"/>
    <p:sldId id="578" r:id="rId99"/>
    <p:sldId id="579" r:id="rId100"/>
    <p:sldId id="646" r:id="rId101"/>
    <p:sldId id="581" r:id="rId102"/>
    <p:sldId id="585" r:id="rId103"/>
    <p:sldId id="651" r:id="rId104"/>
    <p:sldId id="587" r:id="rId105"/>
    <p:sldId id="601" r:id="rId106"/>
    <p:sldId id="652" r:id="rId107"/>
    <p:sldId id="603" r:id="rId108"/>
    <p:sldId id="612" r:id="rId109"/>
    <p:sldId id="649" r:id="rId110"/>
    <p:sldId id="599" r:id="rId111"/>
    <p:sldId id="600" r:id="rId112"/>
    <p:sldId id="687" r:id="rId113"/>
    <p:sldId id="689" r:id="rId114"/>
    <p:sldId id="743" r:id="rId115"/>
    <p:sldId id="690" r:id="rId116"/>
    <p:sldId id="691" r:id="rId117"/>
    <p:sldId id="692" r:id="rId118"/>
    <p:sldId id="744" r:id="rId119"/>
    <p:sldId id="693" r:id="rId120"/>
    <p:sldId id="694" r:id="rId121"/>
    <p:sldId id="696" r:id="rId122"/>
    <p:sldId id="697" r:id="rId123"/>
    <p:sldId id="745" r:id="rId124"/>
    <p:sldId id="698" r:id="rId125"/>
    <p:sldId id="699" r:id="rId126"/>
    <p:sldId id="700" r:id="rId127"/>
    <p:sldId id="701" r:id="rId128"/>
    <p:sldId id="746" r:id="rId129"/>
    <p:sldId id="702" r:id="rId130"/>
    <p:sldId id="703" r:id="rId131"/>
    <p:sldId id="704" r:id="rId132"/>
    <p:sldId id="705" r:id="rId133"/>
    <p:sldId id="707" r:id="rId134"/>
    <p:sldId id="709" r:id="rId135"/>
    <p:sldId id="710" r:id="rId136"/>
    <p:sldId id="711" r:id="rId137"/>
    <p:sldId id="712" r:id="rId138"/>
    <p:sldId id="713" r:id="rId139"/>
    <p:sldId id="714" r:id="rId140"/>
    <p:sldId id="715" r:id="rId141"/>
    <p:sldId id="747" r:id="rId142"/>
    <p:sldId id="716" r:id="rId143"/>
    <p:sldId id="717" r:id="rId144"/>
    <p:sldId id="719" r:id="rId145"/>
    <p:sldId id="720" r:id="rId146"/>
    <p:sldId id="721" r:id="rId147"/>
    <p:sldId id="722" r:id="rId148"/>
    <p:sldId id="723" r:id="rId149"/>
    <p:sldId id="724" r:id="rId150"/>
    <p:sldId id="725" r:id="rId151"/>
    <p:sldId id="742" r:id="rId152"/>
    <p:sldId id="726" r:id="rId153"/>
    <p:sldId id="727" r:id="rId154"/>
    <p:sldId id="728" r:id="rId155"/>
    <p:sldId id="729" r:id="rId156"/>
    <p:sldId id="730" r:id="rId157"/>
    <p:sldId id="731" r:id="rId158"/>
    <p:sldId id="732" r:id="rId159"/>
    <p:sldId id="733" r:id="rId160"/>
    <p:sldId id="734" r:id="rId161"/>
    <p:sldId id="735" r:id="rId162"/>
    <p:sldId id="736" r:id="rId163"/>
    <p:sldId id="737" r:id="rId164"/>
    <p:sldId id="738" r:id="rId165"/>
    <p:sldId id="739" r:id="rId166"/>
    <p:sldId id="740" r:id="rId167"/>
    <p:sldId id="648" r:id="rId168"/>
    <p:sldId id="632" r:id="rId169"/>
    <p:sldId id="633" r:id="rId170"/>
    <p:sldId id="634" r:id="rId171"/>
    <p:sldId id="635" r:id="rId172"/>
    <p:sldId id="636" r:id="rId173"/>
    <p:sldId id="421" r:id="rId174"/>
  </p:sldIdLst>
  <p:sldSz cx="9144000" cy="6858000" type="screen4x3"/>
  <p:notesSz cx="6858000" cy="9144000"/>
  <p:defaultTextStyle>
    <a:defPPr>
      <a:defRPr lang="zh-CN"/>
    </a:defPPr>
    <a:lvl1pPr marL="0" algn="l" defTabSz="9106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5338" algn="l" defTabSz="9106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0666" algn="l" defTabSz="9106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65999" algn="l" defTabSz="9106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1331" algn="l" defTabSz="9106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76663" algn="l" defTabSz="9106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31995" algn="l" defTabSz="9106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87330" algn="l" defTabSz="9106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42660" algn="l" defTabSz="9106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9" autoAdjust="0"/>
    <p:restoredTop sz="77481" autoAdjust="0"/>
  </p:normalViewPr>
  <p:slideViewPr>
    <p:cSldViewPr>
      <p:cViewPr varScale="1">
        <p:scale>
          <a:sx n="67" d="100"/>
          <a:sy n="67" d="100"/>
        </p:scale>
        <p:origin x="-1877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90.xml"/><Relationship Id="rId21" Type="http://schemas.openxmlformats.org/officeDocument/2006/relationships/slideMaster" Target="slideMasters/slideMaster21.xml"/><Relationship Id="rId42" Type="http://schemas.openxmlformats.org/officeDocument/2006/relationships/slide" Target="slides/slide15.xml"/><Relationship Id="rId63" Type="http://schemas.openxmlformats.org/officeDocument/2006/relationships/slide" Target="slides/slide36.xml"/><Relationship Id="rId84" Type="http://schemas.openxmlformats.org/officeDocument/2006/relationships/slide" Target="slides/slide57.xml"/><Relationship Id="rId138" Type="http://schemas.openxmlformats.org/officeDocument/2006/relationships/slide" Target="slides/slide111.xml"/><Relationship Id="rId159" Type="http://schemas.openxmlformats.org/officeDocument/2006/relationships/slide" Target="slides/slide132.xml"/><Relationship Id="rId170" Type="http://schemas.openxmlformats.org/officeDocument/2006/relationships/slide" Target="slides/slide143.xml"/><Relationship Id="rId107" Type="http://schemas.openxmlformats.org/officeDocument/2006/relationships/slide" Target="slides/slide80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5.xml"/><Relationship Id="rId53" Type="http://schemas.openxmlformats.org/officeDocument/2006/relationships/slide" Target="slides/slide26.xml"/><Relationship Id="rId74" Type="http://schemas.openxmlformats.org/officeDocument/2006/relationships/slide" Target="slides/slide47.xml"/><Relationship Id="rId128" Type="http://schemas.openxmlformats.org/officeDocument/2006/relationships/slide" Target="slides/slide101.xml"/><Relationship Id="rId149" Type="http://schemas.openxmlformats.org/officeDocument/2006/relationships/slide" Target="slides/slide122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68.xml"/><Relationship Id="rId160" Type="http://schemas.openxmlformats.org/officeDocument/2006/relationships/slide" Target="slides/slide133.xml"/><Relationship Id="rId22" Type="http://schemas.openxmlformats.org/officeDocument/2006/relationships/slideMaster" Target="slideMasters/slideMaster22.xml"/><Relationship Id="rId43" Type="http://schemas.openxmlformats.org/officeDocument/2006/relationships/slide" Target="slides/slide16.xml"/><Relationship Id="rId64" Type="http://schemas.openxmlformats.org/officeDocument/2006/relationships/slide" Target="slides/slide37.xml"/><Relationship Id="rId118" Type="http://schemas.openxmlformats.org/officeDocument/2006/relationships/slide" Target="slides/slide91.xml"/><Relationship Id="rId139" Type="http://schemas.openxmlformats.org/officeDocument/2006/relationships/slide" Target="slides/slide112.xml"/><Relationship Id="rId85" Type="http://schemas.openxmlformats.org/officeDocument/2006/relationships/slide" Target="slides/slide58.xml"/><Relationship Id="rId150" Type="http://schemas.openxmlformats.org/officeDocument/2006/relationships/slide" Target="slides/slide123.xml"/><Relationship Id="rId171" Type="http://schemas.openxmlformats.org/officeDocument/2006/relationships/slide" Target="slides/slide144.xml"/><Relationship Id="rId12" Type="http://schemas.openxmlformats.org/officeDocument/2006/relationships/slideMaster" Target="slideMasters/slideMaster12.xml"/><Relationship Id="rId33" Type="http://schemas.openxmlformats.org/officeDocument/2006/relationships/slide" Target="slides/slide6.xml"/><Relationship Id="rId108" Type="http://schemas.openxmlformats.org/officeDocument/2006/relationships/slide" Target="slides/slide81.xml"/><Relationship Id="rId129" Type="http://schemas.openxmlformats.org/officeDocument/2006/relationships/slide" Target="slides/slide102.xml"/><Relationship Id="rId54" Type="http://schemas.openxmlformats.org/officeDocument/2006/relationships/slide" Target="slides/slide27.xml"/><Relationship Id="rId75" Type="http://schemas.openxmlformats.org/officeDocument/2006/relationships/slide" Target="slides/slide48.xml"/><Relationship Id="rId96" Type="http://schemas.openxmlformats.org/officeDocument/2006/relationships/slide" Target="slides/slide69.xml"/><Relationship Id="rId140" Type="http://schemas.openxmlformats.org/officeDocument/2006/relationships/slide" Target="slides/slide113.xml"/><Relationship Id="rId161" Type="http://schemas.openxmlformats.org/officeDocument/2006/relationships/slide" Target="slides/slide134.xml"/><Relationship Id="rId6" Type="http://schemas.openxmlformats.org/officeDocument/2006/relationships/slideMaster" Target="slideMasters/slideMaster6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1.xml"/><Relationship Id="rId49" Type="http://schemas.openxmlformats.org/officeDocument/2006/relationships/slide" Target="slides/slide22.xml"/><Relationship Id="rId114" Type="http://schemas.openxmlformats.org/officeDocument/2006/relationships/slide" Target="slides/slide87.xml"/><Relationship Id="rId119" Type="http://schemas.openxmlformats.org/officeDocument/2006/relationships/slide" Target="slides/slide92.xml"/><Relationship Id="rId44" Type="http://schemas.openxmlformats.org/officeDocument/2006/relationships/slide" Target="slides/slide17.xml"/><Relationship Id="rId60" Type="http://schemas.openxmlformats.org/officeDocument/2006/relationships/slide" Target="slides/slide33.xml"/><Relationship Id="rId65" Type="http://schemas.openxmlformats.org/officeDocument/2006/relationships/slide" Target="slides/slide38.xml"/><Relationship Id="rId81" Type="http://schemas.openxmlformats.org/officeDocument/2006/relationships/slide" Target="slides/slide54.xml"/><Relationship Id="rId86" Type="http://schemas.openxmlformats.org/officeDocument/2006/relationships/slide" Target="slides/slide59.xml"/><Relationship Id="rId130" Type="http://schemas.openxmlformats.org/officeDocument/2006/relationships/slide" Target="slides/slide103.xml"/><Relationship Id="rId135" Type="http://schemas.openxmlformats.org/officeDocument/2006/relationships/slide" Target="slides/slide108.xml"/><Relationship Id="rId151" Type="http://schemas.openxmlformats.org/officeDocument/2006/relationships/slide" Target="slides/slide124.xml"/><Relationship Id="rId156" Type="http://schemas.openxmlformats.org/officeDocument/2006/relationships/slide" Target="slides/slide129.xml"/><Relationship Id="rId177" Type="http://schemas.openxmlformats.org/officeDocument/2006/relationships/viewProps" Target="viewProps.xml"/><Relationship Id="rId172" Type="http://schemas.openxmlformats.org/officeDocument/2006/relationships/slide" Target="slides/slide145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2.xml"/><Relationship Id="rId109" Type="http://schemas.openxmlformats.org/officeDocument/2006/relationships/slide" Target="slides/slide82.xml"/><Relationship Id="rId34" Type="http://schemas.openxmlformats.org/officeDocument/2006/relationships/slide" Target="slides/slide7.xml"/><Relationship Id="rId50" Type="http://schemas.openxmlformats.org/officeDocument/2006/relationships/slide" Target="slides/slide23.xml"/><Relationship Id="rId55" Type="http://schemas.openxmlformats.org/officeDocument/2006/relationships/slide" Target="slides/slide28.xml"/><Relationship Id="rId76" Type="http://schemas.openxmlformats.org/officeDocument/2006/relationships/slide" Target="slides/slide49.xml"/><Relationship Id="rId97" Type="http://schemas.openxmlformats.org/officeDocument/2006/relationships/slide" Target="slides/slide70.xml"/><Relationship Id="rId104" Type="http://schemas.openxmlformats.org/officeDocument/2006/relationships/slide" Target="slides/slide77.xml"/><Relationship Id="rId120" Type="http://schemas.openxmlformats.org/officeDocument/2006/relationships/slide" Target="slides/slide93.xml"/><Relationship Id="rId125" Type="http://schemas.openxmlformats.org/officeDocument/2006/relationships/slide" Target="slides/slide98.xml"/><Relationship Id="rId141" Type="http://schemas.openxmlformats.org/officeDocument/2006/relationships/slide" Target="slides/slide114.xml"/><Relationship Id="rId146" Type="http://schemas.openxmlformats.org/officeDocument/2006/relationships/slide" Target="slides/slide119.xml"/><Relationship Id="rId167" Type="http://schemas.openxmlformats.org/officeDocument/2006/relationships/slide" Target="slides/slide140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44.xml"/><Relationship Id="rId92" Type="http://schemas.openxmlformats.org/officeDocument/2006/relationships/slide" Target="slides/slide65.xml"/><Relationship Id="rId162" Type="http://schemas.openxmlformats.org/officeDocument/2006/relationships/slide" Target="slides/slide13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.xml"/><Relationship Id="rId24" Type="http://schemas.openxmlformats.org/officeDocument/2006/relationships/slideMaster" Target="slideMasters/slideMaster24.xml"/><Relationship Id="rId40" Type="http://schemas.openxmlformats.org/officeDocument/2006/relationships/slide" Target="slides/slide13.xml"/><Relationship Id="rId45" Type="http://schemas.openxmlformats.org/officeDocument/2006/relationships/slide" Target="slides/slide18.xml"/><Relationship Id="rId66" Type="http://schemas.openxmlformats.org/officeDocument/2006/relationships/slide" Target="slides/slide39.xml"/><Relationship Id="rId87" Type="http://schemas.openxmlformats.org/officeDocument/2006/relationships/slide" Target="slides/slide60.xml"/><Relationship Id="rId110" Type="http://schemas.openxmlformats.org/officeDocument/2006/relationships/slide" Target="slides/slide83.xml"/><Relationship Id="rId115" Type="http://schemas.openxmlformats.org/officeDocument/2006/relationships/slide" Target="slides/slide88.xml"/><Relationship Id="rId131" Type="http://schemas.openxmlformats.org/officeDocument/2006/relationships/slide" Target="slides/slide104.xml"/><Relationship Id="rId136" Type="http://schemas.openxmlformats.org/officeDocument/2006/relationships/slide" Target="slides/slide109.xml"/><Relationship Id="rId157" Type="http://schemas.openxmlformats.org/officeDocument/2006/relationships/slide" Target="slides/slide130.xml"/><Relationship Id="rId178" Type="http://schemas.openxmlformats.org/officeDocument/2006/relationships/theme" Target="theme/theme1.xml"/><Relationship Id="rId61" Type="http://schemas.openxmlformats.org/officeDocument/2006/relationships/slide" Target="slides/slide34.xml"/><Relationship Id="rId82" Type="http://schemas.openxmlformats.org/officeDocument/2006/relationships/slide" Target="slides/slide55.xml"/><Relationship Id="rId152" Type="http://schemas.openxmlformats.org/officeDocument/2006/relationships/slide" Target="slides/slide125.xml"/><Relationship Id="rId173" Type="http://schemas.openxmlformats.org/officeDocument/2006/relationships/slide" Target="slides/slide146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3.xml"/><Relationship Id="rId35" Type="http://schemas.openxmlformats.org/officeDocument/2006/relationships/slide" Target="slides/slide8.xml"/><Relationship Id="rId56" Type="http://schemas.openxmlformats.org/officeDocument/2006/relationships/slide" Target="slides/slide29.xml"/><Relationship Id="rId77" Type="http://schemas.openxmlformats.org/officeDocument/2006/relationships/slide" Target="slides/slide50.xml"/><Relationship Id="rId100" Type="http://schemas.openxmlformats.org/officeDocument/2006/relationships/slide" Target="slides/slide73.xml"/><Relationship Id="rId105" Type="http://schemas.openxmlformats.org/officeDocument/2006/relationships/slide" Target="slides/slide78.xml"/><Relationship Id="rId126" Type="http://schemas.openxmlformats.org/officeDocument/2006/relationships/slide" Target="slides/slide99.xml"/><Relationship Id="rId147" Type="http://schemas.openxmlformats.org/officeDocument/2006/relationships/slide" Target="slides/slide120.xml"/><Relationship Id="rId168" Type="http://schemas.openxmlformats.org/officeDocument/2006/relationships/slide" Target="slides/slide14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4.xml"/><Relationship Id="rId72" Type="http://schemas.openxmlformats.org/officeDocument/2006/relationships/slide" Target="slides/slide45.xml"/><Relationship Id="rId93" Type="http://schemas.openxmlformats.org/officeDocument/2006/relationships/slide" Target="slides/slide66.xml"/><Relationship Id="rId98" Type="http://schemas.openxmlformats.org/officeDocument/2006/relationships/slide" Target="slides/slide71.xml"/><Relationship Id="rId121" Type="http://schemas.openxmlformats.org/officeDocument/2006/relationships/slide" Target="slides/slide94.xml"/><Relationship Id="rId142" Type="http://schemas.openxmlformats.org/officeDocument/2006/relationships/slide" Target="slides/slide115.xml"/><Relationship Id="rId163" Type="http://schemas.openxmlformats.org/officeDocument/2006/relationships/slide" Target="slides/slide136.xml"/><Relationship Id="rId3" Type="http://schemas.openxmlformats.org/officeDocument/2006/relationships/slideMaster" Target="slideMasters/slideMaster3.xml"/><Relationship Id="rId25" Type="http://schemas.openxmlformats.org/officeDocument/2006/relationships/slideMaster" Target="slideMasters/slideMaster25.xml"/><Relationship Id="rId46" Type="http://schemas.openxmlformats.org/officeDocument/2006/relationships/slide" Target="slides/slide19.xml"/><Relationship Id="rId67" Type="http://schemas.openxmlformats.org/officeDocument/2006/relationships/slide" Target="slides/slide40.xml"/><Relationship Id="rId116" Type="http://schemas.openxmlformats.org/officeDocument/2006/relationships/slide" Target="slides/slide89.xml"/><Relationship Id="rId137" Type="http://schemas.openxmlformats.org/officeDocument/2006/relationships/slide" Target="slides/slide110.xml"/><Relationship Id="rId158" Type="http://schemas.openxmlformats.org/officeDocument/2006/relationships/slide" Target="slides/slide131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4.xml"/><Relationship Id="rId62" Type="http://schemas.openxmlformats.org/officeDocument/2006/relationships/slide" Target="slides/slide35.xml"/><Relationship Id="rId83" Type="http://schemas.openxmlformats.org/officeDocument/2006/relationships/slide" Target="slides/slide56.xml"/><Relationship Id="rId88" Type="http://schemas.openxmlformats.org/officeDocument/2006/relationships/slide" Target="slides/slide61.xml"/><Relationship Id="rId111" Type="http://schemas.openxmlformats.org/officeDocument/2006/relationships/slide" Target="slides/slide84.xml"/><Relationship Id="rId132" Type="http://schemas.openxmlformats.org/officeDocument/2006/relationships/slide" Target="slides/slide105.xml"/><Relationship Id="rId153" Type="http://schemas.openxmlformats.org/officeDocument/2006/relationships/slide" Target="slides/slide126.xml"/><Relationship Id="rId174" Type="http://schemas.openxmlformats.org/officeDocument/2006/relationships/slide" Target="slides/slide147.xml"/><Relationship Id="rId179" Type="http://schemas.openxmlformats.org/officeDocument/2006/relationships/tableStyles" Target="tableStyles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9.xml"/><Relationship Id="rId57" Type="http://schemas.openxmlformats.org/officeDocument/2006/relationships/slide" Target="slides/slide30.xml"/><Relationship Id="rId106" Type="http://schemas.openxmlformats.org/officeDocument/2006/relationships/slide" Target="slides/slide79.xml"/><Relationship Id="rId127" Type="http://schemas.openxmlformats.org/officeDocument/2006/relationships/slide" Target="slides/slide10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4.xml"/><Relationship Id="rId52" Type="http://schemas.openxmlformats.org/officeDocument/2006/relationships/slide" Target="slides/slide25.xml"/><Relationship Id="rId73" Type="http://schemas.openxmlformats.org/officeDocument/2006/relationships/slide" Target="slides/slide46.xml"/><Relationship Id="rId78" Type="http://schemas.openxmlformats.org/officeDocument/2006/relationships/slide" Target="slides/slide51.xml"/><Relationship Id="rId94" Type="http://schemas.openxmlformats.org/officeDocument/2006/relationships/slide" Target="slides/slide67.xml"/><Relationship Id="rId99" Type="http://schemas.openxmlformats.org/officeDocument/2006/relationships/slide" Target="slides/slide72.xml"/><Relationship Id="rId101" Type="http://schemas.openxmlformats.org/officeDocument/2006/relationships/slide" Target="slides/slide74.xml"/><Relationship Id="rId122" Type="http://schemas.openxmlformats.org/officeDocument/2006/relationships/slide" Target="slides/slide95.xml"/><Relationship Id="rId143" Type="http://schemas.openxmlformats.org/officeDocument/2006/relationships/slide" Target="slides/slide116.xml"/><Relationship Id="rId148" Type="http://schemas.openxmlformats.org/officeDocument/2006/relationships/slide" Target="slides/slide121.xml"/><Relationship Id="rId164" Type="http://schemas.openxmlformats.org/officeDocument/2006/relationships/slide" Target="slides/slide137.xml"/><Relationship Id="rId169" Type="http://schemas.openxmlformats.org/officeDocument/2006/relationships/slide" Target="slides/slide14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Master" Target="slideMasters/slideMaster26.xml"/><Relationship Id="rId47" Type="http://schemas.openxmlformats.org/officeDocument/2006/relationships/slide" Target="slides/slide20.xml"/><Relationship Id="rId68" Type="http://schemas.openxmlformats.org/officeDocument/2006/relationships/slide" Target="slides/slide41.xml"/><Relationship Id="rId89" Type="http://schemas.openxmlformats.org/officeDocument/2006/relationships/slide" Target="slides/slide62.xml"/><Relationship Id="rId112" Type="http://schemas.openxmlformats.org/officeDocument/2006/relationships/slide" Target="slides/slide85.xml"/><Relationship Id="rId133" Type="http://schemas.openxmlformats.org/officeDocument/2006/relationships/slide" Target="slides/slide106.xml"/><Relationship Id="rId154" Type="http://schemas.openxmlformats.org/officeDocument/2006/relationships/slide" Target="slides/slide127.xml"/><Relationship Id="rId175" Type="http://schemas.openxmlformats.org/officeDocument/2006/relationships/notesMaster" Target="notesMasters/notesMaster1.xml"/><Relationship Id="rId16" Type="http://schemas.openxmlformats.org/officeDocument/2006/relationships/slideMaster" Target="slideMasters/slideMaster16.xml"/><Relationship Id="rId37" Type="http://schemas.openxmlformats.org/officeDocument/2006/relationships/slide" Target="slides/slide10.xml"/><Relationship Id="rId58" Type="http://schemas.openxmlformats.org/officeDocument/2006/relationships/slide" Target="slides/slide31.xml"/><Relationship Id="rId79" Type="http://schemas.openxmlformats.org/officeDocument/2006/relationships/slide" Target="slides/slide52.xml"/><Relationship Id="rId102" Type="http://schemas.openxmlformats.org/officeDocument/2006/relationships/slide" Target="slides/slide75.xml"/><Relationship Id="rId123" Type="http://schemas.openxmlformats.org/officeDocument/2006/relationships/slide" Target="slides/slide96.xml"/><Relationship Id="rId144" Type="http://schemas.openxmlformats.org/officeDocument/2006/relationships/slide" Target="slides/slide117.xml"/><Relationship Id="rId90" Type="http://schemas.openxmlformats.org/officeDocument/2006/relationships/slide" Target="slides/slide63.xml"/><Relationship Id="rId165" Type="http://schemas.openxmlformats.org/officeDocument/2006/relationships/slide" Target="slides/slide138.xml"/><Relationship Id="rId27" Type="http://schemas.openxmlformats.org/officeDocument/2006/relationships/slideMaster" Target="slideMasters/slideMaster27.xml"/><Relationship Id="rId48" Type="http://schemas.openxmlformats.org/officeDocument/2006/relationships/slide" Target="slides/slide21.xml"/><Relationship Id="rId69" Type="http://schemas.openxmlformats.org/officeDocument/2006/relationships/slide" Target="slides/slide42.xml"/><Relationship Id="rId113" Type="http://schemas.openxmlformats.org/officeDocument/2006/relationships/slide" Target="slides/slide86.xml"/><Relationship Id="rId134" Type="http://schemas.openxmlformats.org/officeDocument/2006/relationships/slide" Target="slides/slide107.xml"/><Relationship Id="rId80" Type="http://schemas.openxmlformats.org/officeDocument/2006/relationships/slide" Target="slides/slide53.xml"/><Relationship Id="rId155" Type="http://schemas.openxmlformats.org/officeDocument/2006/relationships/slide" Target="slides/slide128.xml"/><Relationship Id="rId176" Type="http://schemas.openxmlformats.org/officeDocument/2006/relationships/presProps" Target="presProps.xml"/><Relationship Id="rId17" Type="http://schemas.openxmlformats.org/officeDocument/2006/relationships/slideMaster" Target="slideMasters/slideMaster17.xml"/><Relationship Id="rId38" Type="http://schemas.openxmlformats.org/officeDocument/2006/relationships/slide" Target="slides/slide11.xml"/><Relationship Id="rId59" Type="http://schemas.openxmlformats.org/officeDocument/2006/relationships/slide" Target="slides/slide32.xml"/><Relationship Id="rId103" Type="http://schemas.openxmlformats.org/officeDocument/2006/relationships/slide" Target="slides/slide76.xml"/><Relationship Id="rId124" Type="http://schemas.openxmlformats.org/officeDocument/2006/relationships/slide" Target="slides/slide97.xml"/><Relationship Id="rId70" Type="http://schemas.openxmlformats.org/officeDocument/2006/relationships/slide" Target="slides/slide43.xml"/><Relationship Id="rId91" Type="http://schemas.openxmlformats.org/officeDocument/2006/relationships/slide" Target="slides/slide64.xml"/><Relationship Id="rId145" Type="http://schemas.openxmlformats.org/officeDocument/2006/relationships/slide" Target="slides/slide118.xml"/><Relationship Id="rId166" Type="http://schemas.openxmlformats.org/officeDocument/2006/relationships/slide" Target="slides/slide139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wmf"/><Relationship Id="rId1" Type="http://schemas.openxmlformats.org/officeDocument/2006/relationships/image" Target="../media/image142.png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wmf"/><Relationship Id="rId1" Type="http://schemas.openxmlformats.org/officeDocument/2006/relationships/image" Target="../media/image16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4ADEB4-14EC-400E-8384-C13E45A46E8A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276121-EB3D-41E0-88C9-9FBECC8F6C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919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066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5338" algn="l" defTabSz="91066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0666" algn="l" defTabSz="91066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65999" algn="l" defTabSz="91066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1331" algn="l" defTabSz="91066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76663" algn="l" defTabSz="91066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1995" algn="l" defTabSz="91066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87330" algn="l" defTabSz="91066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42660" algn="l" defTabSz="91066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685817" indent="-263776" defTabSz="91442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055103" indent="-211021" defTabSz="91442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477145" indent="-211021" defTabSz="91442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1899186" indent="-211021" defTabSz="91442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321227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743269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165310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587351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0B3238D0-8DCB-446D-84A2-469F525942EC}" type="slidenum">
              <a:rPr lang="en-US" altLang="zh-CN">
                <a:solidFill>
                  <a:prstClr val="black"/>
                </a:solidFill>
                <a:latin typeface="Times New Roman" pitchFamily="18" charset="0"/>
                <a:cs typeface="Times New Roman (Hebrew)" pitchFamily="18" charset="-79"/>
              </a:rPr>
              <a:pPr eaLnBrk="1" hangingPunct="1"/>
              <a:t>44</a:t>
            </a:fld>
            <a:endParaRPr lang="en-US" altLang="zh-CN">
              <a:solidFill>
                <a:prstClr val="black"/>
              </a:solidFill>
              <a:latin typeface="Times New Roman" pitchFamily="18" charset="0"/>
              <a:cs typeface="Times New Roman (Hebrew)" pitchFamily="18" charset="-79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 cap="flat"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685817" indent="-263776" defTabSz="91442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055103" indent="-211021" defTabSz="91442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477145" indent="-211021" defTabSz="91442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1899186" indent="-211021" defTabSz="914423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321227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743269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165310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587351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38D27225-FFD0-4F63-8B5E-A83E6A14C8BB}" type="slidenum">
              <a:rPr lang="en-US" altLang="zh-CN">
                <a:solidFill>
                  <a:prstClr val="black"/>
                </a:solidFill>
                <a:latin typeface="Times New Roman" pitchFamily="18" charset="0"/>
                <a:cs typeface="Times New Roman (Hebrew)" pitchFamily="18" charset="-79"/>
              </a:rPr>
              <a:pPr eaLnBrk="1" hangingPunct="1"/>
              <a:t>45</a:t>
            </a:fld>
            <a:endParaRPr lang="en-US" altLang="zh-CN">
              <a:solidFill>
                <a:prstClr val="black"/>
              </a:solidFill>
              <a:latin typeface="Times New Roman" pitchFamily="18" charset="0"/>
              <a:cs typeface="Times New Roman (Hebrew)" pitchFamily="18" charset="-79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 cap="flat"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F62A602-7ABF-4002-9943-5FF8C4B4E16F}" type="slidenum">
              <a:rPr lang="en-US" smtClean="0">
                <a:solidFill>
                  <a:prstClr val="black"/>
                </a:solidFill>
                <a:cs typeface="Times New Roman" pitchFamily="18" charset="0"/>
              </a:rPr>
              <a:pPr/>
              <a:t>54</a:t>
            </a:fld>
            <a:endParaRPr lang="en-US" smtClean="0">
              <a:solidFill>
                <a:prstClr val="black"/>
              </a:solidFill>
              <a:cs typeface="Times New Roman" pitchFamily="18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5319" y="685916"/>
            <a:ext cx="4648933" cy="3431124"/>
          </a:xfrm>
          <a:solidFill>
            <a:srgbClr val="FFFFFF"/>
          </a:solidFill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294" y="4343704"/>
            <a:ext cx="5027414" cy="411389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6475" tIns="43238" rIns="86475" bIns="43238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ea typeface="宋体" pitchFamily="2" charset="-122"/>
              </a:rPr>
              <a:t>看一下这个</a:t>
            </a:r>
            <a:r>
              <a:rPr lang="en-US" altLang="zh-CN" smtClean="0">
                <a:ea typeface="宋体" pitchFamily="2" charset="-122"/>
              </a:rPr>
              <a:t>mask</a:t>
            </a:r>
            <a:r>
              <a:rPr lang="zh-CN" altLang="en-US" smtClean="0">
                <a:ea typeface="宋体" pitchFamily="2" charset="-122"/>
              </a:rPr>
              <a:t>的特性</a:t>
            </a:r>
            <a:endParaRPr lang="en-US" altLang="en-US" smtClean="0"/>
          </a:p>
        </p:txBody>
      </p:sp>
      <p:sp>
        <p:nvSpPr>
          <p:cNvPr id="27651" name="Header Placeholder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 marL="685817" indent="-263776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 marL="1055103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 marL="1477145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 marL="1899186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 marL="2321227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6pPr>
            <a:lvl7pPr marL="2743269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7pPr>
            <a:lvl8pPr marL="3165310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8pPr>
            <a:lvl9pPr marL="3587351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r>
              <a:rPr lang="zh-CN" altLang="en-US" sz="1200">
                <a:solidFill>
                  <a:prstClr val="black"/>
                </a:solidFill>
                <a:latin typeface="Arial Narrow" pitchFamily="34" charset="0"/>
              </a:rPr>
              <a:t>Department of Computer Engineering, CMU</a:t>
            </a:r>
            <a:endParaRPr lang="th-TH" altLang="zh-CN" sz="1200">
              <a:solidFill>
                <a:prstClr val="black"/>
              </a:solidFill>
              <a:latin typeface="Arial Narrow" pitchFamily="34" charset="0"/>
              <a:ea typeface="Cordia New"/>
              <a:cs typeface="Cordia New"/>
            </a:endParaRPr>
          </a:p>
        </p:txBody>
      </p:sp>
      <p:sp>
        <p:nvSpPr>
          <p:cNvPr id="27652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 marL="685817" indent="-263776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 marL="1055103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 marL="1477145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 marL="1899186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 marL="2321227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6pPr>
            <a:lvl7pPr marL="2743269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7pPr>
            <a:lvl8pPr marL="3165310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8pPr>
            <a:lvl9pPr marL="3587351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fld id="{F81BCA9C-3185-4029-B67E-505311D9E35C}" type="slidenum">
              <a:rPr lang="zh-CN" altLang="en-US" sz="1200">
                <a:solidFill>
                  <a:prstClr val="black"/>
                </a:solidFill>
                <a:latin typeface="Arial Narrow" pitchFamily="34" charset="0"/>
              </a:rPr>
              <a:pPr/>
              <a:t>89</a:t>
            </a:fld>
            <a:endParaRPr lang="th-TH" altLang="zh-CN" sz="1200">
              <a:solidFill>
                <a:prstClr val="black"/>
              </a:solidFill>
              <a:latin typeface="Arial Narrow" pitchFamily="34" charset="0"/>
              <a:ea typeface="Cordia New"/>
              <a:cs typeface="Cordia New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ea typeface="宋体" pitchFamily="2" charset="-122"/>
              </a:rPr>
              <a:t>该</a:t>
            </a:r>
            <a:r>
              <a:rPr lang="en-US" altLang="zh-CN" smtClean="0">
                <a:ea typeface="宋体" pitchFamily="2" charset="-122"/>
              </a:rPr>
              <a:t>mask</a:t>
            </a:r>
            <a:r>
              <a:rPr lang="zh-CN" altLang="en-US" smtClean="0">
                <a:ea typeface="宋体" pitchFamily="2" charset="-122"/>
              </a:rPr>
              <a:t>与拉普拉斯变化的</a:t>
            </a:r>
            <a:r>
              <a:rPr lang="en-US" altLang="zh-CN" smtClean="0">
                <a:ea typeface="宋体" pitchFamily="2" charset="-122"/>
              </a:rPr>
              <a:t>mask</a:t>
            </a:r>
            <a:r>
              <a:rPr lang="zh-CN" altLang="en-US" smtClean="0">
                <a:ea typeface="宋体" pitchFamily="2" charset="-122"/>
              </a:rPr>
              <a:t>，但是这里的检测是需要加一个阈值进一步过滤。</a:t>
            </a:r>
            <a:endParaRPr lang="en-US" altLang="zh-CN" smtClean="0">
              <a:ea typeface="宋体" pitchFamily="2" charset="-122"/>
            </a:endParaRPr>
          </a:p>
          <a:p>
            <a:endParaRPr lang="en-US" altLang="en-US" smtClean="0"/>
          </a:p>
          <a:p>
            <a:endParaRPr lang="en-US" altLang="en-US" smtClean="0"/>
          </a:p>
        </p:txBody>
      </p:sp>
      <p:sp>
        <p:nvSpPr>
          <p:cNvPr id="29699" name="Header Placeholder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 marL="685817" indent="-263776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 marL="1055103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 marL="1477145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 marL="1899186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 marL="2321227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6pPr>
            <a:lvl7pPr marL="2743269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7pPr>
            <a:lvl8pPr marL="3165310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8pPr>
            <a:lvl9pPr marL="3587351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r>
              <a:rPr lang="zh-CN" altLang="en-US" sz="1200">
                <a:solidFill>
                  <a:prstClr val="black"/>
                </a:solidFill>
                <a:latin typeface="Arial Narrow" pitchFamily="34" charset="0"/>
              </a:rPr>
              <a:t>Department of Computer Engineering, CMU</a:t>
            </a:r>
            <a:endParaRPr lang="th-TH" altLang="zh-CN" sz="1200">
              <a:solidFill>
                <a:prstClr val="black"/>
              </a:solidFill>
              <a:latin typeface="Arial Narrow" pitchFamily="34" charset="0"/>
              <a:ea typeface="Cordia New"/>
              <a:cs typeface="Cordia New"/>
            </a:endParaRPr>
          </a:p>
        </p:txBody>
      </p:sp>
      <p:sp>
        <p:nvSpPr>
          <p:cNvPr id="29700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 marL="685817" indent="-263776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 marL="1055103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 marL="1477145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 marL="1899186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 marL="2321227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6pPr>
            <a:lvl7pPr marL="2743269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7pPr>
            <a:lvl8pPr marL="3165310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8pPr>
            <a:lvl9pPr marL="3587351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fld id="{63F45EF9-0C84-48BD-97D3-58651E8AE223}" type="slidenum">
              <a:rPr lang="zh-CN" altLang="en-US" sz="1200">
                <a:solidFill>
                  <a:prstClr val="black"/>
                </a:solidFill>
                <a:latin typeface="Arial Narrow" pitchFamily="34" charset="0"/>
              </a:rPr>
              <a:pPr/>
              <a:t>90</a:t>
            </a:fld>
            <a:endParaRPr lang="th-TH" altLang="zh-CN" sz="1200">
              <a:solidFill>
                <a:prstClr val="black"/>
              </a:solidFill>
              <a:latin typeface="Arial Narrow" pitchFamily="34" charset="0"/>
              <a:ea typeface="Cordia New"/>
              <a:cs typeface="Cordia New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 marL="685817" indent="-263776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 marL="1055103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 marL="1477145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 marL="1899186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 marL="2321227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6pPr>
            <a:lvl7pPr marL="2743269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7pPr>
            <a:lvl8pPr marL="3165310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8pPr>
            <a:lvl9pPr marL="3587351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r>
              <a:rPr lang="zh-CN" altLang="en-US" sz="1200">
                <a:solidFill>
                  <a:prstClr val="black"/>
                </a:solidFill>
                <a:latin typeface="Arial Narrow" pitchFamily="34" charset="0"/>
              </a:rPr>
              <a:t>Department of Computer Engineering, CMU</a:t>
            </a:r>
            <a:endParaRPr lang="th-TH" altLang="zh-CN" sz="1200">
              <a:solidFill>
                <a:prstClr val="black"/>
              </a:solidFill>
              <a:latin typeface="Arial Narrow" pitchFamily="34" charset="0"/>
              <a:ea typeface="Cordia New"/>
              <a:cs typeface="Cordia New"/>
            </a:endParaRPr>
          </a:p>
        </p:txBody>
      </p:sp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 marL="685817" indent="-263776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 marL="1055103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 marL="1477145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 marL="1899186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 marL="2321227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6pPr>
            <a:lvl7pPr marL="2743269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7pPr>
            <a:lvl8pPr marL="3165310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8pPr>
            <a:lvl9pPr marL="3587351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fld id="{445CE1C8-9F8D-4369-B420-88DF3632B404}" type="slidenum">
              <a:rPr lang="zh-CN" altLang="en-US" sz="1200">
                <a:solidFill>
                  <a:prstClr val="black"/>
                </a:solidFill>
                <a:latin typeface="Arial Narrow" pitchFamily="34" charset="0"/>
              </a:rPr>
              <a:pPr/>
              <a:t>91</a:t>
            </a:fld>
            <a:endParaRPr lang="th-TH" altLang="zh-CN" sz="1200">
              <a:solidFill>
                <a:prstClr val="black"/>
              </a:solidFill>
              <a:latin typeface="Arial Narrow" pitchFamily="34" charset="0"/>
              <a:ea typeface="Cordia New"/>
              <a:cs typeface="Cordia New"/>
            </a:endParaRPr>
          </a:p>
        </p:txBody>
      </p:sp>
      <p:sp>
        <p:nvSpPr>
          <p:cNvPr id="3174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kumimoji="0" lang="en-US" altLang="zh-CN" smtClean="0">
                <a:ea typeface="宋体" pitchFamily="2" charset="-122"/>
              </a:rPr>
              <a:t>(b) X-ray image of a turbine blade with a porosity. (</a:t>
            </a:r>
            <a:r>
              <a:rPr kumimoji="0" lang="zh-CN" altLang="en-US" smtClean="0">
                <a:ea typeface="宋体" pitchFamily="2" charset="-122"/>
              </a:rPr>
              <a:t>带</a:t>
            </a:r>
            <a:r>
              <a:rPr lang="zh-CN" altLang="en-US" smtClean="0">
                <a:ea typeface="宋体" pitchFamily="2" charset="-122"/>
              </a:rPr>
              <a:t>有通孔的涡轮叶片的</a:t>
            </a:r>
            <a:r>
              <a:rPr lang="en-US" altLang="zh-CN" smtClean="0">
                <a:ea typeface="宋体" pitchFamily="2" charset="-122"/>
              </a:rPr>
              <a:t>X</a:t>
            </a:r>
            <a:r>
              <a:rPr lang="zh-CN" altLang="en-US" smtClean="0">
                <a:ea typeface="宋体" pitchFamily="2" charset="-122"/>
              </a:rPr>
              <a:t>射线图</a:t>
            </a:r>
            <a:r>
              <a:rPr lang="en-US" altLang="zh-CN" smtClean="0">
                <a:ea typeface="宋体" pitchFamily="2" charset="-122"/>
              </a:rPr>
              <a:t>)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ea typeface="宋体" pitchFamily="2" charset="-122"/>
              </a:rPr>
              <a:t>多方向模板</a:t>
            </a:r>
            <a:endParaRPr lang="en-US" altLang="en-US" smtClean="0"/>
          </a:p>
        </p:txBody>
      </p:sp>
      <p:sp>
        <p:nvSpPr>
          <p:cNvPr id="33795" name="Header Placeholder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 marL="685817" indent="-263776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 marL="1055103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 marL="1477145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 marL="1899186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 marL="2321227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6pPr>
            <a:lvl7pPr marL="2743269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7pPr>
            <a:lvl8pPr marL="3165310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8pPr>
            <a:lvl9pPr marL="3587351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r>
              <a:rPr lang="zh-CN" altLang="en-US" sz="1200">
                <a:solidFill>
                  <a:prstClr val="black"/>
                </a:solidFill>
                <a:latin typeface="Arial Narrow" pitchFamily="34" charset="0"/>
              </a:rPr>
              <a:t>Department of Computer Engineering, CMU</a:t>
            </a:r>
            <a:endParaRPr lang="th-TH" altLang="zh-CN" sz="1200">
              <a:solidFill>
                <a:prstClr val="black"/>
              </a:solidFill>
              <a:latin typeface="Arial Narrow" pitchFamily="34" charset="0"/>
              <a:ea typeface="Cordia New"/>
              <a:cs typeface="Cordia New"/>
            </a:endParaRPr>
          </a:p>
        </p:txBody>
      </p:sp>
      <p:sp>
        <p:nvSpPr>
          <p:cNvPr id="33796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 marL="685817" indent="-263776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 marL="1055103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 marL="1477145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 marL="1899186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 marL="2321227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6pPr>
            <a:lvl7pPr marL="2743269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7pPr>
            <a:lvl8pPr marL="3165310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8pPr>
            <a:lvl9pPr marL="3587351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fld id="{1430BA3C-3986-48B1-9316-89D5CAE0978B}" type="slidenum">
              <a:rPr lang="zh-CN" altLang="en-US" sz="1200">
                <a:solidFill>
                  <a:prstClr val="black"/>
                </a:solidFill>
                <a:latin typeface="Arial Narrow" pitchFamily="34" charset="0"/>
              </a:rPr>
              <a:pPr/>
              <a:t>93</a:t>
            </a:fld>
            <a:endParaRPr lang="th-TH" altLang="zh-CN" sz="1200">
              <a:solidFill>
                <a:prstClr val="black"/>
              </a:solidFill>
              <a:latin typeface="Arial Narrow" pitchFamily="34" charset="0"/>
              <a:ea typeface="Cordia New"/>
              <a:cs typeface="Cordia New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 marL="685817" indent="-263776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 marL="1055103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 marL="1477145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 marL="1899186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 marL="2321227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6pPr>
            <a:lvl7pPr marL="2743269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7pPr>
            <a:lvl8pPr marL="3165310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8pPr>
            <a:lvl9pPr marL="3587351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r>
              <a:rPr lang="zh-CN" altLang="en-US" sz="1200">
                <a:solidFill>
                  <a:prstClr val="black"/>
                </a:solidFill>
                <a:latin typeface="Arial Narrow" pitchFamily="34" charset="0"/>
              </a:rPr>
              <a:t>Department of Computer Engineering, CMU</a:t>
            </a:r>
            <a:endParaRPr lang="th-TH" altLang="zh-CN" sz="1200">
              <a:solidFill>
                <a:prstClr val="black"/>
              </a:solidFill>
              <a:latin typeface="Arial Narrow" pitchFamily="34" charset="0"/>
              <a:ea typeface="Cordia New"/>
              <a:cs typeface="Cordia New"/>
            </a:endParaRPr>
          </a:p>
        </p:txBody>
      </p:sp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 marL="685817" indent="-263776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 marL="1055103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 marL="1477145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 marL="1899186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 marL="2321227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6pPr>
            <a:lvl7pPr marL="2743269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7pPr>
            <a:lvl8pPr marL="3165310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8pPr>
            <a:lvl9pPr marL="3587351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fld id="{54569A71-4A6C-4343-87BA-461F956D8886}" type="slidenum">
              <a:rPr lang="zh-CN" altLang="en-US" sz="1200">
                <a:solidFill>
                  <a:prstClr val="black"/>
                </a:solidFill>
                <a:latin typeface="Arial Narrow" pitchFamily="34" charset="0"/>
              </a:rPr>
              <a:pPr/>
              <a:t>100</a:t>
            </a:fld>
            <a:endParaRPr lang="th-TH" altLang="zh-CN" sz="1200">
              <a:solidFill>
                <a:prstClr val="black"/>
              </a:solidFill>
              <a:latin typeface="Arial Narrow" pitchFamily="34" charset="0"/>
              <a:ea typeface="Cordia New"/>
              <a:cs typeface="Cordia New"/>
            </a:endParaRPr>
          </a:p>
        </p:txBody>
      </p:sp>
      <p:sp>
        <p:nvSpPr>
          <p:cNvPr id="4198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ramp edge; (</a:t>
            </a:r>
            <a:r>
              <a:rPr lang="zh-CN" altLang="en-US" smtClean="0">
                <a:ea typeface="宋体" pitchFamily="2" charset="-122"/>
              </a:rPr>
              <a:t>渐变边缘</a:t>
            </a:r>
            <a:r>
              <a:rPr lang="en-US" altLang="zh-CN" smtClean="0">
                <a:ea typeface="宋体" pitchFamily="2" charset="-122"/>
              </a:rPr>
              <a:t>, </a:t>
            </a:r>
            <a:r>
              <a:rPr lang="en-US" altLang="en-US" smtClean="0"/>
              <a:t>斜坡边缘</a:t>
            </a:r>
            <a:r>
              <a:rPr lang="en-US" altLang="zh-CN" smtClean="0">
                <a:ea typeface="宋体" pitchFamily="2" charset="-122"/>
              </a:rPr>
              <a:t>)</a:t>
            </a:r>
            <a:endParaRPr lang="zh-CN" altLang="en-US" smtClean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ea typeface="宋体" pitchFamily="2" charset="-122"/>
              </a:rPr>
              <a:t>这是常见的三种边缘：</a:t>
            </a:r>
            <a:r>
              <a:rPr lang="en-US" altLang="zh-CN" smtClean="0">
                <a:ea typeface="宋体" pitchFamily="2" charset="-122"/>
              </a:rPr>
              <a:t>ramp</a:t>
            </a:r>
            <a:r>
              <a:rPr lang="zh-CN" altLang="en-US" smtClean="0">
                <a:ea typeface="宋体" pitchFamily="2" charset="-122"/>
              </a:rPr>
              <a:t>，</a:t>
            </a:r>
            <a:r>
              <a:rPr lang="en-US" altLang="zh-CN" smtClean="0">
                <a:ea typeface="宋体" pitchFamily="2" charset="-122"/>
              </a:rPr>
              <a:t>step</a:t>
            </a:r>
            <a:r>
              <a:rPr lang="zh-CN" altLang="en-US" smtClean="0">
                <a:ea typeface="宋体" pitchFamily="2" charset="-122"/>
              </a:rPr>
              <a:t>，</a:t>
            </a:r>
            <a:r>
              <a:rPr lang="en-US" altLang="zh-CN" smtClean="0">
                <a:ea typeface="宋体" pitchFamily="2" charset="-122"/>
              </a:rPr>
              <a:t>and</a:t>
            </a:r>
            <a:r>
              <a:rPr lang="zh-CN" altLang="en-US" smtClean="0">
                <a:ea typeface="宋体" pitchFamily="2" charset="-122"/>
              </a:rPr>
              <a:t> </a:t>
            </a:r>
            <a:r>
              <a:rPr lang="en-US" altLang="zh-CN" smtClean="0">
                <a:ea typeface="宋体" pitchFamily="2" charset="-122"/>
              </a:rPr>
              <a:t>roof</a:t>
            </a:r>
          </a:p>
          <a:p>
            <a:endParaRPr lang="en-US" altLang="en-US" smtClean="0"/>
          </a:p>
          <a:p>
            <a:r>
              <a:rPr lang="en-US" altLang="zh-CN" smtClean="0">
                <a:ea typeface="宋体" pitchFamily="2" charset="-122"/>
              </a:rPr>
              <a:t>step</a:t>
            </a:r>
            <a:r>
              <a:rPr lang="zh-CN" altLang="en-US" smtClean="0">
                <a:ea typeface="宋体" pitchFamily="2" charset="-122"/>
              </a:rPr>
              <a:t>通常指很快速的边缘变化。理想情况下，是一个像素宽度，常见于理想的模型边缘（计算机生成的）</a:t>
            </a:r>
            <a:endParaRPr lang="en-US" altLang="zh-CN" smtClean="0">
              <a:ea typeface="宋体" pitchFamily="2" charset="-122"/>
            </a:endParaRPr>
          </a:p>
          <a:p>
            <a:endParaRPr lang="en-US" altLang="en-US" smtClean="0"/>
          </a:p>
          <a:p>
            <a:r>
              <a:rPr lang="zh-CN" altLang="en-US" smtClean="0">
                <a:ea typeface="宋体" pitchFamily="2" charset="-122"/>
              </a:rPr>
              <a:t>但是一般计算机成像过程总会引入模糊 ，这时会产生</a:t>
            </a:r>
            <a:r>
              <a:rPr lang="en-US" altLang="zh-CN" smtClean="0">
                <a:ea typeface="宋体" pitchFamily="2" charset="-122"/>
              </a:rPr>
              <a:t>ramp</a:t>
            </a:r>
            <a:r>
              <a:rPr lang="zh-CN" altLang="en-US" smtClean="0">
                <a:ea typeface="宋体" pitchFamily="2" charset="-122"/>
              </a:rPr>
              <a:t>的边缘</a:t>
            </a:r>
            <a:endParaRPr lang="en-US" altLang="zh-CN" smtClean="0">
              <a:ea typeface="宋体" pitchFamily="2" charset="-122"/>
            </a:endParaRPr>
          </a:p>
          <a:p>
            <a:endParaRPr lang="en-US" altLang="en-US" smtClean="0"/>
          </a:p>
          <a:p>
            <a:r>
              <a:rPr lang="en-US" altLang="zh-CN" smtClean="0">
                <a:ea typeface="宋体" pitchFamily="2" charset="-122"/>
              </a:rPr>
              <a:t>roof</a:t>
            </a:r>
            <a:r>
              <a:rPr lang="zh-CN" altLang="en-US" smtClean="0">
                <a:ea typeface="宋体" pitchFamily="2" charset="-122"/>
              </a:rPr>
              <a:t>代表区域中有一条线通过，长度由</a:t>
            </a:r>
            <a:r>
              <a:rPr lang="en-US" altLang="zh-CN" smtClean="0">
                <a:ea typeface="宋体" pitchFamily="2" charset="-122"/>
              </a:rPr>
              <a:t>roof</a:t>
            </a:r>
            <a:r>
              <a:rPr lang="zh-CN" altLang="en-US" smtClean="0">
                <a:ea typeface="宋体" pitchFamily="2" charset="-122"/>
              </a:rPr>
              <a:t>的底宽度决定。</a:t>
            </a:r>
            <a:endParaRPr lang="en-US" altLang="en-US" smtClean="0"/>
          </a:p>
        </p:txBody>
      </p:sp>
      <p:sp>
        <p:nvSpPr>
          <p:cNvPr id="50179" name="Header Placeholder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 marL="685817" indent="-263776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 marL="1055103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 marL="1477145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 marL="1899186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 marL="2321227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6pPr>
            <a:lvl7pPr marL="2743269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7pPr>
            <a:lvl8pPr marL="3165310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8pPr>
            <a:lvl9pPr marL="3587351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r>
              <a:rPr lang="zh-CN" altLang="en-US" sz="1200">
                <a:solidFill>
                  <a:prstClr val="black"/>
                </a:solidFill>
                <a:latin typeface="Arial Narrow" pitchFamily="34" charset="0"/>
              </a:rPr>
              <a:t>Department of Computer Engineering, CMU</a:t>
            </a:r>
            <a:endParaRPr lang="th-TH" altLang="zh-CN" sz="1200">
              <a:solidFill>
                <a:prstClr val="black"/>
              </a:solidFill>
              <a:latin typeface="Arial Narrow" pitchFamily="34" charset="0"/>
              <a:ea typeface="Cordia New"/>
              <a:cs typeface="Cordia New"/>
            </a:endParaRPr>
          </a:p>
        </p:txBody>
      </p:sp>
      <p:sp>
        <p:nvSpPr>
          <p:cNvPr id="50180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 marL="685817" indent="-263776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 marL="1055103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 marL="1477145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 marL="1899186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 marL="2321227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6pPr>
            <a:lvl7pPr marL="2743269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7pPr>
            <a:lvl8pPr marL="3165310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8pPr>
            <a:lvl9pPr marL="3587351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fld id="{86A51D20-12FD-47FF-A4DD-EBA124802238}" type="slidenum">
              <a:rPr lang="zh-CN" altLang="en-US" sz="1200">
                <a:solidFill>
                  <a:prstClr val="black"/>
                </a:solidFill>
                <a:latin typeface="Arial Narrow" pitchFamily="34" charset="0"/>
              </a:rPr>
              <a:pPr/>
              <a:t>102</a:t>
            </a:fld>
            <a:endParaRPr lang="th-TH" altLang="zh-CN" sz="1200">
              <a:solidFill>
                <a:prstClr val="black"/>
              </a:solidFill>
              <a:latin typeface="Arial Narrow" pitchFamily="34" charset="0"/>
              <a:ea typeface="Cordia New"/>
              <a:cs typeface="Cordia New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 marL="685817" indent="-263776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 marL="1055103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 marL="1477145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 marL="1899186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 marL="2321227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6pPr>
            <a:lvl7pPr marL="2743269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7pPr>
            <a:lvl8pPr marL="3165310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8pPr>
            <a:lvl9pPr marL="3587351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r>
              <a:rPr lang="zh-CN" altLang="en-US" sz="1200">
                <a:solidFill>
                  <a:prstClr val="black"/>
                </a:solidFill>
                <a:latin typeface="Arial Narrow" pitchFamily="34" charset="0"/>
              </a:rPr>
              <a:t>Department of Computer Engineering, CMU</a:t>
            </a:r>
            <a:endParaRPr lang="th-TH" altLang="zh-CN" sz="1200">
              <a:solidFill>
                <a:prstClr val="black"/>
              </a:solidFill>
              <a:latin typeface="Arial Narrow" pitchFamily="34" charset="0"/>
              <a:ea typeface="Cordia New"/>
              <a:cs typeface="Cordia New"/>
            </a:endParaRPr>
          </a:p>
        </p:txBody>
      </p:sp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 marL="685817" indent="-263776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 marL="1055103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 marL="1477145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 marL="1899186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 marL="2321227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6pPr>
            <a:lvl7pPr marL="2743269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7pPr>
            <a:lvl8pPr marL="3165310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8pPr>
            <a:lvl9pPr marL="3587351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fld id="{781840A6-ED6B-4646-B8F5-33349963A5C1}" type="slidenum">
              <a:rPr lang="zh-CN" altLang="en-US" sz="1200">
                <a:solidFill>
                  <a:prstClr val="black"/>
                </a:solidFill>
                <a:latin typeface="Arial Narrow" pitchFamily="34" charset="0"/>
              </a:rPr>
              <a:pPr/>
              <a:t>103</a:t>
            </a:fld>
            <a:endParaRPr lang="th-TH" altLang="zh-CN" sz="1200">
              <a:solidFill>
                <a:prstClr val="black"/>
              </a:solidFill>
              <a:latin typeface="Arial Narrow" pitchFamily="34" charset="0"/>
              <a:ea typeface="Cordia New"/>
              <a:cs typeface="Cordia New"/>
            </a:endParaRPr>
          </a:p>
        </p:txBody>
      </p:sp>
      <p:sp>
        <p:nvSpPr>
          <p:cNvPr id="4505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smtClean="0">
                <a:ea typeface="宋体" pitchFamily="2" charset="-122"/>
              </a:rPr>
              <a:t>Gray-level profile </a:t>
            </a:r>
            <a:r>
              <a:rPr lang="zh-CN" altLang="en-US" smtClean="0">
                <a:ea typeface="宋体" pitchFamily="2" charset="-122"/>
              </a:rPr>
              <a:t>灰度级剖面图</a:t>
            </a:r>
            <a:endParaRPr lang="en-US" altLang="zh-CN" smtClean="0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ea typeface="宋体" pitchFamily="2" charset="-122"/>
              </a:rPr>
              <a:t>三个</a:t>
            </a:r>
            <a:r>
              <a:rPr lang="en-US" altLang="zh-CN" smtClean="0">
                <a:ea typeface="宋体" pitchFamily="2" charset="-122"/>
              </a:rPr>
              <a:t>mask</a:t>
            </a:r>
            <a:r>
              <a:rPr lang="zh-CN" altLang="en-US" smtClean="0">
                <a:ea typeface="宋体" pitchFamily="2" charset="-122"/>
              </a:rPr>
              <a:t>，在两个方向上计算</a:t>
            </a:r>
            <a:r>
              <a:rPr lang="en-US" altLang="zh-CN" smtClean="0">
                <a:ea typeface="宋体" pitchFamily="2" charset="-122"/>
              </a:rPr>
              <a:t>gx</a:t>
            </a:r>
            <a:r>
              <a:rPr lang="zh-CN" altLang="en-US" smtClean="0">
                <a:ea typeface="宋体" pitchFamily="2" charset="-122"/>
              </a:rPr>
              <a:t>，</a:t>
            </a:r>
            <a:r>
              <a:rPr lang="en-US" altLang="zh-CN" smtClean="0">
                <a:ea typeface="宋体" pitchFamily="2" charset="-122"/>
              </a:rPr>
              <a:t>gy</a:t>
            </a:r>
            <a:endParaRPr lang="en-US" altLang="en-US" smtClean="0"/>
          </a:p>
        </p:txBody>
      </p:sp>
      <p:sp>
        <p:nvSpPr>
          <p:cNvPr id="56323" name="Header Placeholder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 marL="685817" indent="-263776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 marL="1055103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 marL="1477145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 marL="1899186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 marL="2321227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6pPr>
            <a:lvl7pPr marL="2743269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7pPr>
            <a:lvl8pPr marL="3165310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8pPr>
            <a:lvl9pPr marL="3587351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r>
              <a:rPr lang="zh-CN" altLang="en-US" sz="1200">
                <a:solidFill>
                  <a:prstClr val="black"/>
                </a:solidFill>
                <a:latin typeface="Arial Narrow" pitchFamily="34" charset="0"/>
              </a:rPr>
              <a:t>Department of Computer Engineering, CMU</a:t>
            </a:r>
            <a:endParaRPr lang="th-TH" altLang="zh-CN" sz="1200">
              <a:solidFill>
                <a:prstClr val="black"/>
              </a:solidFill>
              <a:latin typeface="Arial Narrow" pitchFamily="34" charset="0"/>
              <a:ea typeface="Cordia New"/>
              <a:cs typeface="Cordia New"/>
            </a:endParaRPr>
          </a:p>
        </p:txBody>
      </p:sp>
      <p:sp>
        <p:nvSpPr>
          <p:cNvPr id="56324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 marL="685817" indent="-263776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 marL="1055103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 marL="1477145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 marL="1899186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 marL="2321227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6pPr>
            <a:lvl7pPr marL="2743269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7pPr>
            <a:lvl8pPr marL="3165310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8pPr>
            <a:lvl9pPr marL="3587351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fld id="{1C6D0331-DA1C-4488-AD8F-2DE4DEDB5041}" type="slidenum">
              <a:rPr lang="zh-CN" altLang="en-US" sz="1200">
                <a:solidFill>
                  <a:prstClr val="black"/>
                </a:solidFill>
                <a:latin typeface="Arial Narrow" pitchFamily="34" charset="0"/>
              </a:rPr>
              <a:pPr/>
              <a:t>109</a:t>
            </a:fld>
            <a:endParaRPr lang="th-TH" altLang="zh-CN" sz="1200">
              <a:solidFill>
                <a:prstClr val="black"/>
              </a:solidFill>
              <a:latin typeface="Arial Narrow" pitchFamily="34" charset="0"/>
              <a:ea typeface="Cordia New"/>
              <a:cs typeface="Cordia New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/>
              <a:t>Perpendicular</a:t>
            </a:r>
            <a:r>
              <a:rPr lang="zh-CN" altLang="en-US" smtClean="0">
                <a:ea typeface="宋体" pitchFamily="2" charset="-122"/>
              </a:rPr>
              <a:t> 垂直</a:t>
            </a:r>
            <a:endParaRPr lang="en-US" altLang="en-US" smtClean="0"/>
          </a:p>
        </p:txBody>
      </p:sp>
      <p:sp>
        <p:nvSpPr>
          <p:cNvPr id="59395" name="Header Placeholder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 marL="685817" indent="-263776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 marL="1055103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 marL="1477145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 marL="1899186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 marL="2321227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6pPr>
            <a:lvl7pPr marL="2743269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7pPr>
            <a:lvl8pPr marL="3165310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8pPr>
            <a:lvl9pPr marL="3587351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r>
              <a:rPr lang="zh-CN" altLang="en-US" sz="1200">
                <a:solidFill>
                  <a:prstClr val="black"/>
                </a:solidFill>
                <a:latin typeface="Arial Narrow" pitchFamily="34" charset="0"/>
              </a:rPr>
              <a:t>Department of Computer Engineering, CMU</a:t>
            </a:r>
            <a:endParaRPr lang="th-TH" altLang="zh-CN" sz="1200">
              <a:solidFill>
                <a:prstClr val="black"/>
              </a:solidFill>
              <a:latin typeface="Arial Narrow" pitchFamily="34" charset="0"/>
              <a:ea typeface="Cordia New"/>
              <a:cs typeface="Cordia New"/>
            </a:endParaRPr>
          </a:p>
        </p:txBody>
      </p:sp>
      <p:sp>
        <p:nvSpPr>
          <p:cNvPr id="59396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 marL="685817" indent="-263776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 marL="1055103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 marL="1477145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 marL="1899186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 marL="2321227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6pPr>
            <a:lvl7pPr marL="2743269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7pPr>
            <a:lvl8pPr marL="3165310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8pPr>
            <a:lvl9pPr marL="3587351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fld id="{0CE9B064-2AB8-4430-B74E-1FC502CDEF3E}" type="slidenum">
              <a:rPr lang="zh-CN" altLang="en-US" sz="1200">
                <a:solidFill>
                  <a:prstClr val="black"/>
                </a:solidFill>
                <a:latin typeface="Arial Narrow" pitchFamily="34" charset="0"/>
              </a:rPr>
              <a:pPr/>
              <a:t>111</a:t>
            </a:fld>
            <a:endParaRPr lang="th-TH" altLang="zh-CN" sz="1200">
              <a:solidFill>
                <a:prstClr val="black"/>
              </a:solidFill>
              <a:latin typeface="Arial Narrow" pitchFamily="34" charset="0"/>
              <a:ea typeface="Cordia New"/>
              <a:cs typeface="Cordia New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ea typeface="宋体" pitchFamily="2" charset="-122"/>
              </a:rPr>
              <a:t>使用对角线检测</a:t>
            </a:r>
            <a:r>
              <a:rPr lang="en-US" altLang="zh-CN" smtClean="0">
                <a:ea typeface="宋体" pitchFamily="2" charset="-122"/>
              </a:rPr>
              <a:t>mask</a:t>
            </a:r>
            <a:endParaRPr lang="en-US" altLang="en-US" smtClean="0"/>
          </a:p>
        </p:txBody>
      </p:sp>
      <p:sp>
        <p:nvSpPr>
          <p:cNvPr id="63491" name="Header Placeholder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 marL="685817" indent="-263776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 marL="1055103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 marL="1477145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 marL="1899186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 marL="2321227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6pPr>
            <a:lvl7pPr marL="2743269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7pPr>
            <a:lvl8pPr marL="3165310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8pPr>
            <a:lvl9pPr marL="3587351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r>
              <a:rPr lang="zh-CN" altLang="en-US" sz="1200">
                <a:solidFill>
                  <a:prstClr val="black"/>
                </a:solidFill>
                <a:latin typeface="Arial Narrow" pitchFamily="34" charset="0"/>
              </a:rPr>
              <a:t>Department of Computer Engineering, CMU</a:t>
            </a:r>
            <a:endParaRPr lang="th-TH" altLang="zh-CN" sz="1200">
              <a:solidFill>
                <a:prstClr val="black"/>
              </a:solidFill>
              <a:latin typeface="Arial Narrow" pitchFamily="34" charset="0"/>
              <a:ea typeface="Cordia New"/>
              <a:cs typeface="Cordia New"/>
            </a:endParaRPr>
          </a:p>
        </p:txBody>
      </p:sp>
      <p:sp>
        <p:nvSpPr>
          <p:cNvPr id="63492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 marL="685817" indent="-263776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 marL="1055103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 marL="1477145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 marL="1899186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 marL="2321227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6pPr>
            <a:lvl7pPr marL="2743269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7pPr>
            <a:lvl8pPr marL="3165310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8pPr>
            <a:lvl9pPr marL="3587351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fld id="{0ECD4FA3-DC65-457F-A80B-51C3C3E7BEC0}" type="slidenum">
              <a:rPr lang="zh-CN" altLang="en-US" sz="1200">
                <a:solidFill>
                  <a:prstClr val="black"/>
                </a:solidFill>
                <a:latin typeface="Arial Narrow" pitchFamily="34" charset="0"/>
              </a:rPr>
              <a:pPr/>
              <a:t>114</a:t>
            </a:fld>
            <a:endParaRPr lang="th-TH" altLang="zh-CN" sz="1200">
              <a:solidFill>
                <a:prstClr val="black"/>
              </a:solidFill>
              <a:latin typeface="Arial Narrow" pitchFamily="34" charset="0"/>
              <a:ea typeface="Cordia New"/>
              <a:cs typeface="Cordia New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ea typeface="宋体" pitchFamily="2" charset="-122"/>
              </a:rPr>
              <a:t>具体推倒过程请看</a:t>
            </a:r>
            <a:r>
              <a:rPr lang="en-US" altLang="zh-CN" smtClean="0">
                <a:ea typeface="宋体" pitchFamily="2" charset="-122"/>
              </a:rPr>
              <a:t>p715</a:t>
            </a:r>
            <a:r>
              <a:rPr lang="zh-CN" altLang="en-US" smtClean="0">
                <a:ea typeface="宋体" pitchFamily="2" charset="-122"/>
              </a:rPr>
              <a:t> 公式</a:t>
            </a:r>
            <a:r>
              <a:rPr lang="en-US" altLang="zh-CN" smtClean="0">
                <a:ea typeface="宋体" pitchFamily="2" charset="-122"/>
              </a:rPr>
              <a:t>2-1</a:t>
            </a:r>
            <a:r>
              <a:rPr lang="zh-CN" altLang="en-US" smtClean="0">
                <a:ea typeface="宋体" pitchFamily="2" charset="-122"/>
              </a:rPr>
              <a:t>，</a:t>
            </a:r>
            <a:r>
              <a:rPr lang="en-US" altLang="zh-CN" smtClean="0">
                <a:ea typeface="宋体" pitchFamily="2" charset="-122"/>
              </a:rPr>
              <a:t>2-2</a:t>
            </a:r>
          </a:p>
          <a:p>
            <a:endParaRPr lang="en-US" altLang="en-US" smtClean="0"/>
          </a:p>
          <a:p>
            <a:r>
              <a:rPr lang="zh-CN" altLang="en-US" smtClean="0">
                <a:ea typeface="宋体" pitchFamily="2" charset="-122"/>
              </a:rPr>
              <a:t>左边模板，考虑的是</a:t>
            </a:r>
            <a:r>
              <a:rPr lang="en-US" altLang="zh-CN" smtClean="0">
                <a:ea typeface="宋体" pitchFamily="2" charset="-122"/>
              </a:rPr>
              <a:t>x</a:t>
            </a:r>
            <a:r>
              <a:rPr lang="zh-CN" altLang="en-US" smtClean="0">
                <a:ea typeface="宋体" pitchFamily="2" charset="-122"/>
              </a:rPr>
              <a:t>和</a:t>
            </a:r>
            <a:r>
              <a:rPr lang="en-US" altLang="zh-CN" smtClean="0">
                <a:ea typeface="宋体" pitchFamily="2" charset="-122"/>
              </a:rPr>
              <a:t>y</a:t>
            </a:r>
            <a:r>
              <a:rPr lang="zh-CN" altLang="en-US" smtClean="0">
                <a:ea typeface="宋体" pitchFamily="2" charset="-122"/>
              </a:rPr>
              <a:t>方向上的变化，右边的</a:t>
            </a:r>
            <a:r>
              <a:rPr lang="en-US" altLang="zh-CN" smtClean="0">
                <a:ea typeface="宋体" pitchFamily="2" charset="-122"/>
              </a:rPr>
              <a:t>mask</a:t>
            </a:r>
            <a:r>
              <a:rPr lang="zh-CN" altLang="en-US" smtClean="0">
                <a:ea typeface="宋体" pitchFamily="2" charset="-122"/>
              </a:rPr>
              <a:t>是考虑了八邻域的像素取值</a:t>
            </a:r>
            <a:endParaRPr lang="en-US" altLang="en-US" smtClean="0"/>
          </a:p>
        </p:txBody>
      </p:sp>
      <p:sp>
        <p:nvSpPr>
          <p:cNvPr id="67587" name="Header Placeholder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 marL="685817" indent="-263776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 marL="1055103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 marL="1477145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 marL="1899186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 marL="2321227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6pPr>
            <a:lvl7pPr marL="2743269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7pPr>
            <a:lvl8pPr marL="3165310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8pPr>
            <a:lvl9pPr marL="3587351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r>
              <a:rPr lang="zh-CN" altLang="en-US" sz="1200">
                <a:solidFill>
                  <a:prstClr val="black"/>
                </a:solidFill>
                <a:latin typeface="Arial Narrow" pitchFamily="34" charset="0"/>
              </a:rPr>
              <a:t>Department of Computer Engineering, CMU</a:t>
            </a:r>
            <a:endParaRPr lang="th-TH" altLang="zh-CN" sz="1200">
              <a:solidFill>
                <a:prstClr val="black"/>
              </a:solidFill>
              <a:latin typeface="Arial Narrow" pitchFamily="34" charset="0"/>
              <a:ea typeface="Cordia New"/>
              <a:cs typeface="Cordia New"/>
            </a:endParaRPr>
          </a:p>
        </p:txBody>
      </p:sp>
      <p:sp>
        <p:nvSpPr>
          <p:cNvPr id="67588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 marL="685817" indent="-263776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 marL="1055103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 marL="1477145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 marL="1899186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 marL="2321227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6pPr>
            <a:lvl7pPr marL="2743269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7pPr>
            <a:lvl8pPr marL="3165310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8pPr>
            <a:lvl9pPr marL="3587351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fld id="{0F3362ED-11C6-48AE-83BF-3F45D30DFE9F}" type="slidenum">
              <a:rPr lang="zh-CN" altLang="en-US" sz="1200">
                <a:solidFill>
                  <a:prstClr val="black"/>
                </a:solidFill>
                <a:latin typeface="Arial Narrow" pitchFamily="34" charset="0"/>
              </a:rPr>
              <a:pPr/>
              <a:t>115</a:t>
            </a:fld>
            <a:endParaRPr lang="th-TH" altLang="zh-CN" sz="1200">
              <a:solidFill>
                <a:prstClr val="black"/>
              </a:solidFill>
              <a:latin typeface="Arial Narrow" pitchFamily="34" charset="0"/>
              <a:ea typeface="Cordia New"/>
              <a:cs typeface="Cordia New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ea typeface="宋体" pitchFamily="2" charset="-122"/>
              </a:rPr>
              <a:t>使用</a:t>
            </a:r>
            <a:r>
              <a:rPr lang="en-US" altLang="zh-CN" smtClean="0">
                <a:ea typeface="宋体" pitchFamily="2" charset="-122"/>
              </a:rPr>
              <a:t>LOG</a:t>
            </a:r>
            <a:r>
              <a:rPr lang="zh-CN" altLang="en-US" smtClean="0">
                <a:ea typeface="宋体" pitchFamily="2" charset="-122"/>
              </a:rPr>
              <a:t>的两个出发点：</a:t>
            </a:r>
            <a:endParaRPr lang="en-US" altLang="zh-CN" smtClean="0">
              <a:ea typeface="宋体" pitchFamily="2" charset="-122"/>
            </a:endParaRPr>
          </a:p>
          <a:p>
            <a:r>
              <a:rPr lang="en-US" altLang="zh-CN" smtClean="0">
                <a:ea typeface="宋体" pitchFamily="2" charset="-122"/>
              </a:rPr>
              <a:t>-</a:t>
            </a:r>
            <a:r>
              <a:rPr lang="zh-CN" altLang="en-US" smtClean="0">
                <a:ea typeface="宋体" pitchFamily="2" charset="-122"/>
              </a:rPr>
              <a:t>该</a:t>
            </a:r>
            <a:r>
              <a:rPr lang="en-US" altLang="zh-CN" smtClean="0">
                <a:ea typeface="宋体" pitchFamily="2" charset="-122"/>
              </a:rPr>
              <a:t>mask</a:t>
            </a:r>
            <a:r>
              <a:rPr lang="zh-CN" altLang="en-US" smtClean="0">
                <a:ea typeface="宋体" pitchFamily="2" charset="-122"/>
              </a:rPr>
              <a:t>具有滤波效应，可以在边缘检测同时进行平滑，减少噪声影响</a:t>
            </a:r>
            <a:endParaRPr lang="en-US" altLang="zh-CN" smtClean="0">
              <a:ea typeface="宋体" pitchFamily="2" charset="-122"/>
            </a:endParaRPr>
          </a:p>
          <a:p>
            <a:r>
              <a:rPr lang="en-US" altLang="zh-CN" smtClean="0">
                <a:ea typeface="宋体" pitchFamily="2" charset="-122"/>
              </a:rPr>
              <a:t>-</a:t>
            </a:r>
            <a:r>
              <a:rPr lang="zh-CN" altLang="en-US" smtClean="0">
                <a:ea typeface="宋体" pitchFamily="2" charset="-122"/>
              </a:rPr>
              <a:t>一阶导数的</a:t>
            </a:r>
            <a:r>
              <a:rPr lang="en-US" altLang="zh-CN" smtClean="0">
                <a:ea typeface="宋体" pitchFamily="2" charset="-122"/>
              </a:rPr>
              <a:t>mask</a:t>
            </a:r>
            <a:r>
              <a:rPr lang="zh-CN" altLang="en-US" smtClean="0">
                <a:ea typeface="宋体" pitchFamily="2" charset="-122"/>
              </a:rPr>
              <a:t>虽然简单，但是对于方向性敏感，因此需要运行多个</a:t>
            </a:r>
            <a:r>
              <a:rPr lang="en-US" altLang="zh-CN" smtClean="0">
                <a:ea typeface="宋体" pitchFamily="2" charset="-122"/>
              </a:rPr>
              <a:t>mask</a:t>
            </a:r>
            <a:r>
              <a:rPr lang="zh-CN" altLang="en-US" smtClean="0">
                <a:ea typeface="宋体" pitchFamily="2" charset="-122"/>
              </a:rPr>
              <a:t>，并且对于旋转敏感</a:t>
            </a:r>
            <a:endParaRPr lang="en-US" altLang="zh-CN" smtClean="0">
              <a:ea typeface="宋体" pitchFamily="2" charset="-122"/>
            </a:endParaRPr>
          </a:p>
          <a:p>
            <a:r>
              <a:rPr lang="zh-CN" altLang="en-US" smtClean="0">
                <a:ea typeface="宋体" pitchFamily="2" charset="-122"/>
              </a:rPr>
              <a:t>二阶导数对于方向不敏感</a:t>
            </a:r>
            <a:endParaRPr lang="en-US" altLang="en-US" smtClean="0"/>
          </a:p>
        </p:txBody>
      </p:sp>
      <p:sp>
        <p:nvSpPr>
          <p:cNvPr id="69635" name="Header Placeholder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 marL="685817" indent="-263776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 marL="1055103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 marL="1477145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 marL="1899186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 marL="2321227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6pPr>
            <a:lvl7pPr marL="2743269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7pPr>
            <a:lvl8pPr marL="3165310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8pPr>
            <a:lvl9pPr marL="3587351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r>
              <a:rPr lang="zh-CN" altLang="en-US" sz="1200">
                <a:solidFill>
                  <a:prstClr val="black"/>
                </a:solidFill>
                <a:latin typeface="Arial Narrow" pitchFamily="34" charset="0"/>
              </a:rPr>
              <a:t>Department of Computer Engineering, CMU</a:t>
            </a:r>
            <a:endParaRPr lang="th-TH" altLang="zh-CN" sz="1200">
              <a:solidFill>
                <a:prstClr val="black"/>
              </a:solidFill>
              <a:latin typeface="Arial Narrow" pitchFamily="34" charset="0"/>
              <a:ea typeface="Cordia New"/>
              <a:cs typeface="Cordia New"/>
            </a:endParaRPr>
          </a:p>
        </p:txBody>
      </p:sp>
      <p:sp>
        <p:nvSpPr>
          <p:cNvPr id="69636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 marL="685817" indent="-263776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 marL="1055103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 marL="1477145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 marL="1899186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 marL="2321227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6pPr>
            <a:lvl7pPr marL="2743269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7pPr>
            <a:lvl8pPr marL="3165310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8pPr>
            <a:lvl9pPr marL="3587351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fld id="{F69FE863-76C4-48E7-9F38-CA7403E8D516}" type="slidenum">
              <a:rPr lang="zh-CN" altLang="en-US" sz="1200">
                <a:solidFill>
                  <a:prstClr val="black"/>
                </a:solidFill>
                <a:latin typeface="Arial Narrow" pitchFamily="34" charset="0"/>
              </a:rPr>
              <a:pPr/>
              <a:t>118</a:t>
            </a:fld>
            <a:endParaRPr lang="th-TH" altLang="zh-CN" sz="1200">
              <a:solidFill>
                <a:prstClr val="black"/>
              </a:solidFill>
              <a:latin typeface="Arial Narrow" pitchFamily="34" charset="0"/>
              <a:ea typeface="Cordia New"/>
              <a:cs typeface="Cordia New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0" lang="en-US" altLang="zh-CN" smtClean="0">
                <a:ea typeface="宋体" pitchFamily="2" charset="-122"/>
              </a:rPr>
              <a:t>precursor </a:t>
            </a:r>
            <a:r>
              <a:rPr kumimoji="0" lang="zh-CN" altLang="en-US" smtClean="0">
                <a:ea typeface="宋体" pitchFamily="2" charset="-122"/>
              </a:rPr>
              <a:t>先锋</a:t>
            </a:r>
            <a:r>
              <a:rPr kumimoji="0" lang="en-US" altLang="zh-CN" smtClean="0">
                <a:ea typeface="宋体" pitchFamily="2" charset="-122"/>
              </a:rPr>
              <a:t>/</a:t>
            </a:r>
            <a:r>
              <a:rPr kumimoji="0" lang="zh-CN" altLang="en-US" smtClean="0">
                <a:ea typeface="宋体" pitchFamily="2" charset="-122"/>
              </a:rPr>
              <a:t>预处理</a:t>
            </a:r>
            <a:endParaRPr lang="en-US" altLang="en-US" smtClean="0"/>
          </a:p>
        </p:txBody>
      </p:sp>
      <p:sp>
        <p:nvSpPr>
          <p:cNvPr id="71683" name="Header Placeholder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 marL="685817" indent="-263776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 marL="1055103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 marL="1477145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 marL="1899186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 marL="2321227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6pPr>
            <a:lvl7pPr marL="2743269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7pPr>
            <a:lvl8pPr marL="3165310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8pPr>
            <a:lvl9pPr marL="3587351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r>
              <a:rPr lang="zh-CN" altLang="en-US" sz="1200">
                <a:solidFill>
                  <a:prstClr val="black"/>
                </a:solidFill>
                <a:latin typeface="Arial Narrow" pitchFamily="34" charset="0"/>
              </a:rPr>
              <a:t>Department of Computer Engineering, CMU</a:t>
            </a:r>
            <a:endParaRPr lang="th-TH" altLang="zh-CN" sz="1200">
              <a:solidFill>
                <a:prstClr val="black"/>
              </a:solidFill>
              <a:latin typeface="Arial Narrow" pitchFamily="34" charset="0"/>
              <a:ea typeface="Cordia New"/>
              <a:cs typeface="Cordia New"/>
            </a:endParaRPr>
          </a:p>
        </p:txBody>
      </p:sp>
      <p:sp>
        <p:nvSpPr>
          <p:cNvPr id="71684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 marL="685817" indent="-263776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 marL="1055103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 marL="1477145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 marL="1899186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 marL="2321227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6pPr>
            <a:lvl7pPr marL="2743269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7pPr>
            <a:lvl8pPr marL="3165310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8pPr>
            <a:lvl9pPr marL="3587351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fld id="{5456174E-E1DA-40A5-B2CD-DF0679EDDBD9}" type="slidenum">
              <a:rPr lang="zh-CN" altLang="en-US" sz="1200">
                <a:solidFill>
                  <a:prstClr val="black"/>
                </a:solidFill>
                <a:latin typeface="Arial Narrow" pitchFamily="34" charset="0"/>
              </a:rPr>
              <a:pPr/>
              <a:t>119</a:t>
            </a:fld>
            <a:endParaRPr lang="th-TH" altLang="zh-CN" sz="1200">
              <a:solidFill>
                <a:prstClr val="black"/>
              </a:solidFill>
              <a:latin typeface="Arial Narrow" pitchFamily="34" charset="0"/>
              <a:ea typeface="Cordia New"/>
              <a:cs typeface="Cordia New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LoG</a:t>
            </a:r>
            <a:r>
              <a:rPr lang="zh-CN" altLang="en-US" smtClean="0">
                <a:ea typeface="宋体" pitchFamily="2" charset="-122"/>
              </a:rPr>
              <a:t>是一个线性操作的过程，所以理论上可以先滤波再求拉普拉斯算子</a:t>
            </a:r>
            <a:endParaRPr lang="en-US" altLang="en-US" smtClean="0"/>
          </a:p>
        </p:txBody>
      </p:sp>
      <p:sp>
        <p:nvSpPr>
          <p:cNvPr id="74755" name="Header Placeholder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 marL="685817" indent="-263776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 marL="1055103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 marL="1477145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 marL="1899186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 marL="2321227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6pPr>
            <a:lvl7pPr marL="2743269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7pPr>
            <a:lvl8pPr marL="3165310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8pPr>
            <a:lvl9pPr marL="3587351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r>
              <a:rPr lang="zh-CN" altLang="en-US" sz="1200">
                <a:solidFill>
                  <a:prstClr val="black"/>
                </a:solidFill>
                <a:latin typeface="Arial Narrow" pitchFamily="34" charset="0"/>
              </a:rPr>
              <a:t>Department of Computer Engineering, CMU</a:t>
            </a:r>
            <a:endParaRPr lang="th-TH" altLang="zh-CN" sz="1200">
              <a:solidFill>
                <a:prstClr val="black"/>
              </a:solidFill>
              <a:latin typeface="Arial Narrow" pitchFamily="34" charset="0"/>
              <a:ea typeface="Cordia New"/>
              <a:cs typeface="Cordia New"/>
            </a:endParaRPr>
          </a:p>
        </p:txBody>
      </p:sp>
      <p:sp>
        <p:nvSpPr>
          <p:cNvPr id="74756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 marL="685817" indent="-263776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 marL="1055103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 marL="1477145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 marL="1899186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 marL="2321227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6pPr>
            <a:lvl7pPr marL="2743269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7pPr>
            <a:lvl8pPr marL="3165310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8pPr>
            <a:lvl9pPr marL="3587351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fld id="{47E362E4-29AD-451B-A1D3-8FEBF5C62F00}" type="slidenum">
              <a:rPr lang="zh-CN" altLang="en-US" sz="1200">
                <a:solidFill>
                  <a:prstClr val="black"/>
                </a:solidFill>
                <a:latin typeface="Arial Narrow" pitchFamily="34" charset="0"/>
              </a:rPr>
              <a:pPr/>
              <a:t>121</a:t>
            </a:fld>
            <a:endParaRPr lang="th-TH" altLang="zh-CN" sz="1200">
              <a:solidFill>
                <a:prstClr val="black"/>
              </a:solidFill>
              <a:latin typeface="Arial Narrow" pitchFamily="34" charset="0"/>
              <a:ea typeface="Cordia New"/>
              <a:cs typeface="Cordia New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-</a:t>
            </a:r>
            <a:r>
              <a:rPr lang="zh-CN" altLang="en-US" smtClean="0">
                <a:ea typeface="宋体" pitchFamily="2" charset="-122"/>
              </a:rPr>
              <a:t>一般边缘检测算法后续会跟随边缘连接算法，形成有意义的边缘</a:t>
            </a:r>
            <a:endParaRPr lang="en-US" altLang="en-US" smtClean="0"/>
          </a:p>
        </p:txBody>
      </p:sp>
      <p:sp>
        <p:nvSpPr>
          <p:cNvPr id="79875" name="Header Placeholder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 marL="685817" indent="-263776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 marL="1055103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 marL="1477145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 marL="1899186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 marL="2321227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6pPr>
            <a:lvl7pPr marL="2743269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7pPr>
            <a:lvl8pPr marL="3165310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8pPr>
            <a:lvl9pPr marL="3587351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r>
              <a:rPr lang="zh-CN" altLang="en-US" sz="1200">
                <a:solidFill>
                  <a:prstClr val="black"/>
                </a:solidFill>
                <a:latin typeface="Arial Narrow" pitchFamily="34" charset="0"/>
              </a:rPr>
              <a:t>Department of Computer Engineering, CMU</a:t>
            </a:r>
            <a:endParaRPr lang="th-TH" altLang="zh-CN" sz="1200">
              <a:solidFill>
                <a:prstClr val="black"/>
              </a:solidFill>
              <a:latin typeface="Arial Narrow" pitchFamily="34" charset="0"/>
              <a:ea typeface="Cordia New"/>
              <a:cs typeface="Cordia New"/>
            </a:endParaRPr>
          </a:p>
        </p:txBody>
      </p:sp>
      <p:sp>
        <p:nvSpPr>
          <p:cNvPr id="79876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 marL="685817" indent="-263776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 marL="1055103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 marL="1477145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 marL="1899186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 marL="2321227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6pPr>
            <a:lvl7pPr marL="2743269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7pPr>
            <a:lvl8pPr marL="3165310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8pPr>
            <a:lvl9pPr marL="3587351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fld id="{6A5FF846-854F-4920-AD61-072BACF2AC54}" type="slidenum">
              <a:rPr lang="zh-CN" altLang="en-US" sz="1200">
                <a:solidFill>
                  <a:prstClr val="black"/>
                </a:solidFill>
                <a:latin typeface="Arial Narrow" pitchFamily="34" charset="0"/>
              </a:rPr>
              <a:pPr/>
              <a:t>126</a:t>
            </a:fld>
            <a:endParaRPr lang="th-TH" altLang="zh-CN" sz="1200">
              <a:solidFill>
                <a:prstClr val="black"/>
              </a:solidFill>
              <a:latin typeface="Arial Narrow" pitchFamily="34" charset="0"/>
              <a:ea typeface="Cordia New"/>
              <a:cs typeface="Cordia New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-</a:t>
            </a:r>
            <a:r>
              <a:rPr lang="zh-CN" altLang="en-US" smtClean="0">
                <a:ea typeface="宋体" pitchFamily="2" charset="-122"/>
              </a:rPr>
              <a:t>在局部小区域内分析边缘像素的特性</a:t>
            </a:r>
            <a:endParaRPr lang="en-US" altLang="zh-CN" smtClean="0">
              <a:ea typeface="宋体" pitchFamily="2" charset="-122"/>
            </a:endParaRPr>
          </a:p>
          <a:p>
            <a:endParaRPr lang="en-US" altLang="en-US" smtClean="0"/>
          </a:p>
          <a:p>
            <a:r>
              <a:rPr lang="en-US" altLang="zh-CN" smtClean="0">
                <a:ea typeface="宋体" pitchFamily="2" charset="-122"/>
              </a:rPr>
              <a:t>-</a:t>
            </a:r>
            <a:r>
              <a:rPr lang="zh-CN" altLang="en-US" smtClean="0">
                <a:ea typeface="宋体" pitchFamily="2" charset="-122"/>
              </a:rPr>
              <a:t>按照准则，看是否要进行边缘的连接。</a:t>
            </a:r>
            <a:endParaRPr lang="en-US" altLang="en-US" smtClean="0"/>
          </a:p>
        </p:txBody>
      </p:sp>
      <p:sp>
        <p:nvSpPr>
          <p:cNvPr id="81923" name="Header Placeholder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 marL="685817" indent="-263776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 marL="1055103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 marL="1477145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 marL="1899186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 marL="2321227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6pPr>
            <a:lvl7pPr marL="2743269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7pPr>
            <a:lvl8pPr marL="3165310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8pPr>
            <a:lvl9pPr marL="3587351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r>
              <a:rPr lang="zh-CN" altLang="en-US" sz="1200">
                <a:solidFill>
                  <a:prstClr val="black"/>
                </a:solidFill>
                <a:latin typeface="Arial Narrow" pitchFamily="34" charset="0"/>
              </a:rPr>
              <a:t>Department of Computer Engineering, CMU</a:t>
            </a:r>
            <a:endParaRPr lang="th-TH" altLang="zh-CN" sz="1200">
              <a:solidFill>
                <a:prstClr val="black"/>
              </a:solidFill>
              <a:latin typeface="Arial Narrow" pitchFamily="34" charset="0"/>
              <a:ea typeface="Cordia New"/>
              <a:cs typeface="Cordia New"/>
            </a:endParaRPr>
          </a:p>
        </p:txBody>
      </p:sp>
      <p:sp>
        <p:nvSpPr>
          <p:cNvPr id="81924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 marL="685817" indent="-263776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 marL="1055103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 marL="1477145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 marL="1899186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 marL="2321227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6pPr>
            <a:lvl7pPr marL="2743269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7pPr>
            <a:lvl8pPr marL="3165310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8pPr>
            <a:lvl9pPr marL="3587351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fld id="{E397A347-DCC7-41C8-B41D-914C0C2AAC25}" type="slidenum">
              <a:rPr lang="zh-CN" altLang="en-US" sz="1200">
                <a:solidFill>
                  <a:prstClr val="black"/>
                </a:solidFill>
                <a:latin typeface="Arial Narrow" pitchFamily="34" charset="0"/>
              </a:rPr>
              <a:pPr/>
              <a:t>127</a:t>
            </a:fld>
            <a:endParaRPr lang="th-TH" altLang="zh-CN" sz="1200">
              <a:solidFill>
                <a:prstClr val="black"/>
              </a:solidFill>
              <a:latin typeface="Arial Narrow" pitchFamily="34" charset="0"/>
              <a:ea typeface="Cordia New"/>
              <a:cs typeface="Cordia New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ea typeface="宋体" pitchFamily="2" charset="-122"/>
              </a:rPr>
              <a:t>梯度值相近</a:t>
            </a:r>
            <a:endParaRPr lang="en-US" altLang="en-US" smtClean="0"/>
          </a:p>
        </p:txBody>
      </p:sp>
      <p:sp>
        <p:nvSpPr>
          <p:cNvPr id="83971" name="Header Placeholder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 marL="685817" indent="-263776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 marL="1055103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 marL="1477145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 marL="1899186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 marL="2321227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6pPr>
            <a:lvl7pPr marL="2743269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7pPr>
            <a:lvl8pPr marL="3165310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8pPr>
            <a:lvl9pPr marL="3587351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r>
              <a:rPr lang="zh-CN" altLang="en-US" sz="1200">
                <a:solidFill>
                  <a:prstClr val="black"/>
                </a:solidFill>
                <a:latin typeface="Arial Narrow" pitchFamily="34" charset="0"/>
              </a:rPr>
              <a:t>Department of Computer Engineering, CMU</a:t>
            </a:r>
            <a:endParaRPr lang="th-TH" altLang="zh-CN" sz="1200">
              <a:solidFill>
                <a:prstClr val="black"/>
              </a:solidFill>
              <a:latin typeface="Arial Narrow" pitchFamily="34" charset="0"/>
              <a:ea typeface="Cordia New"/>
              <a:cs typeface="Cordia New"/>
            </a:endParaRPr>
          </a:p>
        </p:txBody>
      </p:sp>
      <p:sp>
        <p:nvSpPr>
          <p:cNvPr id="83972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 marL="685817" indent="-263776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 marL="1055103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 marL="1477145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 marL="1899186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 marL="2321227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6pPr>
            <a:lvl7pPr marL="2743269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7pPr>
            <a:lvl8pPr marL="3165310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8pPr>
            <a:lvl9pPr marL="3587351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fld id="{8C287988-EC1F-47F4-A4D1-279F8E463E5B}" type="slidenum">
              <a:rPr lang="zh-CN" altLang="en-US" sz="1200">
                <a:solidFill>
                  <a:prstClr val="black"/>
                </a:solidFill>
                <a:latin typeface="Arial Narrow" pitchFamily="34" charset="0"/>
              </a:rPr>
              <a:pPr/>
              <a:t>128</a:t>
            </a:fld>
            <a:endParaRPr lang="th-TH" altLang="zh-CN" sz="1200">
              <a:solidFill>
                <a:prstClr val="black"/>
              </a:solidFill>
              <a:latin typeface="Arial Narrow" pitchFamily="34" charset="0"/>
              <a:ea typeface="Cordia New"/>
              <a:cs typeface="Cordia New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ea typeface="宋体" pitchFamily="2" charset="-122"/>
              </a:rPr>
              <a:t>梯度方向相近</a:t>
            </a:r>
            <a:endParaRPr lang="en-US" altLang="en-US" smtClean="0"/>
          </a:p>
        </p:txBody>
      </p:sp>
      <p:sp>
        <p:nvSpPr>
          <p:cNvPr id="86019" name="Header Placeholder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 marL="685817" indent="-263776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 marL="1055103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 marL="1477145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 marL="1899186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 marL="2321227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6pPr>
            <a:lvl7pPr marL="2743269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7pPr>
            <a:lvl8pPr marL="3165310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8pPr>
            <a:lvl9pPr marL="3587351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r>
              <a:rPr lang="zh-CN" altLang="en-US" sz="1200">
                <a:solidFill>
                  <a:prstClr val="black"/>
                </a:solidFill>
                <a:latin typeface="Arial Narrow" pitchFamily="34" charset="0"/>
              </a:rPr>
              <a:t>Department of Computer Engineering, CMU</a:t>
            </a:r>
            <a:endParaRPr lang="th-TH" altLang="zh-CN" sz="1200">
              <a:solidFill>
                <a:prstClr val="black"/>
              </a:solidFill>
              <a:latin typeface="Arial Narrow" pitchFamily="34" charset="0"/>
              <a:ea typeface="Cordia New"/>
              <a:cs typeface="Cordia New"/>
            </a:endParaRPr>
          </a:p>
        </p:txBody>
      </p:sp>
      <p:sp>
        <p:nvSpPr>
          <p:cNvPr id="86020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 marL="685817" indent="-263776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 marL="1055103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 marL="1477145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 marL="1899186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 marL="2321227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6pPr>
            <a:lvl7pPr marL="2743269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7pPr>
            <a:lvl8pPr marL="3165310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8pPr>
            <a:lvl9pPr marL="3587351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fld id="{141FB56D-BEA5-41D6-95F9-B6C53E6581F4}" type="slidenum">
              <a:rPr lang="zh-CN" altLang="en-US" sz="1200">
                <a:solidFill>
                  <a:prstClr val="black"/>
                </a:solidFill>
                <a:latin typeface="Arial Narrow" pitchFamily="34" charset="0"/>
              </a:rPr>
              <a:pPr/>
              <a:t>129</a:t>
            </a:fld>
            <a:endParaRPr lang="th-TH" altLang="zh-CN" sz="1200">
              <a:solidFill>
                <a:prstClr val="black"/>
              </a:solidFill>
              <a:latin typeface="Arial Narrow" pitchFamily="34" charset="0"/>
              <a:ea typeface="Cordia New"/>
              <a:cs typeface="Cordia New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ea typeface="宋体" pitchFamily="2" charset="-122"/>
              </a:rPr>
              <a:t>两个条件都满足后，可以给这些特殊的点赋予一个特殊的值</a:t>
            </a:r>
            <a:endParaRPr lang="en-US" altLang="en-US" smtClean="0"/>
          </a:p>
        </p:txBody>
      </p:sp>
      <p:sp>
        <p:nvSpPr>
          <p:cNvPr id="88067" name="Header Placeholder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 marL="685817" indent="-263776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 marL="1055103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 marL="1477145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 marL="1899186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 marL="2321227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6pPr>
            <a:lvl7pPr marL="2743269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7pPr>
            <a:lvl8pPr marL="3165310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8pPr>
            <a:lvl9pPr marL="3587351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r>
              <a:rPr lang="zh-CN" altLang="en-US" sz="1200">
                <a:solidFill>
                  <a:prstClr val="black"/>
                </a:solidFill>
                <a:latin typeface="Arial Narrow" pitchFamily="34" charset="0"/>
              </a:rPr>
              <a:t>Department of Computer Engineering, CMU</a:t>
            </a:r>
            <a:endParaRPr lang="th-TH" altLang="zh-CN" sz="1200">
              <a:solidFill>
                <a:prstClr val="black"/>
              </a:solidFill>
              <a:latin typeface="Arial Narrow" pitchFamily="34" charset="0"/>
              <a:ea typeface="Cordia New"/>
              <a:cs typeface="Cordia New"/>
            </a:endParaRPr>
          </a:p>
        </p:txBody>
      </p:sp>
      <p:sp>
        <p:nvSpPr>
          <p:cNvPr id="88068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 marL="685817" indent="-263776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 marL="1055103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 marL="1477145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 marL="1899186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 marL="2321227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6pPr>
            <a:lvl7pPr marL="2743269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7pPr>
            <a:lvl8pPr marL="3165310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8pPr>
            <a:lvl9pPr marL="3587351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fld id="{3186F707-F3A6-4409-8BBA-C45FD2FDBF50}" type="slidenum">
              <a:rPr lang="zh-CN" altLang="en-US" sz="1200">
                <a:solidFill>
                  <a:prstClr val="black"/>
                </a:solidFill>
                <a:latin typeface="Arial Narrow" pitchFamily="34" charset="0"/>
              </a:rPr>
              <a:pPr/>
              <a:t>130</a:t>
            </a:fld>
            <a:endParaRPr lang="th-TH" altLang="zh-CN" sz="1200">
              <a:solidFill>
                <a:prstClr val="black"/>
              </a:solidFill>
              <a:latin typeface="Arial Narrow" pitchFamily="34" charset="0"/>
              <a:ea typeface="Cordia New"/>
              <a:cs typeface="Cordia New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0" lang="en-US" altLang="zh-CN" smtClean="0">
                <a:ea typeface="宋体" pitchFamily="2" charset="-122"/>
                <a:sym typeface="Symbol" pitchFamily="18" charset="2"/>
              </a:rPr>
              <a:t>intercept</a:t>
            </a:r>
            <a:r>
              <a:rPr kumimoji="0" lang="zh-CN" altLang="en-US" smtClean="0">
                <a:ea typeface="宋体" pitchFamily="2" charset="-122"/>
                <a:sym typeface="Symbol" pitchFamily="18" charset="2"/>
              </a:rPr>
              <a:t> 截距</a:t>
            </a:r>
            <a:endParaRPr lang="en-US" altLang="en-US" smtClean="0"/>
          </a:p>
        </p:txBody>
      </p:sp>
      <p:sp>
        <p:nvSpPr>
          <p:cNvPr id="93187" name="Header Placeholder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 marL="685817" indent="-263776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 marL="1055103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 marL="1477145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 marL="1899186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 marL="2321227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6pPr>
            <a:lvl7pPr marL="2743269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7pPr>
            <a:lvl8pPr marL="3165310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8pPr>
            <a:lvl9pPr marL="3587351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r>
              <a:rPr lang="zh-CN" altLang="en-US" sz="1200">
                <a:solidFill>
                  <a:prstClr val="black"/>
                </a:solidFill>
                <a:latin typeface="Arial Narrow" pitchFamily="34" charset="0"/>
              </a:rPr>
              <a:t>Department of Computer Engineering, CMU</a:t>
            </a:r>
            <a:endParaRPr lang="th-TH" altLang="zh-CN" sz="1200">
              <a:solidFill>
                <a:prstClr val="black"/>
              </a:solidFill>
              <a:latin typeface="Arial Narrow" pitchFamily="34" charset="0"/>
              <a:ea typeface="Cordia New"/>
              <a:cs typeface="Cordia New"/>
            </a:endParaRPr>
          </a:p>
        </p:txBody>
      </p:sp>
      <p:sp>
        <p:nvSpPr>
          <p:cNvPr id="93188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 marL="685817" indent="-263776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 marL="1055103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 marL="1477145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 marL="1899186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 marL="2321227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6pPr>
            <a:lvl7pPr marL="2743269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7pPr>
            <a:lvl8pPr marL="3165310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8pPr>
            <a:lvl9pPr marL="3587351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fld id="{4D202C90-0B81-421E-A5B7-576807EE08AE}" type="slidenum">
              <a:rPr lang="zh-CN" altLang="en-US" sz="1200">
                <a:solidFill>
                  <a:prstClr val="black"/>
                </a:solidFill>
                <a:latin typeface="Arial Narrow" pitchFamily="34" charset="0"/>
              </a:rPr>
              <a:pPr/>
              <a:t>134</a:t>
            </a:fld>
            <a:endParaRPr lang="th-TH" altLang="zh-CN" sz="1200">
              <a:solidFill>
                <a:prstClr val="black"/>
              </a:solidFill>
              <a:latin typeface="Arial Narrow" pitchFamily="34" charset="0"/>
              <a:ea typeface="Cordia New"/>
              <a:cs typeface="Cordia New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ea typeface="宋体" pitchFamily="2" charset="-122"/>
              </a:rPr>
              <a:t>对于哈夫变化的过程总结。</a:t>
            </a:r>
            <a:endParaRPr lang="en-US" altLang="en-US" smtClean="0"/>
          </a:p>
        </p:txBody>
      </p:sp>
      <p:sp>
        <p:nvSpPr>
          <p:cNvPr id="98307" name="Header Placeholder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 marL="685817" indent="-263776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 marL="1055103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 marL="1477145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 marL="1899186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 marL="2321227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6pPr>
            <a:lvl7pPr marL="2743269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7pPr>
            <a:lvl8pPr marL="3165310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8pPr>
            <a:lvl9pPr marL="3587351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r>
              <a:rPr lang="zh-CN" altLang="en-US" sz="1200">
                <a:solidFill>
                  <a:prstClr val="black"/>
                </a:solidFill>
                <a:latin typeface="Arial Narrow" pitchFamily="34" charset="0"/>
              </a:rPr>
              <a:t>Department of Computer Engineering, CMU</a:t>
            </a:r>
            <a:endParaRPr lang="th-TH" altLang="zh-CN" sz="1200">
              <a:solidFill>
                <a:prstClr val="black"/>
              </a:solidFill>
              <a:latin typeface="Arial Narrow" pitchFamily="34" charset="0"/>
              <a:ea typeface="Cordia New"/>
              <a:cs typeface="Cordia New"/>
            </a:endParaRPr>
          </a:p>
        </p:txBody>
      </p:sp>
      <p:sp>
        <p:nvSpPr>
          <p:cNvPr id="98308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 marL="685817" indent="-263776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 marL="1055103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 marL="1477145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 marL="1899186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 marL="2321227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6pPr>
            <a:lvl7pPr marL="2743269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7pPr>
            <a:lvl8pPr marL="3165310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8pPr>
            <a:lvl9pPr marL="3587351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fld id="{ABB8ACCA-8C24-43F1-B74D-D64BA8B10437}" type="slidenum">
              <a:rPr lang="zh-CN" altLang="en-US" sz="1200">
                <a:solidFill>
                  <a:prstClr val="black"/>
                </a:solidFill>
                <a:latin typeface="Arial Narrow" pitchFamily="34" charset="0"/>
              </a:rPr>
              <a:pPr/>
              <a:t>138</a:t>
            </a:fld>
            <a:endParaRPr lang="th-TH" altLang="zh-CN" sz="1200">
              <a:solidFill>
                <a:prstClr val="black"/>
              </a:solidFill>
              <a:latin typeface="Arial Narrow" pitchFamily="34" charset="0"/>
              <a:ea typeface="Cordia New"/>
              <a:cs typeface="Cordia New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ea typeface="宋体" pitchFamily="2" charset="-122"/>
              </a:rPr>
              <a:t>在连接的时候要考虑点和点之间的距离，当距离超过一定阈值的时候，不连接为一条直线</a:t>
            </a:r>
            <a:endParaRPr lang="en-US" altLang="en-US" smtClean="0"/>
          </a:p>
        </p:txBody>
      </p:sp>
      <p:sp>
        <p:nvSpPr>
          <p:cNvPr id="100355" name="Header Placeholder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 marL="685817" indent="-263776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 marL="1055103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 marL="1477145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 marL="1899186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 marL="2321227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6pPr>
            <a:lvl7pPr marL="2743269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7pPr>
            <a:lvl8pPr marL="3165310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8pPr>
            <a:lvl9pPr marL="3587351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r>
              <a:rPr lang="zh-CN" altLang="en-US" sz="1200">
                <a:solidFill>
                  <a:prstClr val="black"/>
                </a:solidFill>
                <a:latin typeface="Arial Narrow" pitchFamily="34" charset="0"/>
              </a:rPr>
              <a:t>Department of Computer Engineering, CMU</a:t>
            </a:r>
            <a:endParaRPr lang="th-TH" altLang="zh-CN" sz="1200">
              <a:solidFill>
                <a:prstClr val="black"/>
              </a:solidFill>
              <a:latin typeface="Arial Narrow" pitchFamily="34" charset="0"/>
              <a:ea typeface="Cordia New"/>
              <a:cs typeface="Cordia New"/>
            </a:endParaRPr>
          </a:p>
        </p:txBody>
      </p:sp>
      <p:sp>
        <p:nvSpPr>
          <p:cNvPr id="100356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 marL="685817" indent="-263776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 marL="1055103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 marL="1477145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 marL="1899186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 marL="2321227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6pPr>
            <a:lvl7pPr marL="2743269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7pPr>
            <a:lvl8pPr marL="3165310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8pPr>
            <a:lvl9pPr marL="3587351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fld id="{4A4CA9E6-2FB9-42FB-9CF2-AC9244BB3308}" type="slidenum">
              <a:rPr lang="zh-CN" altLang="en-US" sz="1200">
                <a:solidFill>
                  <a:prstClr val="black"/>
                </a:solidFill>
                <a:latin typeface="Arial Narrow" pitchFamily="34" charset="0"/>
              </a:rPr>
              <a:pPr/>
              <a:t>139</a:t>
            </a:fld>
            <a:endParaRPr lang="th-TH" altLang="zh-CN" sz="1200">
              <a:solidFill>
                <a:prstClr val="black"/>
              </a:solidFill>
              <a:latin typeface="Arial Narrow" pitchFamily="34" charset="0"/>
              <a:ea typeface="Cordia New"/>
              <a:cs typeface="Cordia New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-a</a:t>
            </a:r>
            <a:r>
              <a:rPr lang="zh-CN" altLang="en-US" dirty="0" smtClean="0">
                <a:ea typeface="宋体" pitchFamily="2" charset="-122"/>
              </a:rPr>
              <a:t> 航拍图像</a:t>
            </a:r>
            <a:endParaRPr lang="en-US" altLang="zh-CN" dirty="0" smtClean="0">
              <a:ea typeface="宋体" pitchFamily="2" charset="-122"/>
            </a:endParaRPr>
          </a:p>
          <a:p>
            <a:endParaRPr lang="en-US" altLang="en-US" dirty="0" smtClean="0"/>
          </a:p>
        </p:txBody>
      </p:sp>
      <p:sp>
        <p:nvSpPr>
          <p:cNvPr id="102403" name="Header Placeholder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 marL="685817" indent="-263776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 marL="1055103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 marL="1477145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 marL="1899186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 marL="2321227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6pPr>
            <a:lvl7pPr marL="2743269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7pPr>
            <a:lvl8pPr marL="3165310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8pPr>
            <a:lvl9pPr marL="3587351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r>
              <a:rPr lang="zh-CN" altLang="en-US" sz="1200">
                <a:solidFill>
                  <a:prstClr val="black"/>
                </a:solidFill>
                <a:latin typeface="Arial Narrow" pitchFamily="34" charset="0"/>
              </a:rPr>
              <a:t>Department of Computer Engineering, CMU</a:t>
            </a:r>
            <a:endParaRPr lang="th-TH" altLang="zh-CN" sz="1200">
              <a:solidFill>
                <a:prstClr val="black"/>
              </a:solidFill>
              <a:latin typeface="Arial Narrow" pitchFamily="34" charset="0"/>
              <a:ea typeface="Cordia New"/>
              <a:cs typeface="Cordia New"/>
            </a:endParaRPr>
          </a:p>
        </p:txBody>
      </p:sp>
      <p:sp>
        <p:nvSpPr>
          <p:cNvPr id="102404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 marL="685817" indent="-263776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 marL="1055103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 marL="1477145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 marL="1899186" indent="-211021" defTabSz="883649"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 marL="2321227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6pPr>
            <a:lvl7pPr marL="2743269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7pPr>
            <a:lvl8pPr marL="3165310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8pPr>
            <a:lvl9pPr marL="3587351" indent="-211021" defTabSz="883649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fld id="{B75A0F8E-3B43-451F-9F7C-AF0BD9E97C73}" type="slidenum">
              <a:rPr lang="zh-CN" altLang="en-US" sz="1200">
                <a:solidFill>
                  <a:prstClr val="black"/>
                </a:solidFill>
                <a:latin typeface="Arial Narrow" pitchFamily="34" charset="0"/>
              </a:rPr>
              <a:pPr/>
              <a:t>140</a:t>
            </a:fld>
            <a:endParaRPr lang="th-TH" altLang="zh-CN" sz="1200">
              <a:solidFill>
                <a:prstClr val="black"/>
              </a:solidFill>
              <a:latin typeface="Arial Narrow" pitchFamily="34" charset="0"/>
              <a:ea typeface="Cordia New"/>
              <a:cs typeface="Cordia New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9.xml"/><Relationship Id="rId1" Type="http://schemas.openxmlformats.org/officeDocument/2006/relationships/themeOverride" Target="../theme/themeOverride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9.xml"/><Relationship Id="rId1" Type="http://schemas.openxmlformats.org/officeDocument/2006/relationships/themeOverride" Target="../theme/themeOverride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5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06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59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1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66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1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73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2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AD939A-A737-47F6-B178-72929960609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985506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5338" indent="0">
              <a:buNone/>
              <a:defRPr sz="1200"/>
            </a:lvl2pPr>
            <a:lvl3pPr marL="910666" indent="0">
              <a:buNone/>
              <a:defRPr sz="1000"/>
            </a:lvl3pPr>
            <a:lvl4pPr marL="1365999" indent="0">
              <a:buNone/>
              <a:defRPr sz="900"/>
            </a:lvl4pPr>
            <a:lvl5pPr marL="1821331" indent="0">
              <a:buNone/>
              <a:defRPr sz="900"/>
            </a:lvl5pPr>
            <a:lvl6pPr marL="2276663" indent="0">
              <a:buNone/>
              <a:defRPr sz="900"/>
            </a:lvl6pPr>
            <a:lvl7pPr marL="2731995" indent="0">
              <a:buNone/>
              <a:defRPr sz="900"/>
            </a:lvl7pPr>
            <a:lvl8pPr marL="3187330" indent="0">
              <a:buNone/>
              <a:defRPr sz="900"/>
            </a:lvl8pPr>
            <a:lvl9pPr marL="364266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FD474E-DE48-4C15-A1B7-C37B2DF2DB1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400092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5338" indent="0">
              <a:buNone/>
              <a:defRPr sz="2800"/>
            </a:lvl2pPr>
            <a:lvl3pPr marL="910666" indent="0">
              <a:buNone/>
              <a:defRPr sz="2400"/>
            </a:lvl3pPr>
            <a:lvl4pPr marL="1365999" indent="0">
              <a:buNone/>
              <a:defRPr sz="2000"/>
            </a:lvl4pPr>
            <a:lvl5pPr marL="1821331" indent="0">
              <a:buNone/>
              <a:defRPr sz="2000"/>
            </a:lvl5pPr>
            <a:lvl6pPr marL="2276663" indent="0">
              <a:buNone/>
              <a:defRPr sz="2000"/>
            </a:lvl6pPr>
            <a:lvl7pPr marL="2731995" indent="0">
              <a:buNone/>
              <a:defRPr sz="2000"/>
            </a:lvl7pPr>
            <a:lvl8pPr marL="3187330" indent="0">
              <a:buNone/>
              <a:defRPr sz="2000"/>
            </a:lvl8pPr>
            <a:lvl9pPr marL="364266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5338" indent="0">
              <a:buNone/>
              <a:defRPr sz="1200"/>
            </a:lvl2pPr>
            <a:lvl3pPr marL="910666" indent="0">
              <a:buNone/>
              <a:defRPr sz="1000"/>
            </a:lvl3pPr>
            <a:lvl4pPr marL="1365999" indent="0">
              <a:buNone/>
              <a:defRPr sz="900"/>
            </a:lvl4pPr>
            <a:lvl5pPr marL="1821331" indent="0">
              <a:buNone/>
              <a:defRPr sz="900"/>
            </a:lvl5pPr>
            <a:lvl6pPr marL="2276663" indent="0">
              <a:buNone/>
              <a:defRPr sz="900"/>
            </a:lvl6pPr>
            <a:lvl7pPr marL="2731995" indent="0">
              <a:buNone/>
              <a:defRPr sz="900"/>
            </a:lvl7pPr>
            <a:lvl8pPr marL="3187330" indent="0">
              <a:buNone/>
              <a:defRPr sz="900"/>
            </a:lvl8pPr>
            <a:lvl9pPr marL="364266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3E46C0-7146-4B2E-9188-98CDDAD6585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063221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716997-BD29-46A1-BE7E-C4CD02421D3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721167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0200" y="190500"/>
            <a:ext cx="2082800" cy="5600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1800" y="190500"/>
            <a:ext cx="6096000" cy="5600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B20D2E-C85D-411F-AE18-2C5925D49B0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663873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190500"/>
            <a:ext cx="7807325" cy="11049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76700" cy="4191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600200"/>
            <a:ext cx="4076700" cy="4191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CD623EEE-238B-478F-93AD-B7937872A84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215129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6386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31" y="3840510"/>
            <a:ext cx="640079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91" y="6377943"/>
            <a:ext cx="2926079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3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95325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7583" y="1151281"/>
            <a:ext cx="8548895" cy="569387"/>
          </a:xfrm>
        </p:spPr>
        <p:txBody>
          <a:bodyPr lIns="0" tIns="0" rIns="0" bIns="0"/>
          <a:lstStyle>
            <a:lvl1pPr>
              <a:defRPr sz="3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91" y="6377943"/>
            <a:ext cx="2926079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3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27637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7583" y="1151281"/>
            <a:ext cx="8548895" cy="569387"/>
          </a:xfrm>
        </p:spPr>
        <p:txBody>
          <a:bodyPr lIns="0" tIns="0" rIns="0" bIns="0"/>
          <a:lstStyle>
            <a:lvl1pPr>
              <a:defRPr sz="3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70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577370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91" y="6377943"/>
            <a:ext cx="2926079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3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59833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7583" y="1151281"/>
            <a:ext cx="8548895" cy="569387"/>
          </a:xfrm>
        </p:spPr>
        <p:txBody>
          <a:bodyPr lIns="0" tIns="0" rIns="0" bIns="0"/>
          <a:lstStyle>
            <a:lvl1pPr>
              <a:defRPr sz="3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91" y="6377943"/>
            <a:ext cx="2926079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6377943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912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91" y="6377943"/>
            <a:ext cx="2926079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3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91275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6386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25" y="3840504"/>
            <a:ext cx="640079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85" y="6377943"/>
            <a:ext cx="2926079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3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35017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7577" y="1151275"/>
            <a:ext cx="8548895" cy="569387"/>
          </a:xfrm>
        </p:spPr>
        <p:txBody>
          <a:bodyPr lIns="0" tIns="0" rIns="0" bIns="0"/>
          <a:lstStyle>
            <a:lvl1pPr>
              <a:defRPr sz="3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85" y="6377943"/>
            <a:ext cx="2926079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3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64911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7577" y="1151275"/>
            <a:ext cx="8548895" cy="569387"/>
          </a:xfrm>
        </p:spPr>
        <p:txBody>
          <a:bodyPr lIns="0" tIns="0" rIns="0" bIns="0"/>
          <a:lstStyle>
            <a:lvl1pPr>
              <a:defRPr sz="3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64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577364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85" y="6377943"/>
            <a:ext cx="2926079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3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242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7577" y="1151275"/>
            <a:ext cx="8548895" cy="569387"/>
          </a:xfrm>
        </p:spPr>
        <p:txBody>
          <a:bodyPr lIns="0" tIns="0" rIns="0" bIns="0"/>
          <a:lstStyle>
            <a:lvl1pPr>
              <a:defRPr sz="3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85" y="6377943"/>
            <a:ext cx="2926079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6377943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83578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85" y="6377943"/>
            <a:ext cx="2926079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3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70016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6386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18" y="3840497"/>
            <a:ext cx="640079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78" y="6377943"/>
            <a:ext cx="2926079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3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0682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7570" y="1151268"/>
            <a:ext cx="8548895" cy="569387"/>
          </a:xfrm>
        </p:spPr>
        <p:txBody>
          <a:bodyPr lIns="0" tIns="0" rIns="0" bIns="0"/>
          <a:lstStyle>
            <a:lvl1pPr>
              <a:defRPr sz="3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78" y="6377943"/>
            <a:ext cx="2926079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3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06644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7570" y="1151268"/>
            <a:ext cx="8548895" cy="569387"/>
          </a:xfrm>
        </p:spPr>
        <p:txBody>
          <a:bodyPr lIns="0" tIns="0" rIns="0" bIns="0"/>
          <a:lstStyle>
            <a:lvl1pPr>
              <a:defRPr sz="3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57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577357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78" y="6377943"/>
            <a:ext cx="2926079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3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35494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7570" y="1151268"/>
            <a:ext cx="8548895" cy="569387"/>
          </a:xfrm>
        </p:spPr>
        <p:txBody>
          <a:bodyPr lIns="0" tIns="0" rIns="0" bIns="0"/>
          <a:lstStyle>
            <a:lvl1pPr>
              <a:defRPr sz="3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78" y="6377943"/>
            <a:ext cx="2926079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6377943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7941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914400 h 1000"/>
              <a:gd name="T2" fmla="*/ 0 w 1000"/>
              <a:gd name="T3" fmla="*/ 0 h 1000"/>
              <a:gd name="T4" fmla="*/ 79248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2099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12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en-US" altLang="zh-CN" noProof="0" smtClean="0"/>
              <a:t>Click to edit Master title style</a:t>
            </a:r>
          </a:p>
        </p:txBody>
      </p:sp>
      <p:sp>
        <p:nvSpPr>
          <p:cNvPr id="2099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EE465: Introduction to Digital Image Processing Copyright Xin Li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03FD52B-8C13-42C9-98BB-A8BDCCBA7FE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33327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78" y="6377943"/>
            <a:ext cx="2926079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3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59666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6386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10" y="3840489"/>
            <a:ext cx="640079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70" y="6377943"/>
            <a:ext cx="2926079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3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59719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7562" y="1151260"/>
            <a:ext cx="8548895" cy="569387"/>
          </a:xfrm>
        </p:spPr>
        <p:txBody>
          <a:bodyPr lIns="0" tIns="0" rIns="0" bIns="0"/>
          <a:lstStyle>
            <a:lvl1pPr>
              <a:defRPr sz="3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70" y="6377943"/>
            <a:ext cx="2926079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3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701938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7562" y="1151260"/>
            <a:ext cx="8548895" cy="569387"/>
          </a:xfrm>
        </p:spPr>
        <p:txBody>
          <a:bodyPr lIns="0" tIns="0" rIns="0" bIns="0"/>
          <a:lstStyle>
            <a:lvl1pPr>
              <a:defRPr sz="3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9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577349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70" y="6377943"/>
            <a:ext cx="2926079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3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03548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7562" y="1151260"/>
            <a:ext cx="8548895" cy="569387"/>
          </a:xfrm>
        </p:spPr>
        <p:txBody>
          <a:bodyPr lIns="0" tIns="0" rIns="0" bIns="0"/>
          <a:lstStyle>
            <a:lvl1pPr>
              <a:defRPr sz="3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70" y="6377943"/>
            <a:ext cx="2926079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6377943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02231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70" y="6377943"/>
            <a:ext cx="2926079" cy="276999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3"/>
            <a:ext cx="2103120" cy="276999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022730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6386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1" y="3840480"/>
            <a:ext cx="640079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7388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7553" y="1151251"/>
            <a:ext cx="8548895" cy="569387"/>
          </a:xfrm>
        </p:spPr>
        <p:txBody>
          <a:bodyPr lIns="0" tIns="0" rIns="0" bIns="0"/>
          <a:lstStyle>
            <a:lvl1pPr>
              <a:defRPr sz="3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94557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7553" y="1151251"/>
            <a:ext cx="8548895" cy="569387"/>
          </a:xfrm>
        </p:spPr>
        <p:txBody>
          <a:bodyPr lIns="0" tIns="0" rIns="0" bIns="0"/>
          <a:lstStyle>
            <a:lvl1pPr>
              <a:defRPr sz="3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577340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96760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7553" y="1151251"/>
            <a:ext cx="8548895" cy="569387"/>
          </a:xfrm>
        </p:spPr>
        <p:txBody>
          <a:bodyPr lIns="0" tIns="0" rIns="0" bIns="0"/>
          <a:lstStyle>
            <a:lvl1pPr>
              <a:defRPr sz="3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4638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EE465: Introduction to Digital Image Processing Copyright Xin Li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1B4393-14A2-4D16-B043-161CAD021A6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140603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202786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91843" name="Rectangle 3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91844" name="Rectangle 4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2D29F9EA-EE75-475C-ADF5-604936BA84A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91845" name="Line 5"/>
          <p:cNvSpPr>
            <a:spLocks noChangeShapeType="1"/>
          </p:cNvSpPr>
          <p:nvPr/>
        </p:nvSpPr>
        <p:spPr bwMode="auto">
          <a:xfrm>
            <a:off x="533400" y="3276600"/>
            <a:ext cx="8026400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91846" name="Rectangle 6"/>
          <p:cNvSpPr>
            <a:spLocks noGrp="1" noChangeArrowheads="1"/>
          </p:cNvSpPr>
          <p:nvPr>
            <p:ph type="ctrTitle"/>
          </p:nvPr>
        </p:nvSpPr>
        <p:spPr>
          <a:xfrm>
            <a:off x="685800" y="1752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Щелчок правит образец заголовка</a:t>
            </a:r>
          </a:p>
        </p:txBody>
      </p:sp>
      <p:sp>
        <p:nvSpPr>
          <p:cNvPr id="291847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pitchFamily="2" charset="2"/>
              <a:buNone/>
              <a:defRPr/>
            </a:lvl1pPr>
          </a:lstStyle>
          <a:p>
            <a:r>
              <a:rPr lang="en-US"/>
              <a:t>Щелчок правит 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025382910"/>
      </p:ext>
    </p:extLst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DCA8E3-DB9C-4130-94EC-FD6561E614E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889415"/>
      </p:ext>
    </p:extLst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A6152C-94D2-494D-AA8B-1445D66C7DF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377899"/>
      </p:ext>
    </p:extLst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76700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600200"/>
            <a:ext cx="4076700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8CEBD9-F3FC-4BEA-9F9C-3B39A062603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389502"/>
      </p:ext>
    </p:extLst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D92C1C-0A35-4FA5-95DF-AC9853861DA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904208"/>
      </p:ext>
    </p:extLst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677BEC-3A16-40E1-BA4E-9BF77D38F9D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296657"/>
      </p:ext>
    </p:extLst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AD939A-A737-47F6-B178-72929960609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300540"/>
      </p:ext>
    </p:extLst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FD474E-DE48-4C15-A1B7-C37B2DF2DB1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586379"/>
      </p:ext>
    </p:extLst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3E46C0-7146-4B2E-9188-98CDDAD6585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01421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3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338" indent="0">
              <a:buNone/>
              <a:defRPr sz="1800"/>
            </a:lvl2pPr>
            <a:lvl3pPr marL="910666" indent="0">
              <a:buNone/>
              <a:defRPr sz="1600"/>
            </a:lvl3pPr>
            <a:lvl4pPr marL="1365999" indent="0">
              <a:buNone/>
              <a:defRPr sz="1400"/>
            </a:lvl4pPr>
            <a:lvl5pPr marL="1821331" indent="0">
              <a:buNone/>
              <a:defRPr sz="1400"/>
            </a:lvl5pPr>
            <a:lvl6pPr marL="2276663" indent="0">
              <a:buNone/>
              <a:defRPr sz="1400"/>
            </a:lvl6pPr>
            <a:lvl7pPr marL="2731995" indent="0">
              <a:buNone/>
              <a:defRPr sz="1400"/>
            </a:lvl7pPr>
            <a:lvl8pPr marL="3187330" indent="0">
              <a:buNone/>
              <a:defRPr sz="1400"/>
            </a:lvl8pPr>
            <a:lvl9pPr marL="364266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EE465: Introduction to Digital Image Processing Copyright Xin Li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09A2B2-05EC-4809-A70C-E0789ED38C5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260464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716997-BD29-46A1-BE7E-C4CD02421D3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717222"/>
      </p:ext>
    </p:extLst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0200" y="190500"/>
            <a:ext cx="2082800" cy="5600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1800" y="190500"/>
            <a:ext cx="6096000" cy="5600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B20D2E-C85D-411F-AE18-2C5925D49B0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076785"/>
      </p:ext>
    </p:extLst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190500"/>
            <a:ext cx="7807325" cy="11049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76700" cy="4191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600200"/>
            <a:ext cx="4076700" cy="4191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CD623EEE-238B-478F-93AD-B7937872A84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669071"/>
      </p:ext>
    </p:extLst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5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06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59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1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66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1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73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2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57298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36407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533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06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6599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13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766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3199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873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426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670001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3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3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857296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38" indent="0">
              <a:buNone/>
              <a:defRPr sz="2000" b="1"/>
            </a:lvl2pPr>
            <a:lvl3pPr marL="910666" indent="0">
              <a:buNone/>
              <a:defRPr sz="1800" b="1"/>
            </a:lvl3pPr>
            <a:lvl4pPr marL="1365999" indent="0">
              <a:buNone/>
              <a:defRPr sz="1600" b="1"/>
            </a:lvl4pPr>
            <a:lvl5pPr marL="1821331" indent="0">
              <a:buNone/>
              <a:defRPr sz="1600" b="1"/>
            </a:lvl5pPr>
            <a:lvl6pPr marL="2276663" indent="0">
              <a:buNone/>
              <a:defRPr sz="1600" b="1"/>
            </a:lvl6pPr>
            <a:lvl7pPr marL="2731995" indent="0">
              <a:buNone/>
              <a:defRPr sz="1600" b="1"/>
            </a:lvl7pPr>
            <a:lvl8pPr marL="3187330" indent="0">
              <a:buNone/>
              <a:defRPr sz="1600" b="1"/>
            </a:lvl8pPr>
            <a:lvl9pPr marL="364266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60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38" indent="0">
              <a:buNone/>
              <a:defRPr sz="2000" b="1"/>
            </a:lvl2pPr>
            <a:lvl3pPr marL="910666" indent="0">
              <a:buNone/>
              <a:defRPr sz="1800" b="1"/>
            </a:lvl3pPr>
            <a:lvl4pPr marL="1365999" indent="0">
              <a:buNone/>
              <a:defRPr sz="1600" b="1"/>
            </a:lvl4pPr>
            <a:lvl5pPr marL="1821331" indent="0">
              <a:buNone/>
              <a:defRPr sz="1600" b="1"/>
            </a:lvl5pPr>
            <a:lvl6pPr marL="2276663" indent="0">
              <a:buNone/>
              <a:defRPr sz="1600" b="1"/>
            </a:lvl6pPr>
            <a:lvl7pPr marL="2731995" indent="0">
              <a:buNone/>
              <a:defRPr sz="1600" b="1"/>
            </a:lvl7pPr>
            <a:lvl8pPr marL="3187330" indent="0">
              <a:buNone/>
              <a:defRPr sz="1600" b="1"/>
            </a:lvl8pPr>
            <a:lvl9pPr marL="364266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60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316190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066337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9937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EE465: Introduction to Digital Image Processing Copyright Xin Li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08495A-6E04-4E79-9014-007F4F3670C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840203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5338" indent="0">
              <a:buNone/>
              <a:defRPr sz="1200"/>
            </a:lvl2pPr>
            <a:lvl3pPr marL="910666" indent="0">
              <a:buNone/>
              <a:defRPr sz="1000"/>
            </a:lvl3pPr>
            <a:lvl4pPr marL="1365999" indent="0">
              <a:buNone/>
              <a:defRPr sz="900"/>
            </a:lvl4pPr>
            <a:lvl5pPr marL="1821331" indent="0">
              <a:buNone/>
              <a:defRPr sz="900"/>
            </a:lvl5pPr>
            <a:lvl6pPr marL="2276663" indent="0">
              <a:buNone/>
              <a:defRPr sz="900"/>
            </a:lvl6pPr>
            <a:lvl7pPr marL="2731995" indent="0">
              <a:buNone/>
              <a:defRPr sz="900"/>
            </a:lvl7pPr>
            <a:lvl8pPr marL="3187330" indent="0">
              <a:buNone/>
              <a:defRPr sz="900"/>
            </a:lvl8pPr>
            <a:lvl9pPr marL="364266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694120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5338" indent="0">
              <a:buNone/>
              <a:defRPr sz="2800"/>
            </a:lvl2pPr>
            <a:lvl3pPr marL="910666" indent="0">
              <a:buNone/>
              <a:defRPr sz="2400"/>
            </a:lvl3pPr>
            <a:lvl4pPr marL="1365999" indent="0">
              <a:buNone/>
              <a:defRPr sz="2000"/>
            </a:lvl4pPr>
            <a:lvl5pPr marL="1821331" indent="0">
              <a:buNone/>
              <a:defRPr sz="2000"/>
            </a:lvl5pPr>
            <a:lvl6pPr marL="2276663" indent="0">
              <a:buNone/>
              <a:defRPr sz="2000"/>
            </a:lvl6pPr>
            <a:lvl7pPr marL="2731995" indent="0">
              <a:buNone/>
              <a:defRPr sz="2000"/>
            </a:lvl7pPr>
            <a:lvl8pPr marL="3187330" indent="0">
              <a:buNone/>
              <a:defRPr sz="2000"/>
            </a:lvl8pPr>
            <a:lvl9pPr marL="364266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5338" indent="0">
              <a:buNone/>
              <a:defRPr sz="1200"/>
            </a:lvl2pPr>
            <a:lvl3pPr marL="910666" indent="0">
              <a:buNone/>
              <a:defRPr sz="1000"/>
            </a:lvl3pPr>
            <a:lvl4pPr marL="1365999" indent="0">
              <a:buNone/>
              <a:defRPr sz="900"/>
            </a:lvl4pPr>
            <a:lvl5pPr marL="1821331" indent="0">
              <a:buNone/>
              <a:defRPr sz="900"/>
            </a:lvl5pPr>
            <a:lvl6pPr marL="2276663" indent="0">
              <a:buNone/>
              <a:defRPr sz="900"/>
            </a:lvl6pPr>
            <a:lvl7pPr marL="2731995" indent="0">
              <a:buNone/>
              <a:defRPr sz="900"/>
            </a:lvl7pPr>
            <a:lvl8pPr marL="3187330" indent="0">
              <a:buNone/>
              <a:defRPr sz="900"/>
            </a:lvl8pPr>
            <a:lvl9pPr marL="364266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336378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808074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25315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5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06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59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1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66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1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73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2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572986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36407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533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06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6599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13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766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3199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873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426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670001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3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3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857296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38" indent="0">
              <a:buNone/>
              <a:defRPr sz="2000" b="1"/>
            </a:lvl2pPr>
            <a:lvl3pPr marL="910666" indent="0">
              <a:buNone/>
              <a:defRPr sz="1800" b="1"/>
            </a:lvl3pPr>
            <a:lvl4pPr marL="1365999" indent="0">
              <a:buNone/>
              <a:defRPr sz="1600" b="1"/>
            </a:lvl4pPr>
            <a:lvl5pPr marL="1821331" indent="0">
              <a:buNone/>
              <a:defRPr sz="1600" b="1"/>
            </a:lvl5pPr>
            <a:lvl6pPr marL="2276663" indent="0">
              <a:buNone/>
              <a:defRPr sz="1600" b="1"/>
            </a:lvl6pPr>
            <a:lvl7pPr marL="2731995" indent="0">
              <a:buNone/>
              <a:defRPr sz="1600" b="1"/>
            </a:lvl7pPr>
            <a:lvl8pPr marL="3187330" indent="0">
              <a:buNone/>
              <a:defRPr sz="1600" b="1"/>
            </a:lvl8pPr>
            <a:lvl9pPr marL="364266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60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38" indent="0">
              <a:buNone/>
              <a:defRPr sz="2000" b="1"/>
            </a:lvl2pPr>
            <a:lvl3pPr marL="910666" indent="0">
              <a:buNone/>
              <a:defRPr sz="1800" b="1"/>
            </a:lvl3pPr>
            <a:lvl4pPr marL="1365999" indent="0">
              <a:buNone/>
              <a:defRPr sz="1600" b="1"/>
            </a:lvl4pPr>
            <a:lvl5pPr marL="1821331" indent="0">
              <a:buNone/>
              <a:defRPr sz="1600" b="1"/>
            </a:lvl5pPr>
            <a:lvl6pPr marL="2276663" indent="0">
              <a:buNone/>
              <a:defRPr sz="1600" b="1"/>
            </a:lvl6pPr>
            <a:lvl7pPr marL="2731995" indent="0">
              <a:buNone/>
              <a:defRPr sz="1600" b="1"/>
            </a:lvl7pPr>
            <a:lvl8pPr marL="3187330" indent="0">
              <a:buNone/>
              <a:defRPr sz="1600" b="1"/>
            </a:lvl8pPr>
            <a:lvl9pPr marL="364266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60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316190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0663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38" indent="0">
              <a:buNone/>
              <a:defRPr sz="2000" b="1"/>
            </a:lvl2pPr>
            <a:lvl3pPr marL="910666" indent="0">
              <a:buNone/>
              <a:defRPr sz="1800" b="1"/>
            </a:lvl3pPr>
            <a:lvl4pPr marL="1365999" indent="0">
              <a:buNone/>
              <a:defRPr sz="1600" b="1"/>
            </a:lvl4pPr>
            <a:lvl5pPr marL="1821331" indent="0">
              <a:buNone/>
              <a:defRPr sz="1600" b="1"/>
            </a:lvl5pPr>
            <a:lvl6pPr marL="2276663" indent="0">
              <a:buNone/>
              <a:defRPr sz="1600" b="1"/>
            </a:lvl6pPr>
            <a:lvl7pPr marL="2731995" indent="0">
              <a:buNone/>
              <a:defRPr sz="1600" b="1"/>
            </a:lvl7pPr>
            <a:lvl8pPr marL="3187330" indent="0">
              <a:buNone/>
              <a:defRPr sz="1600" b="1"/>
            </a:lvl8pPr>
            <a:lvl9pPr marL="364266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60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38" indent="0">
              <a:buNone/>
              <a:defRPr sz="2000" b="1"/>
            </a:lvl2pPr>
            <a:lvl3pPr marL="910666" indent="0">
              <a:buNone/>
              <a:defRPr sz="1800" b="1"/>
            </a:lvl3pPr>
            <a:lvl4pPr marL="1365999" indent="0">
              <a:buNone/>
              <a:defRPr sz="1600" b="1"/>
            </a:lvl4pPr>
            <a:lvl5pPr marL="1821331" indent="0">
              <a:buNone/>
              <a:defRPr sz="1600" b="1"/>
            </a:lvl5pPr>
            <a:lvl6pPr marL="2276663" indent="0">
              <a:buNone/>
              <a:defRPr sz="1600" b="1"/>
            </a:lvl6pPr>
            <a:lvl7pPr marL="2731995" indent="0">
              <a:buNone/>
              <a:defRPr sz="1600" b="1"/>
            </a:lvl7pPr>
            <a:lvl8pPr marL="3187330" indent="0">
              <a:buNone/>
              <a:defRPr sz="1600" b="1"/>
            </a:lvl8pPr>
            <a:lvl9pPr marL="364266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60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EE465: Introduction to Digital Image Processing Copyright Xin Li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E20A54-5536-4B14-AAB4-C29CA26FF88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087399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99371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5338" indent="0">
              <a:buNone/>
              <a:defRPr sz="1200"/>
            </a:lvl2pPr>
            <a:lvl3pPr marL="910666" indent="0">
              <a:buNone/>
              <a:defRPr sz="1000"/>
            </a:lvl3pPr>
            <a:lvl4pPr marL="1365999" indent="0">
              <a:buNone/>
              <a:defRPr sz="900"/>
            </a:lvl4pPr>
            <a:lvl5pPr marL="1821331" indent="0">
              <a:buNone/>
              <a:defRPr sz="900"/>
            </a:lvl5pPr>
            <a:lvl6pPr marL="2276663" indent="0">
              <a:buNone/>
              <a:defRPr sz="900"/>
            </a:lvl6pPr>
            <a:lvl7pPr marL="2731995" indent="0">
              <a:buNone/>
              <a:defRPr sz="900"/>
            </a:lvl7pPr>
            <a:lvl8pPr marL="3187330" indent="0">
              <a:buNone/>
              <a:defRPr sz="900"/>
            </a:lvl8pPr>
            <a:lvl9pPr marL="364266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694120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5338" indent="0">
              <a:buNone/>
              <a:defRPr sz="2800"/>
            </a:lvl2pPr>
            <a:lvl3pPr marL="910666" indent="0">
              <a:buNone/>
              <a:defRPr sz="2400"/>
            </a:lvl3pPr>
            <a:lvl4pPr marL="1365999" indent="0">
              <a:buNone/>
              <a:defRPr sz="2000"/>
            </a:lvl4pPr>
            <a:lvl5pPr marL="1821331" indent="0">
              <a:buNone/>
              <a:defRPr sz="2000"/>
            </a:lvl5pPr>
            <a:lvl6pPr marL="2276663" indent="0">
              <a:buNone/>
              <a:defRPr sz="2000"/>
            </a:lvl6pPr>
            <a:lvl7pPr marL="2731995" indent="0">
              <a:buNone/>
              <a:defRPr sz="2000"/>
            </a:lvl7pPr>
            <a:lvl8pPr marL="3187330" indent="0">
              <a:buNone/>
              <a:defRPr sz="2000"/>
            </a:lvl8pPr>
            <a:lvl9pPr marL="364266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5338" indent="0">
              <a:buNone/>
              <a:defRPr sz="1200"/>
            </a:lvl2pPr>
            <a:lvl3pPr marL="910666" indent="0">
              <a:buNone/>
              <a:defRPr sz="1000"/>
            </a:lvl3pPr>
            <a:lvl4pPr marL="1365999" indent="0">
              <a:buNone/>
              <a:defRPr sz="900"/>
            </a:lvl4pPr>
            <a:lvl5pPr marL="1821331" indent="0">
              <a:buNone/>
              <a:defRPr sz="900"/>
            </a:lvl5pPr>
            <a:lvl6pPr marL="2276663" indent="0">
              <a:buNone/>
              <a:defRPr sz="900"/>
            </a:lvl6pPr>
            <a:lvl7pPr marL="2731995" indent="0">
              <a:buNone/>
              <a:defRPr sz="900"/>
            </a:lvl7pPr>
            <a:lvl8pPr marL="3187330" indent="0">
              <a:buNone/>
              <a:defRPr sz="900"/>
            </a:lvl8pPr>
            <a:lvl9pPr marL="364266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336378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808074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253155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5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06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59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1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66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1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73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2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344277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859920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533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06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6599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13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766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3199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873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426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913583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3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3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06311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38" indent="0">
              <a:buNone/>
              <a:defRPr sz="2000" b="1"/>
            </a:lvl2pPr>
            <a:lvl3pPr marL="910666" indent="0">
              <a:buNone/>
              <a:defRPr sz="1800" b="1"/>
            </a:lvl3pPr>
            <a:lvl4pPr marL="1365999" indent="0">
              <a:buNone/>
              <a:defRPr sz="1600" b="1"/>
            </a:lvl4pPr>
            <a:lvl5pPr marL="1821331" indent="0">
              <a:buNone/>
              <a:defRPr sz="1600" b="1"/>
            </a:lvl5pPr>
            <a:lvl6pPr marL="2276663" indent="0">
              <a:buNone/>
              <a:defRPr sz="1600" b="1"/>
            </a:lvl6pPr>
            <a:lvl7pPr marL="2731995" indent="0">
              <a:buNone/>
              <a:defRPr sz="1600" b="1"/>
            </a:lvl7pPr>
            <a:lvl8pPr marL="3187330" indent="0">
              <a:buNone/>
              <a:defRPr sz="1600" b="1"/>
            </a:lvl8pPr>
            <a:lvl9pPr marL="364266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60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38" indent="0">
              <a:buNone/>
              <a:defRPr sz="2000" b="1"/>
            </a:lvl2pPr>
            <a:lvl3pPr marL="910666" indent="0">
              <a:buNone/>
              <a:defRPr sz="1800" b="1"/>
            </a:lvl3pPr>
            <a:lvl4pPr marL="1365999" indent="0">
              <a:buNone/>
              <a:defRPr sz="1600" b="1"/>
            </a:lvl4pPr>
            <a:lvl5pPr marL="1821331" indent="0">
              <a:buNone/>
              <a:defRPr sz="1600" b="1"/>
            </a:lvl5pPr>
            <a:lvl6pPr marL="2276663" indent="0">
              <a:buNone/>
              <a:defRPr sz="1600" b="1"/>
            </a:lvl6pPr>
            <a:lvl7pPr marL="2731995" indent="0">
              <a:buNone/>
              <a:defRPr sz="1600" b="1"/>
            </a:lvl7pPr>
            <a:lvl8pPr marL="3187330" indent="0">
              <a:buNone/>
              <a:defRPr sz="1600" b="1"/>
            </a:lvl8pPr>
            <a:lvl9pPr marL="364266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60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4799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EE465: Introduction to Digital Image Processing Copyright Xin Li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1A6090-1C2F-477F-890E-D3B966B0CAE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149166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713893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814773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5338" indent="0">
              <a:buNone/>
              <a:defRPr sz="1200"/>
            </a:lvl2pPr>
            <a:lvl3pPr marL="910666" indent="0">
              <a:buNone/>
              <a:defRPr sz="1000"/>
            </a:lvl3pPr>
            <a:lvl4pPr marL="1365999" indent="0">
              <a:buNone/>
              <a:defRPr sz="900"/>
            </a:lvl4pPr>
            <a:lvl5pPr marL="1821331" indent="0">
              <a:buNone/>
              <a:defRPr sz="900"/>
            </a:lvl5pPr>
            <a:lvl6pPr marL="2276663" indent="0">
              <a:buNone/>
              <a:defRPr sz="900"/>
            </a:lvl6pPr>
            <a:lvl7pPr marL="2731995" indent="0">
              <a:buNone/>
              <a:defRPr sz="900"/>
            </a:lvl7pPr>
            <a:lvl8pPr marL="3187330" indent="0">
              <a:buNone/>
              <a:defRPr sz="900"/>
            </a:lvl8pPr>
            <a:lvl9pPr marL="364266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203231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5338" indent="0">
              <a:buNone/>
              <a:defRPr sz="2800"/>
            </a:lvl2pPr>
            <a:lvl3pPr marL="910666" indent="0">
              <a:buNone/>
              <a:defRPr sz="2400"/>
            </a:lvl3pPr>
            <a:lvl4pPr marL="1365999" indent="0">
              <a:buNone/>
              <a:defRPr sz="2000"/>
            </a:lvl4pPr>
            <a:lvl5pPr marL="1821331" indent="0">
              <a:buNone/>
              <a:defRPr sz="2000"/>
            </a:lvl5pPr>
            <a:lvl6pPr marL="2276663" indent="0">
              <a:buNone/>
              <a:defRPr sz="2000"/>
            </a:lvl6pPr>
            <a:lvl7pPr marL="2731995" indent="0">
              <a:buNone/>
              <a:defRPr sz="2000"/>
            </a:lvl7pPr>
            <a:lvl8pPr marL="3187330" indent="0">
              <a:buNone/>
              <a:defRPr sz="2000"/>
            </a:lvl8pPr>
            <a:lvl9pPr marL="364266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5338" indent="0">
              <a:buNone/>
              <a:defRPr sz="1200"/>
            </a:lvl2pPr>
            <a:lvl3pPr marL="910666" indent="0">
              <a:buNone/>
              <a:defRPr sz="1000"/>
            </a:lvl3pPr>
            <a:lvl4pPr marL="1365999" indent="0">
              <a:buNone/>
              <a:defRPr sz="900"/>
            </a:lvl4pPr>
            <a:lvl5pPr marL="1821331" indent="0">
              <a:buNone/>
              <a:defRPr sz="900"/>
            </a:lvl5pPr>
            <a:lvl6pPr marL="2276663" indent="0">
              <a:buNone/>
              <a:defRPr sz="900"/>
            </a:lvl6pPr>
            <a:lvl7pPr marL="2731995" indent="0">
              <a:buNone/>
              <a:defRPr sz="900"/>
            </a:lvl7pPr>
            <a:lvl8pPr marL="3187330" indent="0">
              <a:buNone/>
              <a:defRPr sz="900"/>
            </a:lvl8pPr>
            <a:lvl9pPr marL="364266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85541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462890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78450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5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06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59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1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66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1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73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2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344277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859920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533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06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6599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13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766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3199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873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426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913583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3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3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0631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EE465: Introduction to Digital Image Processing Copyright Xin Li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F9A405-307D-46CB-A440-000C2D47E22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618855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38" indent="0">
              <a:buNone/>
              <a:defRPr sz="2000" b="1"/>
            </a:lvl2pPr>
            <a:lvl3pPr marL="910666" indent="0">
              <a:buNone/>
              <a:defRPr sz="1800" b="1"/>
            </a:lvl3pPr>
            <a:lvl4pPr marL="1365999" indent="0">
              <a:buNone/>
              <a:defRPr sz="1600" b="1"/>
            </a:lvl4pPr>
            <a:lvl5pPr marL="1821331" indent="0">
              <a:buNone/>
              <a:defRPr sz="1600" b="1"/>
            </a:lvl5pPr>
            <a:lvl6pPr marL="2276663" indent="0">
              <a:buNone/>
              <a:defRPr sz="1600" b="1"/>
            </a:lvl6pPr>
            <a:lvl7pPr marL="2731995" indent="0">
              <a:buNone/>
              <a:defRPr sz="1600" b="1"/>
            </a:lvl7pPr>
            <a:lvl8pPr marL="3187330" indent="0">
              <a:buNone/>
              <a:defRPr sz="1600" b="1"/>
            </a:lvl8pPr>
            <a:lvl9pPr marL="364266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60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38" indent="0">
              <a:buNone/>
              <a:defRPr sz="2000" b="1"/>
            </a:lvl2pPr>
            <a:lvl3pPr marL="910666" indent="0">
              <a:buNone/>
              <a:defRPr sz="1800" b="1"/>
            </a:lvl3pPr>
            <a:lvl4pPr marL="1365999" indent="0">
              <a:buNone/>
              <a:defRPr sz="1600" b="1"/>
            </a:lvl4pPr>
            <a:lvl5pPr marL="1821331" indent="0">
              <a:buNone/>
              <a:defRPr sz="1600" b="1"/>
            </a:lvl5pPr>
            <a:lvl6pPr marL="2276663" indent="0">
              <a:buNone/>
              <a:defRPr sz="1600" b="1"/>
            </a:lvl6pPr>
            <a:lvl7pPr marL="2731995" indent="0">
              <a:buNone/>
              <a:defRPr sz="1600" b="1"/>
            </a:lvl7pPr>
            <a:lvl8pPr marL="3187330" indent="0">
              <a:buNone/>
              <a:defRPr sz="1600" b="1"/>
            </a:lvl8pPr>
            <a:lvl9pPr marL="364266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60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479941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713893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814773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5338" indent="0">
              <a:buNone/>
              <a:defRPr sz="1200"/>
            </a:lvl2pPr>
            <a:lvl3pPr marL="910666" indent="0">
              <a:buNone/>
              <a:defRPr sz="1000"/>
            </a:lvl3pPr>
            <a:lvl4pPr marL="1365999" indent="0">
              <a:buNone/>
              <a:defRPr sz="900"/>
            </a:lvl4pPr>
            <a:lvl5pPr marL="1821331" indent="0">
              <a:buNone/>
              <a:defRPr sz="900"/>
            </a:lvl5pPr>
            <a:lvl6pPr marL="2276663" indent="0">
              <a:buNone/>
              <a:defRPr sz="900"/>
            </a:lvl6pPr>
            <a:lvl7pPr marL="2731995" indent="0">
              <a:buNone/>
              <a:defRPr sz="900"/>
            </a:lvl7pPr>
            <a:lvl8pPr marL="3187330" indent="0">
              <a:buNone/>
              <a:defRPr sz="900"/>
            </a:lvl8pPr>
            <a:lvl9pPr marL="364266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203231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5338" indent="0">
              <a:buNone/>
              <a:defRPr sz="2800"/>
            </a:lvl2pPr>
            <a:lvl3pPr marL="910666" indent="0">
              <a:buNone/>
              <a:defRPr sz="2400"/>
            </a:lvl3pPr>
            <a:lvl4pPr marL="1365999" indent="0">
              <a:buNone/>
              <a:defRPr sz="2000"/>
            </a:lvl4pPr>
            <a:lvl5pPr marL="1821331" indent="0">
              <a:buNone/>
              <a:defRPr sz="2000"/>
            </a:lvl5pPr>
            <a:lvl6pPr marL="2276663" indent="0">
              <a:buNone/>
              <a:defRPr sz="2000"/>
            </a:lvl6pPr>
            <a:lvl7pPr marL="2731995" indent="0">
              <a:buNone/>
              <a:defRPr sz="2000"/>
            </a:lvl7pPr>
            <a:lvl8pPr marL="3187330" indent="0">
              <a:buNone/>
              <a:defRPr sz="2000"/>
            </a:lvl8pPr>
            <a:lvl9pPr marL="364266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5338" indent="0">
              <a:buNone/>
              <a:defRPr sz="1200"/>
            </a:lvl2pPr>
            <a:lvl3pPr marL="910666" indent="0">
              <a:buNone/>
              <a:defRPr sz="1000"/>
            </a:lvl3pPr>
            <a:lvl4pPr marL="1365999" indent="0">
              <a:buNone/>
              <a:defRPr sz="900"/>
            </a:lvl4pPr>
            <a:lvl5pPr marL="1821331" indent="0">
              <a:buNone/>
              <a:defRPr sz="900"/>
            </a:lvl5pPr>
            <a:lvl6pPr marL="2276663" indent="0">
              <a:buNone/>
              <a:defRPr sz="900"/>
            </a:lvl6pPr>
            <a:lvl7pPr marL="2731995" indent="0">
              <a:buNone/>
              <a:defRPr sz="900"/>
            </a:lvl7pPr>
            <a:lvl8pPr marL="3187330" indent="0">
              <a:buNone/>
              <a:defRPr sz="900"/>
            </a:lvl8pPr>
            <a:lvl9pPr marL="364266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855410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462890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78450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53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06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59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1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66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1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73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42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083650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292205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533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06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6599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13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766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3199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873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426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6092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5338" indent="0">
              <a:buNone/>
              <a:defRPr sz="1200"/>
            </a:lvl2pPr>
            <a:lvl3pPr marL="910666" indent="0">
              <a:buNone/>
              <a:defRPr sz="1000"/>
            </a:lvl3pPr>
            <a:lvl4pPr marL="1365999" indent="0">
              <a:buNone/>
              <a:defRPr sz="900"/>
            </a:lvl4pPr>
            <a:lvl5pPr marL="1821331" indent="0">
              <a:buNone/>
              <a:defRPr sz="900"/>
            </a:lvl5pPr>
            <a:lvl6pPr marL="2276663" indent="0">
              <a:buNone/>
              <a:defRPr sz="900"/>
            </a:lvl6pPr>
            <a:lvl7pPr marL="2731995" indent="0">
              <a:buNone/>
              <a:defRPr sz="900"/>
            </a:lvl7pPr>
            <a:lvl8pPr marL="3187330" indent="0">
              <a:buNone/>
              <a:defRPr sz="900"/>
            </a:lvl8pPr>
            <a:lvl9pPr marL="364266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EE465: Introduction to Digital Image Processing Copyright Xin Li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16D66C-D47B-455E-9BFA-E81F6B260D9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550094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3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3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181288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38" indent="0">
              <a:buNone/>
              <a:defRPr sz="2000" b="1"/>
            </a:lvl2pPr>
            <a:lvl3pPr marL="910666" indent="0">
              <a:buNone/>
              <a:defRPr sz="1800" b="1"/>
            </a:lvl3pPr>
            <a:lvl4pPr marL="1365999" indent="0">
              <a:buNone/>
              <a:defRPr sz="1600" b="1"/>
            </a:lvl4pPr>
            <a:lvl5pPr marL="1821331" indent="0">
              <a:buNone/>
              <a:defRPr sz="1600" b="1"/>
            </a:lvl5pPr>
            <a:lvl6pPr marL="2276663" indent="0">
              <a:buNone/>
              <a:defRPr sz="1600" b="1"/>
            </a:lvl6pPr>
            <a:lvl7pPr marL="2731995" indent="0">
              <a:buNone/>
              <a:defRPr sz="1600" b="1"/>
            </a:lvl7pPr>
            <a:lvl8pPr marL="3187330" indent="0">
              <a:buNone/>
              <a:defRPr sz="1600" b="1"/>
            </a:lvl8pPr>
            <a:lvl9pPr marL="364266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60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38" indent="0">
              <a:buNone/>
              <a:defRPr sz="2000" b="1"/>
            </a:lvl2pPr>
            <a:lvl3pPr marL="910666" indent="0">
              <a:buNone/>
              <a:defRPr sz="1800" b="1"/>
            </a:lvl3pPr>
            <a:lvl4pPr marL="1365999" indent="0">
              <a:buNone/>
              <a:defRPr sz="1600" b="1"/>
            </a:lvl4pPr>
            <a:lvl5pPr marL="1821331" indent="0">
              <a:buNone/>
              <a:defRPr sz="1600" b="1"/>
            </a:lvl5pPr>
            <a:lvl6pPr marL="2276663" indent="0">
              <a:buNone/>
              <a:defRPr sz="1600" b="1"/>
            </a:lvl6pPr>
            <a:lvl7pPr marL="2731995" indent="0">
              <a:buNone/>
              <a:defRPr sz="1600" b="1"/>
            </a:lvl7pPr>
            <a:lvl8pPr marL="3187330" indent="0">
              <a:buNone/>
              <a:defRPr sz="1600" b="1"/>
            </a:lvl8pPr>
            <a:lvl9pPr marL="364266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60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49948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417984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847473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5338" indent="0">
              <a:buNone/>
              <a:defRPr sz="1200"/>
            </a:lvl2pPr>
            <a:lvl3pPr marL="910666" indent="0">
              <a:buNone/>
              <a:defRPr sz="1000"/>
            </a:lvl3pPr>
            <a:lvl4pPr marL="1365999" indent="0">
              <a:buNone/>
              <a:defRPr sz="900"/>
            </a:lvl4pPr>
            <a:lvl5pPr marL="1821331" indent="0">
              <a:buNone/>
              <a:defRPr sz="900"/>
            </a:lvl5pPr>
            <a:lvl6pPr marL="2276663" indent="0">
              <a:buNone/>
              <a:defRPr sz="900"/>
            </a:lvl6pPr>
            <a:lvl7pPr marL="2731995" indent="0">
              <a:buNone/>
              <a:defRPr sz="900"/>
            </a:lvl7pPr>
            <a:lvl8pPr marL="3187330" indent="0">
              <a:buNone/>
              <a:defRPr sz="900"/>
            </a:lvl8pPr>
            <a:lvl9pPr marL="364266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392295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5338" indent="0">
              <a:buNone/>
              <a:defRPr sz="2800"/>
            </a:lvl2pPr>
            <a:lvl3pPr marL="910666" indent="0">
              <a:buNone/>
              <a:defRPr sz="2400"/>
            </a:lvl3pPr>
            <a:lvl4pPr marL="1365999" indent="0">
              <a:buNone/>
              <a:defRPr sz="2000"/>
            </a:lvl4pPr>
            <a:lvl5pPr marL="1821331" indent="0">
              <a:buNone/>
              <a:defRPr sz="2000"/>
            </a:lvl5pPr>
            <a:lvl6pPr marL="2276663" indent="0">
              <a:buNone/>
              <a:defRPr sz="2000"/>
            </a:lvl6pPr>
            <a:lvl7pPr marL="2731995" indent="0">
              <a:buNone/>
              <a:defRPr sz="2000"/>
            </a:lvl7pPr>
            <a:lvl8pPr marL="3187330" indent="0">
              <a:buNone/>
              <a:defRPr sz="2000"/>
            </a:lvl8pPr>
            <a:lvl9pPr marL="364266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5338" indent="0">
              <a:buNone/>
              <a:defRPr sz="1200"/>
            </a:lvl2pPr>
            <a:lvl3pPr marL="910666" indent="0">
              <a:buNone/>
              <a:defRPr sz="1000"/>
            </a:lvl3pPr>
            <a:lvl4pPr marL="1365999" indent="0">
              <a:buNone/>
              <a:defRPr sz="900"/>
            </a:lvl4pPr>
            <a:lvl5pPr marL="1821331" indent="0">
              <a:buNone/>
              <a:defRPr sz="900"/>
            </a:lvl5pPr>
            <a:lvl6pPr marL="2276663" indent="0">
              <a:buNone/>
              <a:defRPr sz="900"/>
            </a:lvl6pPr>
            <a:lvl7pPr marL="2731995" indent="0">
              <a:buNone/>
              <a:defRPr sz="900"/>
            </a:lvl7pPr>
            <a:lvl8pPr marL="3187330" indent="0">
              <a:buNone/>
              <a:defRPr sz="900"/>
            </a:lvl8pPr>
            <a:lvl9pPr marL="364266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904341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843770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916321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83183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099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5338" indent="0">
              <a:buNone/>
              <a:defRPr sz="2800"/>
            </a:lvl2pPr>
            <a:lvl3pPr marL="910666" indent="0">
              <a:buNone/>
              <a:defRPr sz="2400"/>
            </a:lvl3pPr>
            <a:lvl4pPr marL="1365999" indent="0">
              <a:buNone/>
              <a:defRPr sz="2000"/>
            </a:lvl4pPr>
            <a:lvl5pPr marL="1821331" indent="0">
              <a:buNone/>
              <a:defRPr sz="2000"/>
            </a:lvl5pPr>
            <a:lvl6pPr marL="2276663" indent="0">
              <a:buNone/>
              <a:defRPr sz="2000"/>
            </a:lvl6pPr>
            <a:lvl7pPr marL="2731995" indent="0">
              <a:buNone/>
              <a:defRPr sz="2000"/>
            </a:lvl7pPr>
            <a:lvl8pPr marL="3187330" indent="0">
              <a:buNone/>
              <a:defRPr sz="2000"/>
            </a:lvl8pPr>
            <a:lvl9pPr marL="364266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5338" indent="0">
              <a:buNone/>
              <a:defRPr sz="1200"/>
            </a:lvl2pPr>
            <a:lvl3pPr marL="910666" indent="0">
              <a:buNone/>
              <a:defRPr sz="1000"/>
            </a:lvl3pPr>
            <a:lvl4pPr marL="1365999" indent="0">
              <a:buNone/>
              <a:defRPr sz="900"/>
            </a:lvl4pPr>
            <a:lvl5pPr marL="1821331" indent="0">
              <a:buNone/>
              <a:defRPr sz="900"/>
            </a:lvl5pPr>
            <a:lvl6pPr marL="2276663" indent="0">
              <a:buNone/>
              <a:defRPr sz="900"/>
            </a:lvl6pPr>
            <a:lvl7pPr marL="2731995" indent="0">
              <a:buNone/>
              <a:defRPr sz="900"/>
            </a:lvl7pPr>
            <a:lvl8pPr marL="3187330" indent="0">
              <a:buNone/>
              <a:defRPr sz="900"/>
            </a:lvl8pPr>
            <a:lvl9pPr marL="364266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EE465: Introduction to Digital Image Processing Copyright Xin Li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C183B3-BB5B-4EDC-A33C-111EC406368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394568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325241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29585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333781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923525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471590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468910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959863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092849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659470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>
          <a:xfrm>
            <a:off x="457200" y="6248400"/>
            <a:ext cx="5562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prstClr val="black">
                    <a:tint val="75000"/>
                  </a:prstClr>
                </a:solidFill>
              </a:rPr>
              <a:t>CS583, Bing Liu, UIC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5AD448F4-969E-4471-A291-697D34A2B767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974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EE465: Introduction to Digital Image Processing Copyright Xin Li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CAB538-227B-4571-82DC-3ECA62D03F1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060534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2140" y="293276"/>
            <a:ext cx="7919718" cy="523220"/>
          </a:xfrm>
        </p:spPr>
        <p:txBody>
          <a:bodyPr lIns="0" tIns="0" rIns="0" bIns="0"/>
          <a:lstStyle>
            <a:lvl1pPr>
              <a:defRPr sz="3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212613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22B4D2-A0ED-478F-8E0C-EB828678EEE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475622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2766AD-7FB0-4B7D-AAFE-DD04B86B2914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654164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BBFE85-6677-4647-B014-E39CC4FC022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273860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CC3800-26D6-4DFB-9D77-006A4F99ECD1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564096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4F0BE2-E667-4EEE-B3E9-948CFE6FB164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054630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C5B95C-2D82-426E-9104-8F97AAD71381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590298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5A8309-69B5-41C7-9ADF-2565950F344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23803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64F746-1179-4D43-8ED1-2EF08035F259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702806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63D4D9-2441-4FAF-8F74-BFD4DCF15351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8775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5"/>
            <a:ext cx="2057400" cy="58531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5"/>
            <a:ext cx="6019800" cy="58531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EE465: Introduction to Digital Image Processing Copyright Xin Li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6539E7-79CE-406E-B5AB-D630CA4E877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044013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A3AE82-10B0-4595-B472-90422F49605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081603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0CF3C1-ADAC-428B-9E9B-98D64B325A0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594261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CF4E07E0-6B8F-4888-B766-B75C2BE97F1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121024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标题，文本与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图表占位符 3"/>
          <p:cNvSpPr>
            <a:spLocks noGrp="1"/>
          </p:cNvSpPr>
          <p:nvPr>
            <p:ph type="chart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A94C1E5F-1C08-423F-93F7-081BA083F5DB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124132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60303F69-24A3-44FF-8D94-A847967CCD7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522294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46DACC-953B-43A0-BE4E-26189203709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217198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97FCA7-4711-42BF-8278-00A5B6688D4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974346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99A1A1-675D-4480-A6A1-DD35B65AA5C8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59762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2C3379-FBEE-4662-984B-400FB6C822E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755271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BD60CC-A1BB-44F1-832A-5D4DA73FEB4B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4151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35"/>
            <a:ext cx="82296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41763"/>
            <a:ext cx="82296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EE465: Introduction to Digital Image Processing Copyright Xin Li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63F9A-395B-46C2-9A6C-42F90D777A8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432624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A6F15D-862F-4732-96C7-DF108BD2AC6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333283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D7BE0F-D894-4491-A8FA-89D9A0DEA180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541679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2C01C7-2AA6-41FF-BA99-FAD5B0C3302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082045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62848C-BA68-4327-86ED-84EAD0C1B804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366915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FCF03E-BBBC-4D4F-BA9F-441646E29517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642950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1602DF-0C81-460C-AF2C-98485AC03C40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823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29E021ED-D1AF-4D6A-B436-86FE768D005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319739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标题，文本与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图表占位符 3"/>
          <p:cNvSpPr>
            <a:spLocks noGrp="1"/>
          </p:cNvSpPr>
          <p:nvPr>
            <p:ph type="chart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7EB2362F-D14C-49B2-9C0D-C460543ACCBB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841375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1EAC5FE9-6DD3-457D-A787-E00C5FA8405F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402542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7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 smtClean="0"/>
              <a:t>Click to edit Master title style</a:t>
            </a:r>
          </a:p>
        </p:txBody>
      </p:sp>
      <p:sp>
        <p:nvSpPr>
          <p:cNvPr id="7587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600"/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</a:p>
        </p:txBody>
      </p:sp>
      <p:sp>
        <p:nvSpPr>
          <p:cNvPr id="758788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Bahadir K. Gunturk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58789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EE 7730 - Image Analysis I</a:t>
            </a:r>
          </a:p>
        </p:txBody>
      </p:sp>
      <p:sp>
        <p:nvSpPr>
          <p:cNvPr id="758790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06A53876-B899-4364-A4AA-7DB665FE7A99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58791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58792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pic>
        <p:nvPicPr>
          <p:cNvPr id="758794" name="Picture 10" descr="lsu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338" y="5326063"/>
            <a:ext cx="627062" cy="90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233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EE465: Introduction to Digital Image Processing Copyright Xin Li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9D6013-0D4F-4A28-9407-23FFD654422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876634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Bahadir K. Gunturk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EE 7730 - Image Analysis I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0078C3-DB65-462B-825B-436B4907EF55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313099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Bahadir K. Gunturk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EE 7730 - Image Analysis I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65A331-045C-4749-B997-BD9D68E9B449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655067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Bahadir K. Gunturk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EE 7730 - Image Analysis I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413F85-7198-4E4E-A4F2-49A73DD96866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807719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Bahadir K. Gunturk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EE 7730 - Image Analysis I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F09EF5-E189-4676-AA40-C3F4C01A512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26373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Bahadir K. Gunturk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EE 7730 - Image Analysis I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2739D7-B544-40B0-95A5-43306A567C2C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496305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Bahadir K. Gunturk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EE 7730 - Image Analysis I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29AF84-C97E-4844-906B-27AE363E058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70749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Bahadir K. Gunturk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EE 7730 - Image Analysis I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89CF3C-D151-49A2-B8BB-BBDE476688B5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947373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Bahadir K. Gunturk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EE 7730 - Image Analysis I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3064EA-4B14-4524-9E7D-7E39EC9FE32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15853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Bahadir K. Gunturk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EE 7730 - Image Analysis I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0D9C43-BB7C-4E55-9B5C-821859F13AD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419878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Bahadir K. Gunturk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EE 7730 - Image Analysis I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815D7B-1A5F-44C3-83E4-B73907B1D77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6170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914400 h 1000"/>
              <a:gd name="T2" fmla="*/ 0 w 1000"/>
              <a:gd name="T3" fmla="*/ 0 h 1000"/>
              <a:gd name="T4" fmla="*/ 79248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2099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12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en-US" altLang="zh-CN" noProof="0" smtClean="0"/>
              <a:t>Click to edit Master title style</a:t>
            </a:r>
          </a:p>
        </p:txBody>
      </p:sp>
      <p:sp>
        <p:nvSpPr>
          <p:cNvPr id="2099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EE465: Introduction to Digital Image Processing Copyright Xin Li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03FD52B-8C13-42C9-98BB-A8BDCCBA7FE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705845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xmlns="" id="{B55ED2FF-E500-FF4E-ADBF-524500D29F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defRPr>
                </a:lvl9pPr>
              </a:lstStyle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xmlns="" id="{6D4B9C25-4A0F-E040-8F12-A0538CA91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defRPr>
                </a:lvl9pPr>
              </a:lstStyle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xmlns="" id="{6052A97D-7ACF-0343-89D5-3B91DB62EC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defRPr>
                </a:lvl9pPr>
              </a:lstStyle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xmlns="" id="{5140A92F-4DFA-EB49-A78D-9F9CA8109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cs typeface="Tahoma" panose="020B0604030504040204" pitchFamily="34" charset="0"/>
                  </a:defRPr>
                </a:lvl9pPr>
              </a:lstStyle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xmlns="" id="{DDF9ED73-7C17-944C-AD90-AE295285A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xmlns="" id="{E1ED0B3F-2508-B34B-8314-FD72B56D37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xmlns="" id="{6784E198-C2E4-D14A-90BD-54EE8BDA4B5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70145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th-TH"/>
              <a:t>Click to edit Master title style</a:t>
            </a:r>
          </a:p>
        </p:txBody>
      </p:sp>
      <p:sp>
        <p:nvSpPr>
          <p:cNvPr id="70145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h-TH"/>
              <a:t>Click to edit Master subtitle style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xmlns="" id="{D865BDA7-41F5-B84F-BB20-3AC32E797C4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pPr>
              <a:defRPr/>
            </a:pPr>
            <a:endParaRPr lang="th-TH" altLang="zh-CN">
              <a:solidFill>
                <a:srgbClr val="1C1C1C"/>
              </a:solidFill>
            </a:endParaRPr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xmlns="" id="{B11C3025-90A7-F54D-9144-B7C6BAAF15D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th-TH" altLang="en-US">
              <a:solidFill>
                <a:srgbClr val="1C1C1C"/>
              </a:solidFill>
            </a:endParaRP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xmlns="" id="{1DEEC350-C4AE-5E43-910D-EBCC858BB47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Tahoma" pitchFamily="34" charset="0"/>
              </a:defRPr>
            </a:lvl1pPr>
          </a:lstStyle>
          <a:p>
            <a:fld id="{9FCC33B3-AA65-48F7-B338-B759DD762B4A}" type="slidenum">
              <a:rPr lang="zh-CN" altLang="en-US">
                <a:solidFill>
                  <a:srgbClr val="1C1C1C"/>
                </a:solidFill>
              </a:rPr>
              <a:pPr/>
              <a:t>‹#›</a:t>
            </a:fld>
            <a:endParaRPr lang="th-TH" altLang="zh-CN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591671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xmlns="" id="{5663E0EE-D806-CF48-AA7A-A61E87F45C2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zh-CN">
              <a:solidFill>
                <a:srgbClr val="000000"/>
              </a:solidFill>
            </a:endParaRP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xmlns="" id="{F6C665FA-4679-1F47-8A61-7F677F472FC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en-US">
              <a:solidFill>
                <a:srgbClr val="000000"/>
              </a:solidFill>
            </a:endParaRP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xmlns="" id="{17A012F3-6E52-4B48-8C12-9DCDFEB5BDC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AC2ECD-B082-49BA-9E69-658CB473B762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th-TH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277678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xmlns="" id="{5663E0EE-D806-CF48-AA7A-A61E87F45C2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zh-CN">
              <a:solidFill>
                <a:srgbClr val="000000"/>
              </a:solidFill>
            </a:endParaRP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xmlns="" id="{F6C665FA-4679-1F47-8A61-7F677F472FC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en-US">
              <a:solidFill>
                <a:srgbClr val="000000"/>
              </a:solidFill>
            </a:endParaRP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xmlns="" id="{17A012F3-6E52-4B48-8C12-9DCDFEB5BDC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1E9E625-C572-44C1-808C-F646050D959C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th-TH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672984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3400" y="2017713"/>
            <a:ext cx="413385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19650" y="2017713"/>
            <a:ext cx="4135438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xmlns="" id="{5663E0EE-D806-CF48-AA7A-A61E87F45C2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zh-CN">
              <a:solidFill>
                <a:srgbClr val="000000"/>
              </a:solidFill>
            </a:endParaRPr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xmlns="" id="{F6C665FA-4679-1F47-8A61-7F677F472FC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en-US">
              <a:solidFill>
                <a:srgbClr val="000000"/>
              </a:solidFill>
            </a:endParaRP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xmlns="" id="{17A012F3-6E52-4B48-8C12-9DCDFEB5BDC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B3FF38-B13A-4C6C-A77C-0B5C44C10315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th-TH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588615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xmlns="" id="{5663E0EE-D806-CF48-AA7A-A61E87F45C2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zh-CN">
              <a:solidFill>
                <a:srgbClr val="000000"/>
              </a:solidFill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xmlns="" id="{F6C665FA-4679-1F47-8A61-7F677F472FC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en-US">
              <a:solidFill>
                <a:srgbClr val="000000"/>
              </a:solidFill>
            </a:endParaRP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xmlns="" id="{17A012F3-6E52-4B48-8C12-9DCDFEB5BDC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0616BD-E4DA-4499-B51C-88F41FE2F952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th-TH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157115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xmlns="" id="{5663E0EE-D806-CF48-AA7A-A61E87F45C2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zh-CN">
              <a:solidFill>
                <a:srgbClr val="000000"/>
              </a:solidFill>
            </a:endParaRPr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xmlns="" id="{F6C665FA-4679-1F47-8A61-7F677F472FC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en-US">
              <a:solidFill>
                <a:srgbClr val="000000"/>
              </a:solidFill>
            </a:endParaRP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xmlns="" id="{17A012F3-6E52-4B48-8C12-9DCDFEB5BDC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C1981A-DA48-4478-9C25-78E9E2AE41CA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th-TH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295138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xmlns="" id="{5663E0EE-D806-CF48-AA7A-A61E87F45C2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zh-CN">
              <a:solidFill>
                <a:srgbClr val="000000"/>
              </a:solidFill>
            </a:endParaRPr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xmlns="" id="{F6C665FA-4679-1F47-8A61-7F677F472FC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en-US">
              <a:solidFill>
                <a:srgbClr val="000000"/>
              </a:solidFill>
            </a:endParaRPr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xmlns="" id="{17A012F3-6E52-4B48-8C12-9DCDFEB5BDC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1A4BAF-C058-4B85-8C0B-B8B155657720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th-TH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052089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xmlns="" id="{5663E0EE-D806-CF48-AA7A-A61E87F45C2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zh-CN">
              <a:solidFill>
                <a:srgbClr val="000000"/>
              </a:solidFill>
            </a:endParaRPr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xmlns="" id="{F6C665FA-4679-1F47-8A61-7F677F472FC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en-US">
              <a:solidFill>
                <a:srgbClr val="000000"/>
              </a:solidFill>
            </a:endParaRP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xmlns="" id="{17A012F3-6E52-4B48-8C12-9DCDFEB5BDC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A8F2F8-F172-45D2-B34A-121A1AF5775F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th-TH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899366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xmlns="" id="{5663E0EE-D806-CF48-AA7A-A61E87F45C2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zh-CN">
              <a:solidFill>
                <a:srgbClr val="000000"/>
              </a:solidFill>
            </a:endParaRPr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xmlns="" id="{F6C665FA-4679-1F47-8A61-7F677F472FC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en-US">
              <a:solidFill>
                <a:srgbClr val="000000"/>
              </a:solidFill>
            </a:endParaRP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xmlns="" id="{17A012F3-6E52-4B48-8C12-9DCDFEB5BDC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A6F8F4C-7F3C-45C6-8228-7C2576717DCC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th-TH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049216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xmlns="" id="{5663E0EE-D806-CF48-AA7A-A61E87F45C2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zh-CN">
              <a:solidFill>
                <a:srgbClr val="000000"/>
              </a:solidFill>
            </a:endParaRP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xmlns="" id="{F6C665FA-4679-1F47-8A61-7F677F472FC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en-US">
              <a:solidFill>
                <a:srgbClr val="000000"/>
              </a:solidFill>
            </a:endParaRP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xmlns="" id="{17A012F3-6E52-4B48-8C12-9DCDFEB5BDC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885646-DB06-402D-99FB-84455F79BA02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th-TH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3557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EE465: Introduction to Digital Image Processing Copyright Xin Li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1B4393-14A2-4D16-B043-161CAD021A6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127277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0063" y="617538"/>
            <a:ext cx="2105025" cy="55149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3400" y="617538"/>
            <a:ext cx="6164263" cy="55149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xmlns="" id="{5663E0EE-D806-CF48-AA7A-A61E87F45C2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zh-CN">
              <a:solidFill>
                <a:srgbClr val="000000"/>
              </a:solidFill>
            </a:endParaRP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xmlns="" id="{F6C665FA-4679-1F47-8A61-7F677F472FC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en-US">
              <a:solidFill>
                <a:srgbClr val="000000"/>
              </a:solidFill>
            </a:endParaRP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xmlns="" id="{17A012F3-6E52-4B48-8C12-9DCDFEB5BDC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F8D528-2204-47AB-85E0-FC53FF31D2C5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th-TH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733201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617538"/>
            <a:ext cx="7793037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3400" y="2017713"/>
            <a:ext cx="8421688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33400" y="4151313"/>
            <a:ext cx="8421688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xmlns="" id="{5663E0EE-D806-CF48-AA7A-A61E87F45C2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zh-CN">
              <a:solidFill>
                <a:srgbClr val="000000"/>
              </a:solidFill>
            </a:endParaRPr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xmlns="" id="{F6C665FA-4679-1F47-8A61-7F677F472FC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en-US">
              <a:solidFill>
                <a:srgbClr val="000000"/>
              </a:solidFill>
            </a:endParaRP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xmlns="" id="{17A012F3-6E52-4B48-8C12-9DCDFEB5BDC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1E01FC-B7A0-4B44-A150-81A1AA50C0A5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th-TH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311313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617538"/>
            <a:ext cx="7793037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33400" y="2017713"/>
            <a:ext cx="413385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19650" y="2017713"/>
            <a:ext cx="4135438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xmlns="" id="{5663E0EE-D806-CF48-AA7A-A61E87F45C2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zh-CN">
              <a:solidFill>
                <a:srgbClr val="000000"/>
              </a:solidFill>
            </a:endParaRPr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xmlns="" id="{F6C665FA-4679-1F47-8A61-7F677F472FC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en-US">
              <a:solidFill>
                <a:srgbClr val="000000"/>
              </a:solidFill>
            </a:endParaRP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xmlns="" id="{17A012F3-6E52-4B48-8C12-9DCDFEB5BDC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8B6A54-A2D8-4DDB-837C-E223081FA7EA}" type="slidenum">
              <a:rPr lang="zh-CN" altLang="en-US">
                <a:solidFill>
                  <a:srgbClr val="000000"/>
                </a:solidFill>
              </a:rPr>
              <a:pPr/>
              <a:t>‹#›</a:t>
            </a:fld>
            <a:endParaRPr lang="th-TH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8394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3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338" indent="0">
              <a:buNone/>
              <a:defRPr sz="1800"/>
            </a:lvl2pPr>
            <a:lvl3pPr marL="910666" indent="0">
              <a:buNone/>
              <a:defRPr sz="1600"/>
            </a:lvl3pPr>
            <a:lvl4pPr marL="1365999" indent="0">
              <a:buNone/>
              <a:defRPr sz="1400"/>
            </a:lvl4pPr>
            <a:lvl5pPr marL="1821331" indent="0">
              <a:buNone/>
              <a:defRPr sz="1400"/>
            </a:lvl5pPr>
            <a:lvl6pPr marL="2276663" indent="0">
              <a:buNone/>
              <a:defRPr sz="1400"/>
            </a:lvl6pPr>
            <a:lvl7pPr marL="2731995" indent="0">
              <a:buNone/>
              <a:defRPr sz="1400"/>
            </a:lvl7pPr>
            <a:lvl8pPr marL="3187330" indent="0">
              <a:buNone/>
              <a:defRPr sz="1400"/>
            </a:lvl8pPr>
            <a:lvl9pPr marL="364266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EE465: Introduction to Digital Image Processing Copyright Xin Li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09A2B2-05EC-4809-A70C-E0789ED38C5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5581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EE465: Introduction to Digital Image Processing Copyright Xin Li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08495A-6E04-4E79-9014-007F4F3670C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9401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38" indent="0">
              <a:buNone/>
              <a:defRPr sz="2000" b="1"/>
            </a:lvl2pPr>
            <a:lvl3pPr marL="910666" indent="0">
              <a:buNone/>
              <a:defRPr sz="1800" b="1"/>
            </a:lvl3pPr>
            <a:lvl4pPr marL="1365999" indent="0">
              <a:buNone/>
              <a:defRPr sz="1600" b="1"/>
            </a:lvl4pPr>
            <a:lvl5pPr marL="1821331" indent="0">
              <a:buNone/>
              <a:defRPr sz="1600" b="1"/>
            </a:lvl5pPr>
            <a:lvl6pPr marL="2276663" indent="0">
              <a:buNone/>
              <a:defRPr sz="1600" b="1"/>
            </a:lvl6pPr>
            <a:lvl7pPr marL="2731995" indent="0">
              <a:buNone/>
              <a:defRPr sz="1600" b="1"/>
            </a:lvl7pPr>
            <a:lvl8pPr marL="3187330" indent="0">
              <a:buNone/>
              <a:defRPr sz="1600" b="1"/>
            </a:lvl8pPr>
            <a:lvl9pPr marL="364266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60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38" indent="0">
              <a:buNone/>
              <a:defRPr sz="2000" b="1"/>
            </a:lvl2pPr>
            <a:lvl3pPr marL="910666" indent="0">
              <a:buNone/>
              <a:defRPr sz="1800" b="1"/>
            </a:lvl3pPr>
            <a:lvl4pPr marL="1365999" indent="0">
              <a:buNone/>
              <a:defRPr sz="1600" b="1"/>
            </a:lvl4pPr>
            <a:lvl5pPr marL="1821331" indent="0">
              <a:buNone/>
              <a:defRPr sz="1600" b="1"/>
            </a:lvl5pPr>
            <a:lvl6pPr marL="2276663" indent="0">
              <a:buNone/>
              <a:defRPr sz="1600" b="1"/>
            </a:lvl6pPr>
            <a:lvl7pPr marL="2731995" indent="0">
              <a:buNone/>
              <a:defRPr sz="1600" b="1"/>
            </a:lvl7pPr>
            <a:lvl8pPr marL="3187330" indent="0">
              <a:buNone/>
              <a:defRPr sz="1600" b="1"/>
            </a:lvl8pPr>
            <a:lvl9pPr marL="364266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60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EE465: Introduction to Digital Image Processing Copyright Xin Li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E20A54-5536-4B14-AAB4-C29CA26FF88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636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533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06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6599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13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766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3199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873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426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EE465: Introduction to Digital Image Processing Copyright Xin Li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1A6090-1C2F-477F-890E-D3B966B0CAE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4984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EE465: Introduction to Digital Image Processing Copyright Xin Li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F9A405-307D-46CB-A440-000C2D47E22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7665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5338" indent="0">
              <a:buNone/>
              <a:defRPr sz="1200"/>
            </a:lvl2pPr>
            <a:lvl3pPr marL="910666" indent="0">
              <a:buNone/>
              <a:defRPr sz="1000"/>
            </a:lvl3pPr>
            <a:lvl4pPr marL="1365999" indent="0">
              <a:buNone/>
              <a:defRPr sz="900"/>
            </a:lvl4pPr>
            <a:lvl5pPr marL="1821331" indent="0">
              <a:buNone/>
              <a:defRPr sz="900"/>
            </a:lvl5pPr>
            <a:lvl6pPr marL="2276663" indent="0">
              <a:buNone/>
              <a:defRPr sz="900"/>
            </a:lvl6pPr>
            <a:lvl7pPr marL="2731995" indent="0">
              <a:buNone/>
              <a:defRPr sz="900"/>
            </a:lvl7pPr>
            <a:lvl8pPr marL="3187330" indent="0">
              <a:buNone/>
              <a:defRPr sz="900"/>
            </a:lvl8pPr>
            <a:lvl9pPr marL="364266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EE465: Introduction to Digital Image Processing Copyright Xin Li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16D66C-D47B-455E-9BFA-E81F6B260D9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3774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5338" indent="0">
              <a:buNone/>
              <a:defRPr sz="2800"/>
            </a:lvl2pPr>
            <a:lvl3pPr marL="910666" indent="0">
              <a:buNone/>
              <a:defRPr sz="2400"/>
            </a:lvl3pPr>
            <a:lvl4pPr marL="1365999" indent="0">
              <a:buNone/>
              <a:defRPr sz="2000"/>
            </a:lvl4pPr>
            <a:lvl5pPr marL="1821331" indent="0">
              <a:buNone/>
              <a:defRPr sz="2000"/>
            </a:lvl5pPr>
            <a:lvl6pPr marL="2276663" indent="0">
              <a:buNone/>
              <a:defRPr sz="2000"/>
            </a:lvl6pPr>
            <a:lvl7pPr marL="2731995" indent="0">
              <a:buNone/>
              <a:defRPr sz="2000"/>
            </a:lvl7pPr>
            <a:lvl8pPr marL="3187330" indent="0">
              <a:buNone/>
              <a:defRPr sz="2000"/>
            </a:lvl8pPr>
            <a:lvl9pPr marL="364266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5338" indent="0">
              <a:buNone/>
              <a:defRPr sz="1200"/>
            </a:lvl2pPr>
            <a:lvl3pPr marL="910666" indent="0">
              <a:buNone/>
              <a:defRPr sz="1000"/>
            </a:lvl3pPr>
            <a:lvl4pPr marL="1365999" indent="0">
              <a:buNone/>
              <a:defRPr sz="900"/>
            </a:lvl4pPr>
            <a:lvl5pPr marL="1821331" indent="0">
              <a:buNone/>
              <a:defRPr sz="900"/>
            </a:lvl5pPr>
            <a:lvl6pPr marL="2276663" indent="0">
              <a:buNone/>
              <a:defRPr sz="900"/>
            </a:lvl6pPr>
            <a:lvl7pPr marL="2731995" indent="0">
              <a:buNone/>
              <a:defRPr sz="900"/>
            </a:lvl7pPr>
            <a:lvl8pPr marL="3187330" indent="0">
              <a:buNone/>
              <a:defRPr sz="900"/>
            </a:lvl8pPr>
            <a:lvl9pPr marL="364266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EE465: Introduction to Digital Image Processing Copyright Xin Li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C183B3-BB5B-4EDC-A33C-111EC406368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6505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EE465: Introduction to Digital Image Processing Copyright Xin Li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CAB538-227B-4571-82DC-3ECA62D03F1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138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5"/>
            <a:ext cx="2057400" cy="58531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5"/>
            <a:ext cx="6019800" cy="58531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EE465: Introduction to Digital Image Processing Copyright Xin Li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6539E7-79CE-406E-B5AB-D630CA4E8771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4553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35"/>
            <a:ext cx="82296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41763"/>
            <a:ext cx="82296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EE465: Introduction to Digital Image Processing Copyright Xin Li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63F9A-395B-46C2-9A6C-42F90D777A8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826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EE465: Introduction to Digital Image Processing Copyright Xin Li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9D6013-0D4F-4A28-9407-23FFD654422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3557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35" y="3840514"/>
            <a:ext cx="640079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5491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2140" y="293276"/>
            <a:ext cx="7919718" cy="523220"/>
          </a:xfrm>
        </p:spPr>
        <p:txBody>
          <a:bodyPr lIns="0" tIns="0" rIns="0" bIns="0"/>
          <a:lstStyle>
            <a:lvl1pPr>
              <a:defRPr sz="3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972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3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3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2140" y="293276"/>
            <a:ext cx="7919718" cy="523220"/>
          </a:xfrm>
        </p:spPr>
        <p:txBody>
          <a:bodyPr lIns="0" tIns="0" rIns="0" bIns="0"/>
          <a:lstStyle>
            <a:lvl1pPr>
              <a:defRPr sz="3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74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577374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1165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2140" y="293276"/>
            <a:ext cx="7919718" cy="523220"/>
          </a:xfrm>
        </p:spPr>
        <p:txBody>
          <a:bodyPr lIns="0" tIns="0" rIns="0" bIns="0"/>
          <a:lstStyle>
            <a:lvl1pPr>
              <a:defRPr sz="3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1064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2788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35" y="3840514"/>
            <a:ext cx="640079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9075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2140" y="293276"/>
            <a:ext cx="7919718" cy="523220"/>
          </a:xfrm>
        </p:spPr>
        <p:txBody>
          <a:bodyPr lIns="0" tIns="0" rIns="0" bIns="0"/>
          <a:lstStyle>
            <a:lvl1pPr>
              <a:defRPr sz="3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53260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2140" y="293276"/>
            <a:ext cx="7919718" cy="523220"/>
          </a:xfrm>
        </p:spPr>
        <p:txBody>
          <a:bodyPr lIns="0" tIns="0" rIns="0" bIns="0"/>
          <a:lstStyle>
            <a:lvl1pPr>
              <a:defRPr sz="3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74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577374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71856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2140" y="293276"/>
            <a:ext cx="7919718" cy="523220"/>
          </a:xfrm>
        </p:spPr>
        <p:txBody>
          <a:bodyPr lIns="0" tIns="0" rIns="0" bIns="0"/>
          <a:lstStyle>
            <a:lvl1pPr>
              <a:defRPr sz="3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148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78889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35" y="3840514"/>
            <a:ext cx="640079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29708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2140" y="293276"/>
            <a:ext cx="7919718" cy="523220"/>
          </a:xfrm>
        </p:spPr>
        <p:txBody>
          <a:bodyPr lIns="0" tIns="0" rIns="0" bIns="0"/>
          <a:lstStyle>
            <a:lvl1pPr>
              <a:defRPr sz="3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492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38" indent="0">
              <a:buNone/>
              <a:defRPr sz="2000" b="1"/>
            </a:lvl2pPr>
            <a:lvl3pPr marL="910666" indent="0">
              <a:buNone/>
              <a:defRPr sz="1800" b="1"/>
            </a:lvl3pPr>
            <a:lvl4pPr marL="1365999" indent="0">
              <a:buNone/>
              <a:defRPr sz="1600" b="1"/>
            </a:lvl4pPr>
            <a:lvl5pPr marL="1821331" indent="0">
              <a:buNone/>
              <a:defRPr sz="1600" b="1"/>
            </a:lvl5pPr>
            <a:lvl6pPr marL="2276663" indent="0">
              <a:buNone/>
              <a:defRPr sz="1600" b="1"/>
            </a:lvl6pPr>
            <a:lvl7pPr marL="2731995" indent="0">
              <a:buNone/>
              <a:defRPr sz="1600" b="1"/>
            </a:lvl7pPr>
            <a:lvl8pPr marL="3187330" indent="0">
              <a:buNone/>
              <a:defRPr sz="1600" b="1"/>
            </a:lvl8pPr>
            <a:lvl9pPr marL="364266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60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38" indent="0">
              <a:buNone/>
              <a:defRPr sz="2000" b="1"/>
            </a:lvl2pPr>
            <a:lvl3pPr marL="910666" indent="0">
              <a:buNone/>
              <a:defRPr sz="1800" b="1"/>
            </a:lvl3pPr>
            <a:lvl4pPr marL="1365999" indent="0">
              <a:buNone/>
              <a:defRPr sz="1600" b="1"/>
            </a:lvl4pPr>
            <a:lvl5pPr marL="1821331" indent="0">
              <a:buNone/>
              <a:defRPr sz="1600" b="1"/>
            </a:lvl5pPr>
            <a:lvl6pPr marL="2276663" indent="0">
              <a:buNone/>
              <a:defRPr sz="1600" b="1"/>
            </a:lvl6pPr>
            <a:lvl7pPr marL="2731995" indent="0">
              <a:buNone/>
              <a:defRPr sz="1600" b="1"/>
            </a:lvl7pPr>
            <a:lvl8pPr marL="3187330" indent="0">
              <a:buNone/>
              <a:defRPr sz="1600" b="1"/>
            </a:lvl8pPr>
            <a:lvl9pPr marL="364266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60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2140" y="293276"/>
            <a:ext cx="7919718" cy="523220"/>
          </a:xfrm>
        </p:spPr>
        <p:txBody>
          <a:bodyPr lIns="0" tIns="0" rIns="0" bIns="0"/>
          <a:lstStyle>
            <a:lvl1pPr>
              <a:defRPr sz="3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74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577374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8702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2140" y="293276"/>
            <a:ext cx="7919718" cy="523220"/>
          </a:xfrm>
        </p:spPr>
        <p:txBody>
          <a:bodyPr lIns="0" tIns="0" rIns="0" bIns="0"/>
          <a:lstStyle>
            <a:lvl1pPr>
              <a:defRPr sz="3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2230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48477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35" y="3840514"/>
            <a:ext cx="640079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51621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2140" y="293276"/>
            <a:ext cx="7919718" cy="523220"/>
          </a:xfrm>
        </p:spPr>
        <p:txBody>
          <a:bodyPr lIns="0" tIns="0" rIns="0" bIns="0"/>
          <a:lstStyle>
            <a:lvl1pPr>
              <a:defRPr sz="3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2288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2140" y="293276"/>
            <a:ext cx="7919718" cy="523220"/>
          </a:xfrm>
        </p:spPr>
        <p:txBody>
          <a:bodyPr lIns="0" tIns="0" rIns="0" bIns="0"/>
          <a:lstStyle>
            <a:lvl1pPr>
              <a:defRPr sz="3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74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577374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83216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2140" y="293276"/>
            <a:ext cx="7919718" cy="523220"/>
          </a:xfrm>
        </p:spPr>
        <p:txBody>
          <a:bodyPr lIns="0" tIns="0" rIns="0" bIns="0"/>
          <a:lstStyle>
            <a:lvl1pPr>
              <a:defRPr sz="3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6005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45644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5338" indent="0" algn="ctr">
              <a:buNone/>
              <a:defRPr/>
            </a:lvl2pPr>
            <a:lvl3pPr marL="910666" indent="0" algn="ctr">
              <a:buNone/>
              <a:defRPr/>
            </a:lvl3pPr>
            <a:lvl4pPr marL="1365999" indent="0" algn="ctr">
              <a:buNone/>
              <a:defRPr/>
            </a:lvl4pPr>
            <a:lvl5pPr marL="1821331" indent="0" algn="ctr">
              <a:buNone/>
              <a:defRPr/>
            </a:lvl5pPr>
            <a:lvl6pPr marL="2276663" indent="0" algn="ctr">
              <a:buNone/>
              <a:defRPr/>
            </a:lvl6pPr>
            <a:lvl7pPr marL="2731995" indent="0" algn="ctr">
              <a:buNone/>
              <a:defRPr/>
            </a:lvl7pPr>
            <a:lvl8pPr marL="3187330" indent="0" algn="ctr">
              <a:buNone/>
              <a:defRPr/>
            </a:lvl8pPr>
            <a:lvl9pPr marL="364266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2212C8-B4DB-4048-B9F6-88765990965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65934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F4AA3E-3A55-4215-8015-6FD0B3E7DA1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03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338" indent="0">
              <a:buNone/>
              <a:defRPr sz="1800"/>
            </a:lvl2pPr>
            <a:lvl3pPr marL="910666" indent="0">
              <a:buNone/>
              <a:defRPr sz="1600"/>
            </a:lvl3pPr>
            <a:lvl4pPr marL="1365999" indent="0">
              <a:buNone/>
              <a:defRPr sz="1400"/>
            </a:lvl4pPr>
            <a:lvl5pPr marL="1821331" indent="0">
              <a:buNone/>
              <a:defRPr sz="1400"/>
            </a:lvl5pPr>
            <a:lvl6pPr marL="2276663" indent="0">
              <a:buNone/>
              <a:defRPr sz="1400"/>
            </a:lvl6pPr>
            <a:lvl7pPr marL="2731995" indent="0">
              <a:buNone/>
              <a:defRPr sz="1400"/>
            </a:lvl7pPr>
            <a:lvl8pPr marL="3187330" indent="0">
              <a:buNone/>
              <a:defRPr sz="1400"/>
            </a:lvl8pPr>
            <a:lvl9pPr marL="364266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125C9A-45F9-474E-8F8E-479A57018B8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52474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3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3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53FCDE-E761-4514-9878-15803765BCC9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28249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38" indent="0">
              <a:buNone/>
              <a:defRPr sz="2000" b="1"/>
            </a:lvl2pPr>
            <a:lvl3pPr marL="910666" indent="0">
              <a:buNone/>
              <a:defRPr sz="1800" b="1"/>
            </a:lvl3pPr>
            <a:lvl4pPr marL="1365999" indent="0">
              <a:buNone/>
              <a:defRPr sz="1600" b="1"/>
            </a:lvl4pPr>
            <a:lvl5pPr marL="1821331" indent="0">
              <a:buNone/>
              <a:defRPr sz="1600" b="1"/>
            </a:lvl5pPr>
            <a:lvl6pPr marL="2276663" indent="0">
              <a:buNone/>
              <a:defRPr sz="1600" b="1"/>
            </a:lvl6pPr>
            <a:lvl7pPr marL="2731995" indent="0">
              <a:buNone/>
              <a:defRPr sz="1600" b="1"/>
            </a:lvl7pPr>
            <a:lvl8pPr marL="3187330" indent="0">
              <a:buNone/>
              <a:defRPr sz="1600" b="1"/>
            </a:lvl8pPr>
            <a:lvl9pPr marL="364266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60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38" indent="0">
              <a:buNone/>
              <a:defRPr sz="2000" b="1"/>
            </a:lvl2pPr>
            <a:lvl3pPr marL="910666" indent="0">
              <a:buNone/>
              <a:defRPr sz="1800" b="1"/>
            </a:lvl3pPr>
            <a:lvl4pPr marL="1365999" indent="0">
              <a:buNone/>
              <a:defRPr sz="1600" b="1"/>
            </a:lvl4pPr>
            <a:lvl5pPr marL="1821331" indent="0">
              <a:buNone/>
              <a:defRPr sz="1600" b="1"/>
            </a:lvl5pPr>
            <a:lvl6pPr marL="2276663" indent="0">
              <a:buNone/>
              <a:defRPr sz="1600" b="1"/>
            </a:lvl6pPr>
            <a:lvl7pPr marL="2731995" indent="0">
              <a:buNone/>
              <a:defRPr sz="1600" b="1"/>
            </a:lvl7pPr>
            <a:lvl8pPr marL="3187330" indent="0">
              <a:buNone/>
              <a:defRPr sz="1600" b="1"/>
            </a:lvl8pPr>
            <a:lvl9pPr marL="364266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60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0AF943-5636-4656-B8F8-E44878BA5428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79011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1AC624-5AA3-434B-9204-F19D55DA9521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12757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F8FEFF1-E807-4256-9077-7609800F546F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16246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5338" indent="0">
              <a:buNone/>
              <a:defRPr sz="1200"/>
            </a:lvl2pPr>
            <a:lvl3pPr marL="910666" indent="0">
              <a:buNone/>
              <a:defRPr sz="1000"/>
            </a:lvl3pPr>
            <a:lvl4pPr marL="1365999" indent="0">
              <a:buNone/>
              <a:defRPr sz="900"/>
            </a:lvl4pPr>
            <a:lvl5pPr marL="1821331" indent="0">
              <a:buNone/>
              <a:defRPr sz="900"/>
            </a:lvl5pPr>
            <a:lvl6pPr marL="2276663" indent="0">
              <a:buNone/>
              <a:defRPr sz="900"/>
            </a:lvl6pPr>
            <a:lvl7pPr marL="2731995" indent="0">
              <a:buNone/>
              <a:defRPr sz="900"/>
            </a:lvl7pPr>
            <a:lvl8pPr marL="3187330" indent="0">
              <a:buNone/>
              <a:defRPr sz="900"/>
            </a:lvl8pPr>
            <a:lvl9pPr marL="364266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E4C8DE-C73E-4B6A-B151-9118E24A4460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01555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5338" indent="0">
              <a:buNone/>
              <a:defRPr sz="2800"/>
            </a:lvl2pPr>
            <a:lvl3pPr marL="910666" indent="0">
              <a:buNone/>
              <a:defRPr sz="2400"/>
            </a:lvl3pPr>
            <a:lvl4pPr marL="1365999" indent="0">
              <a:buNone/>
              <a:defRPr sz="2000"/>
            </a:lvl4pPr>
            <a:lvl5pPr marL="1821331" indent="0">
              <a:buNone/>
              <a:defRPr sz="2000"/>
            </a:lvl5pPr>
            <a:lvl6pPr marL="2276663" indent="0">
              <a:buNone/>
              <a:defRPr sz="2000"/>
            </a:lvl6pPr>
            <a:lvl7pPr marL="2731995" indent="0">
              <a:buNone/>
              <a:defRPr sz="2000"/>
            </a:lvl7pPr>
            <a:lvl8pPr marL="3187330" indent="0">
              <a:buNone/>
              <a:defRPr sz="2000"/>
            </a:lvl8pPr>
            <a:lvl9pPr marL="364266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5338" indent="0">
              <a:buNone/>
              <a:defRPr sz="1200"/>
            </a:lvl2pPr>
            <a:lvl3pPr marL="910666" indent="0">
              <a:buNone/>
              <a:defRPr sz="1000"/>
            </a:lvl3pPr>
            <a:lvl4pPr marL="1365999" indent="0">
              <a:buNone/>
              <a:defRPr sz="900"/>
            </a:lvl4pPr>
            <a:lvl5pPr marL="1821331" indent="0">
              <a:buNone/>
              <a:defRPr sz="900"/>
            </a:lvl5pPr>
            <a:lvl6pPr marL="2276663" indent="0">
              <a:buNone/>
              <a:defRPr sz="900"/>
            </a:lvl6pPr>
            <a:lvl7pPr marL="2731995" indent="0">
              <a:buNone/>
              <a:defRPr sz="900"/>
            </a:lvl7pPr>
            <a:lvl8pPr marL="3187330" indent="0">
              <a:buNone/>
              <a:defRPr sz="900"/>
            </a:lvl8pPr>
            <a:lvl9pPr marL="364266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07F610-0793-42CA-91DF-AF8B3C0E8BC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18241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EE23D8-58F3-4C32-893F-B015B385A588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60255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AFD420-DFAE-4277-BA9D-CDA8D4DE85FD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4979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35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5FCAD0-A8BD-4E61-BDE9-F19CD574346D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607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35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35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FE6579-4CC2-4B13-9A67-13E97B0E211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91595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1" y="1371600"/>
            <a:ext cx="7851648" cy="1828800"/>
          </a:xfrm>
          <a:ln>
            <a:noFill/>
          </a:ln>
        </p:spPr>
        <p:txBody>
          <a:bodyPr tIns="0" rIns="18211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11"/>
          <a:lstStyle>
            <a:lvl1pPr marL="0" marR="45536" indent="0" algn="r">
              <a:buNone/>
              <a:defRPr>
                <a:solidFill>
                  <a:schemeClr val="tx1"/>
                </a:solidFill>
              </a:defRPr>
            </a:lvl1pPr>
            <a:lvl2pPr marL="455338" indent="0" algn="ctr">
              <a:buNone/>
            </a:lvl2pPr>
            <a:lvl3pPr marL="910666" indent="0" algn="ctr">
              <a:buNone/>
            </a:lvl3pPr>
            <a:lvl4pPr marL="1365999" indent="0" algn="ctr">
              <a:buNone/>
            </a:lvl4pPr>
            <a:lvl5pPr marL="1821331" indent="0" algn="ctr">
              <a:buNone/>
            </a:lvl5pPr>
            <a:lvl6pPr marL="2276663" indent="0" algn="ctr">
              <a:buNone/>
            </a:lvl6pPr>
            <a:lvl7pPr marL="2731995" indent="0" algn="ctr">
              <a:buNone/>
            </a:lvl7pPr>
            <a:lvl8pPr marL="3187330" indent="0" algn="ctr">
              <a:buNone/>
            </a:lvl8pPr>
            <a:lvl9pPr marL="364266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endParaRPr lang="zh-CN" altLang="zh-CN"/>
          </a:p>
        </p:txBody>
      </p:sp>
      <p:sp>
        <p:nvSpPr>
          <p:cNvPr id="5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endParaRPr lang="zh-CN" altLang="zh-CN"/>
          </a:p>
        </p:txBody>
      </p:sp>
      <p:sp>
        <p:nvSpPr>
          <p:cNvPr id="6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fld id="{694E6422-F249-43D0-9AC3-AEAE3EE14845}" type="slidenum">
              <a:rPr lang="en-GB" altLang="zh-CN"/>
              <a:pPr/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437687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940D2B-60BA-4E72-A5C2-B8432BFF997A}" type="slidenum">
              <a:rPr lang="en-GB" altLang="zh-CN"/>
              <a:pPr/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3216725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8"/>
            <a:ext cx="7772400" cy="1362456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5"/>
            <a:ext cx="7772400" cy="1509712"/>
          </a:xfrm>
        </p:spPr>
        <p:txBody>
          <a:bodyPr lIns="45536" rIns="45536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endParaRPr lang="zh-CN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fld id="{DE358F54-3B01-492C-9113-17AD63F59C74}" type="slidenum">
              <a:rPr lang="en-GB" altLang="zh-CN"/>
              <a:pPr/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4113020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297057-3B4E-44CE-9EBF-A8E2DDF7982E}" type="slidenum">
              <a:rPr lang="en-GB" altLang="zh-CN"/>
              <a:pPr/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67030430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855248"/>
            <a:ext cx="4040188" cy="659352"/>
          </a:xfrm>
        </p:spPr>
        <p:txBody>
          <a:bodyPr lIns="45536" tIns="0" rIns="45536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60" y="1859792"/>
            <a:ext cx="4041775" cy="654843"/>
          </a:xfrm>
        </p:spPr>
        <p:txBody>
          <a:bodyPr lIns="45536" tIns="0" rIns="45536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1" y="2514601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60" y="2514601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8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9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66F235-ECB6-4389-884F-DCE23AA48402}" type="slidenum">
              <a:rPr lang="en-GB" altLang="zh-CN"/>
              <a:pPr/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85816460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4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D3C9CD-AD15-46CB-A56C-E4BE7DD75612}" type="slidenum">
              <a:rPr lang="en-GB" altLang="zh-CN"/>
              <a:pPr/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4541450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405A0B-7489-49E4-B736-4E9D4C24F54D}" type="slidenum">
              <a:rPr lang="en-GB" altLang="zh-CN"/>
              <a:pPr/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81983716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11" rIns="18211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F7CB1B-7146-4F0A-8C88-FBA89567FFD5}" type="slidenum">
              <a:rPr lang="en-GB" altLang="zh-CN"/>
              <a:pPr/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47674501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and Round Single Corner Rectangle 13"/>
          <p:cNvSpPr/>
          <p:nvPr/>
        </p:nvSpPr>
        <p:spPr>
          <a:xfrm rot="420000" flipV="1">
            <a:off x="3165475" y="1108075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67" tIns="45536" rIns="91067" bIns="45536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6" name="Right Triangle 14"/>
          <p:cNvSpPr/>
          <p:nvPr/>
        </p:nvSpPr>
        <p:spPr>
          <a:xfrm rot="420000" flipV="1">
            <a:off x="8004210" y="5359400"/>
            <a:ext cx="155575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67" tIns="45536" rIns="91067" bIns="45536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7" name="Freeform 15"/>
          <p:cNvSpPr>
            <a:spLocks/>
          </p:cNvSpPr>
          <p:nvPr/>
        </p:nvSpPr>
        <p:spPr bwMode="auto">
          <a:xfrm flipV="1">
            <a:off x="-9525" y="5816601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8" name="Freeform 16"/>
          <p:cNvSpPr>
            <a:spLocks/>
          </p:cNvSpPr>
          <p:nvPr/>
        </p:nvSpPr>
        <p:spPr bwMode="auto">
          <a:xfrm flipV="1">
            <a:off x="4381500" y="6219860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1177031"/>
            <a:ext cx="2212848" cy="1582621"/>
          </a:xfrm>
        </p:spPr>
        <p:txBody>
          <a:bodyPr lIns="45536" rIns="45536" bIns="45536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3742" rIns="45536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>
            <a:lvl1pPr>
              <a:defRPr/>
            </a:lvl1pPr>
          </a:lstStyle>
          <a:p>
            <a:fld id="{0212D336-37E2-4834-A67F-2866AF2FF5EF}" type="slidenum">
              <a:rPr lang="en-GB" altLang="zh-CN"/>
              <a:pPr/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661039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5338" indent="0">
              <a:buNone/>
              <a:defRPr sz="1200"/>
            </a:lvl2pPr>
            <a:lvl3pPr marL="910666" indent="0">
              <a:buNone/>
              <a:defRPr sz="1000"/>
            </a:lvl3pPr>
            <a:lvl4pPr marL="1365999" indent="0">
              <a:buNone/>
              <a:defRPr sz="900"/>
            </a:lvl4pPr>
            <a:lvl5pPr marL="1821331" indent="0">
              <a:buNone/>
              <a:defRPr sz="900"/>
            </a:lvl5pPr>
            <a:lvl6pPr marL="2276663" indent="0">
              <a:buNone/>
              <a:defRPr sz="900"/>
            </a:lvl6pPr>
            <a:lvl7pPr marL="2731995" indent="0">
              <a:buNone/>
              <a:defRPr sz="900"/>
            </a:lvl7pPr>
            <a:lvl8pPr marL="3187330" indent="0">
              <a:buNone/>
              <a:defRPr sz="900"/>
            </a:lvl8pPr>
            <a:lvl9pPr marL="364266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032FFC-B95F-45D1-9FF1-FFF4E079A5C5}" type="slidenum">
              <a:rPr lang="en-GB" altLang="zh-CN"/>
              <a:pPr/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16491270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36"/>
            <a:ext cx="2057400" cy="5211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36"/>
            <a:ext cx="6019800" cy="5211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7B2197-A257-4614-907C-47854D102BA0}" type="slidenum">
              <a:rPr lang="en-GB" altLang="zh-CN"/>
              <a:pPr/>
              <a:t>‹#›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356165990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91843" name="Rectangle 3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91844" name="Rectangle 4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2D29F9EA-EE75-475C-ADF5-604936BA84A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91845" name="Line 5"/>
          <p:cNvSpPr>
            <a:spLocks noChangeShapeType="1"/>
          </p:cNvSpPr>
          <p:nvPr/>
        </p:nvSpPr>
        <p:spPr bwMode="auto">
          <a:xfrm>
            <a:off x="533400" y="3276600"/>
            <a:ext cx="8026400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none" w="sm" len="sm"/>
          </a:ln>
          <a:effectLst/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91846" name="Rectangle 6"/>
          <p:cNvSpPr>
            <a:spLocks noGrp="1" noChangeArrowheads="1"/>
          </p:cNvSpPr>
          <p:nvPr>
            <p:ph type="ctrTitle"/>
          </p:nvPr>
        </p:nvSpPr>
        <p:spPr>
          <a:xfrm>
            <a:off x="685800" y="1752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Щелчок правит образец заголовка</a:t>
            </a:r>
          </a:p>
        </p:txBody>
      </p:sp>
      <p:sp>
        <p:nvSpPr>
          <p:cNvPr id="291847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pitchFamily="2" charset="2"/>
              <a:buNone/>
              <a:defRPr/>
            </a:lvl1pPr>
          </a:lstStyle>
          <a:p>
            <a:r>
              <a:rPr lang="en-US"/>
              <a:t>Щелчок правит 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777570787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DCA8E3-DB9C-4130-94EC-FD6561E614E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057307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338" indent="0">
              <a:buNone/>
              <a:defRPr sz="1800"/>
            </a:lvl2pPr>
            <a:lvl3pPr marL="910666" indent="0">
              <a:buNone/>
              <a:defRPr sz="1600"/>
            </a:lvl3pPr>
            <a:lvl4pPr marL="1365999" indent="0">
              <a:buNone/>
              <a:defRPr sz="1400"/>
            </a:lvl4pPr>
            <a:lvl5pPr marL="1821331" indent="0">
              <a:buNone/>
              <a:defRPr sz="1400"/>
            </a:lvl5pPr>
            <a:lvl6pPr marL="2276663" indent="0">
              <a:buNone/>
              <a:defRPr sz="1400"/>
            </a:lvl6pPr>
            <a:lvl7pPr marL="2731995" indent="0">
              <a:buNone/>
              <a:defRPr sz="1400"/>
            </a:lvl7pPr>
            <a:lvl8pPr marL="3187330" indent="0">
              <a:buNone/>
              <a:defRPr sz="1400"/>
            </a:lvl8pPr>
            <a:lvl9pPr marL="364266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A6152C-94D2-494D-AA8B-1445D66C7DF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550928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76700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600200"/>
            <a:ext cx="4076700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8CEBD9-F3FC-4BEA-9F9C-3B39A062603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552102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38" indent="0">
              <a:buNone/>
              <a:defRPr sz="2000" b="1"/>
            </a:lvl2pPr>
            <a:lvl3pPr marL="910666" indent="0">
              <a:buNone/>
              <a:defRPr sz="1800" b="1"/>
            </a:lvl3pPr>
            <a:lvl4pPr marL="1365999" indent="0">
              <a:buNone/>
              <a:defRPr sz="1600" b="1"/>
            </a:lvl4pPr>
            <a:lvl5pPr marL="1821331" indent="0">
              <a:buNone/>
              <a:defRPr sz="1600" b="1"/>
            </a:lvl5pPr>
            <a:lvl6pPr marL="2276663" indent="0">
              <a:buNone/>
              <a:defRPr sz="1600" b="1"/>
            </a:lvl6pPr>
            <a:lvl7pPr marL="2731995" indent="0">
              <a:buNone/>
              <a:defRPr sz="1600" b="1"/>
            </a:lvl7pPr>
            <a:lvl8pPr marL="3187330" indent="0">
              <a:buNone/>
              <a:defRPr sz="1600" b="1"/>
            </a:lvl8pPr>
            <a:lvl9pPr marL="364266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60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38" indent="0">
              <a:buNone/>
              <a:defRPr sz="2000" b="1"/>
            </a:lvl2pPr>
            <a:lvl3pPr marL="910666" indent="0">
              <a:buNone/>
              <a:defRPr sz="1800" b="1"/>
            </a:lvl3pPr>
            <a:lvl4pPr marL="1365999" indent="0">
              <a:buNone/>
              <a:defRPr sz="1600" b="1"/>
            </a:lvl4pPr>
            <a:lvl5pPr marL="1821331" indent="0">
              <a:buNone/>
              <a:defRPr sz="1600" b="1"/>
            </a:lvl5pPr>
            <a:lvl6pPr marL="2276663" indent="0">
              <a:buNone/>
              <a:defRPr sz="1600" b="1"/>
            </a:lvl6pPr>
            <a:lvl7pPr marL="2731995" indent="0">
              <a:buNone/>
              <a:defRPr sz="1600" b="1"/>
            </a:lvl7pPr>
            <a:lvl8pPr marL="3187330" indent="0">
              <a:buNone/>
              <a:defRPr sz="1600" b="1"/>
            </a:lvl8pPr>
            <a:lvl9pPr marL="364266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60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D92C1C-0A35-4FA5-95DF-AC9853861DA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428615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677BEC-3A16-40E1-BA4E-9BF77D38F9D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083372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AD939A-A737-47F6-B178-72929960609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411025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5338" indent="0">
              <a:buNone/>
              <a:defRPr sz="1200"/>
            </a:lvl2pPr>
            <a:lvl3pPr marL="910666" indent="0">
              <a:buNone/>
              <a:defRPr sz="1000"/>
            </a:lvl3pPr>
            <a:lvl4pPr marL="1365999" indent="0">
              <a:buNone/>
              <a:defRPr sz="900"/>
            </a:lvl4pPr>
            <a:lvl5pPr marL="1821331" indent="0">
              <a:buNone/>
              <a:defRPr sz="900"/>
            </a:lvl5pPr>
            <a:lvl6pPr marL="2276663" indent="0">
              <a:buNone/>
              <a:defRPr sz="900"/>
            </a:lvl6pPr>
            <a:lvl7pPr marL="2731995" indent="0">
              <a:buNone/>
              <a:defRPr sz="900"/>
            </a:lvl7pPr>
            <a:lvl8pPr marL="3187330" indent="0">
              <a:buNone/>
              <a:defRPr sz="900"/>
            </a:lvl8pPr>
            <a:lvl9pPr marL="364266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FD474E-DE48-4C15-A1B7-C37B2DF2DB1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5158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5338" indent="0">
              <a:buNone/>
              <a:defRPr sz="2800"/>
            </a:lvl2pPr>
            <a:lvl3pPr marL="910666" indent="0">
              <a:buNone/>
              <a:defRPr sz="2400"/>
            </a:lvl3pPr>
            <a:lvl4pPr marL="1365999" indent="0">
              <a:buNone/>
              <a:defRPr sz="2000"/>
            </a:lvl4pPr>
            <a:lvl5pPr marL="1821331" indent="0">
              <a:buNone/>
              <a:defRPr sz="2000"/>
            </a:lvl5pPr>
            <a:lvl6pPr marL="2276663" indent="0">
              <a:buNone/>
              <a:defRPr sz="2000"/>
            </a:lvl6pPr>
            <a:lvl7pPr marL="2731995" indent="0">
              <a:buNone/>
              <a:defRPr sz="2000"/>
            </a:lvl7pPr>
            <a:lvl8pPr marL="3187330" indent="0">
              <a:buNone/>
              <a:defRPr sz="2000"/>
            </a:lvl8pPr>
            <a:lvl9pPr marL="364266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5338" indent="0">
              <a:buNone/>
              <a:defRPr sz="1200"/>
            </a:lvl2pPr>
            <a:lvl3pPr marL="910666" indent="0">
              <a:buNone/>
              <a:defRPr sz="1000"/>
            </a:lvl3pPr>
            <a:lvl4pPr marL="1365999" indent="0">
              <a:buNone/>
              <a:defRPr sz="900"/>
            </a:lvl4pPr>
            <a:lvl5pPr marL="1821331" indent="0">
              <a:buNone/>
              <a:defRPr sz="900"/>
            </a:lvl5pPr>
            <a:lvl6pPr marL="2276663" indent="0">
              <a:buNone/>
              <a:defRPr sz="900"/>
            </a:lvl6pPr>
            <a:lvl7pPr marL="2731995" indent="0">
              <a:buNone/>
              <a:defRPr sz="900"/>
            </a:lvl7pPr>
            <a:lvl8pPr marL="3187330" indent="0">
              <a:buNone/>
              <a:defRPr sz="900"/>
            </a:lvl8pPr>
            <a:lvl9pPr marL="364266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5338" indent="0">
              <a:buNone/>
              <a:defRPr sz="2800"/>
            </a:lvl2pPr>
            <a:lvl3pPr marL="910666" indent="0">
              <a:buNone/>
              <a:defRPr sz="2400"/>
            </a:lvl3pPr>
            <a:lvl4pPr marL="1365999" indent="0">
              <a:buNone/>
              <a:defRPr sz="2000"/>
            </a:lvl4pPr>
            <a:lvl5pPr marL="1821331" indent="0">
              <a:buNone/>
              <a:defRPr sz="2000"/>
            </a:lvl5pPr>
            <a:lvl6pPr marL="2276663" indent="0">
              <a:buNone/>
              <a:defRPr sz="2000"/>
            </a:lvl6pPr>
            <a:lvl7pPr marL="2731995" indent="0">
              <a:buNone/>
              <a:defRPr sz="2000"/>
            </a:lvl7pPr>
            <a:lvl8pPr marL="3187330" indent="0">
              <a:buNone/>
              <a:defRPr sz="2000"/>
            </a:lvl8pPr>
            <a:lvl9pPr marL="364266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5338" indent="0">
              <a:buNone/>
              <a:defRPr sz="1200"/>
            </a:lvl2pPr>
            <a:lvl3pPr marL="910666" indent="0">
              <a:buNone/>
              <a:defRPr sz="1000"/>
            </a:lvl3pPr>
            <a:lvl4pPr marL="1365999" indent="0">
              <a:buNone/>
              <a:defRPr sz="900"/>
            </a:lvl4pPr>
            <a:lvl5pPr marL="1821331" indent="0">
              <a:buNone/>
              <a:defRPr sz="900"/>
            </a:lvl5pPr>
            <a:lvl6pPr marL="2276663" indent="0">
              <a:buNone/>
              <a:defRPr sz="900"/>
            </a:lvl6pPr>
            <a:lvl7pPr marL="2731995" indent="0">
              <a:buNone/>
              <a:defRPr sz="900"/>
            </a:lvl7pPr>
            <a:lvl8pPr marL="3187330" indent="0">
              <a:buNone/>
              <a:defRPr sz="900"/>
            </a:lvl8pPr>
            <a:lvl9pPr marL="364266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3E46C0-7146-4B2E-9188-98CDDAD6585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264066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716997-BD29-46A1-BE7E-C4CD02421D3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609257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0200" y="190500"/>
            <a:ext cx="2082800" cy="5600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1800" y="190500"/>
            <a:ext cx="6096000" cy="5600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B20D2E-C85D-411F-AE18-2C5925D49B05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180964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190500"/>
            <a:ext cx="7807325" cy="11049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76700" cy="4191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600200"/>
            <a:ext cx="4076700" cy="4191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CD623EEE-238B-478F-93AD-B7937872A84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759313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91843" name="Rectangle 3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91844" name="Rectangle 4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2D29F9EA-EE75-475C-ADF5-604936BA84A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91845" name="Line 5"/>
          <p:cNvSpPr>
            <a:spLocks noChangeShapeType="1"/>
          </p:cNvSpPr>
          <p:nvPr/>
        </p:nvSpPr>
        <p:spPr bwMode="auto">
          <a:xfrm>
            <a:off x="533400" y="3276600"/>
            <a:ext cx="8026400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none" w="sm" len="sm"/>
          </a:ln>
          <a:effectLst/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91846" name="Rectangle 6"/>
          <p:cNvSpPr>
            <a:spLocks noGrp="1" noChangeArrowheads="1"/>
          </p:cNvSpPr>
          <p:nvPr>
            <p:ph type="ctrTitle"/>
          </p:nvPr>
        </p:nvSpPr>
        <p:spPr>
          <a:xfrm>
            <a:off x="685800" y="1752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Щелчок правит образец заголовка</a:t>
            </a:r>
          </a:p>
        </p:txBody>
      </p:sp>
      <p:sp>
        <p:nvSpPr>
          <p:cNvPr id="291847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pitchFamily="2" charset="2"/>
              <a:buNone/>
              <a:defRPr/>
            </a:lvl1pPr>
          </a:lstStyle>
          <a:p>
            <a:r>
              <a:rPr lang="en-US"/>
              <a:t>Щелчок правит 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598908676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DCA8E3-DB9C-4130-94EC-FD6561E614E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660466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5338" indent="0">
              <a:buNone/>
              <a:defRPr sz="1800"/>
            </a:lvl2pPr>
            <a:lvl3pPr marL="910666" indent="0">
              <a:buNone/>
              <a:defRPr sz="1600"/>
            </a:lvl3pPr>
            <a:lvl4pPr marL="1365999" indent="0">
              <a:buNone/>
              <a:defRPr sz="1400"/>
            </a:lvl4pPr>
            <a:lvl5pPr marL="1821331" indent="0">
              <a:buNone/>
              <a:defRPr sz="1400"/>
            </a:lvl5pPr>
            <a:lvl6pPr marL="2276663" indent="0">
              <a:buNone/>
              <a:defRPr sz="1400"/>
            </a:lvl6pPr>
            <a:lvl7pPr marL="2731995" indent="0">
              <a:buNone/>
              <a:defRPr sz="1400"/>
            </a:lvl7pPr>
            <a:lvl8pPr marL="3187330" indent="0">
              <a:buNone/>
              <a:defRPr sz="1400"/>
            </a:lvl8pPr>
            <a:lvl9pPr marL="364266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A6152C-94D2-494D-AA8B-1445D66C7DF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592106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76700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600200"/>
            <a:ext cx="4076700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8CEBD9-F3FC-4BEA-9F9C-3B39A062603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092112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38" indent="0">
              <a:buNone/>
              <a:defRPr sz="2000" b="1"/>
            </a:lvl2pPr>
            <a:lvl3pPr marL="910666" indent="0">
              <a:buNone/>
              <a:defRPr sz="1800" b="1"/>
            </a:lvl3pPr>
            <a:lvl4pPr marL="1365999" indent="0">
              <a:buNone/>
              <a:defRPr sz="1600" b="1"/>
            </a:lvl4pPr>
            <a:lvl5pPr marL="1821331" indent="0">
              <a:buNone/>
              <a:defRPr sz="1600" b="1"/>
            </a:lvl5pPr>
            <a:lvl6pPr marL="2276663" indent="0">
              <a:buNone/>
              <a:defRPr sz="1600" b="1"/>
            </a:lvl6pPr>
            <a:lvl7pPr marL="2731995" indent="0">
              <a:buNone/>
              <a:defRPr sz="1600" b="1"/>
            </a:lvl7pPr>
            <a:lvl8pPr marL="3187330" indent="0">
              <a:buNone/>
              <a:defRPr sz="1600" b="1"/>
            </a:lvl8pPr>
            <a:lvl9pPr marL="364266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60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38" indent="0">
              <a:buNone/>
              <a:defRPr sz="2000" b="1"/>
            </a:lvl2pPr>
            <a:lvl3pPr marL="910666" indent="0">
              <a:buNone/>
              <a:defRPr sz="1800" b="1"/>
            </a:lvl3pPr>
            <a:lvl4pPr marL="1365999" indent="0">
              <a:buNone/>
              <a:defRPr sz="1600" b="1"/>
            </a:lvl4pPr>
            <a:lvl5pPr marL="1821331" indent="0">
              <a:buNone/>
              <a:defRPr sz="1600" b="1"/>
            </a:lvl5pPr>
            <a:lvl6pPr marL="2276663" indent="0">
              <a:buNone/>
              <a:defRPr sz="1600" b="1"/>
            </a:lvl6pPr>
            <a:lvl7pPr marL="2731995" indent="0">
              <a:buNone/>
              <a:defRPr sz="1600" b="1"/>
            </a:lvl7pPr>
            <a:lvl8pPr marL="3187330" indent="0">
              <a:buNone/>
              <a:defRPr sz="1600" b="1"/>
            </a:lvl8pPr>
            <a:lvl9pPr marL="364266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60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D92C1C-0A35-4FA5-95DF-AC9853861DA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915443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677BEC-3A16-40E1-BA4E-9BF77D38F9D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601733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93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hyperlink" Target="http://www.uwo.ca/" TargetMode="Externa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00.xml"/><Relationship Id="rId12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95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98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Relationship Id="rId14" Type="http://schemas.openxmlformats.org/officeDocument/2006/relationships/hyperlink" Target="http://www.uwo.ca/" TargetMode="Externa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8.xml"/><Relationship Id="rId7" Type="http://schemas.openxmlformats.org/officeDocument/2006/relationships/image" Target="../media/image5.jpg"/><Relationship Id="rId2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06.xml"/><Relationship Id="rId6" Type="http://schemas.openxmlformats.org/officeDocument/2006/relationships/theme" Target="../theme/theme12.xml"/><Relationship Id="rId5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9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3.xml"/><Relationship Id="rId7" Type="http://schemas.openxmlformats.org/officeDocument/2006/relationships/image" Target="../media/image5.jpg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theme" Target="../theme/theme13.xml"/><Relationship Id="rId5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14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8.xml"/><Relationship Id="rId7" Type="http://schemas.openxmlformats.org/officeDocument/2006/relationships/image" Target="../media/image5.jpg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theme" Target="../theme/theme14.xml"/><Relationship Id="rId5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9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3.xml"/><Relationship Id="rId7" Type="http://schemas.openxmlformats.org/officeDocument/2006/relationships/image" Target="../media/image5.jpg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theme" Target="../theme/theme15.xml"/><Relationship Id="rId5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24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8.xml"/><Relationship Id="rId7" Type="http://schemas.openxmlformats.org/officeDocument/2006/relationships/image" Target="../media/image5.jpg"/><Relationship Id="rId2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26.xml"/><Relationship Id="rId6" Type="http://schemas.openxmlformats.org/officeDocument/2006/relationships/theme" Target="../theme/theme16.xml"/><Relationship Id="rId5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9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2.xml"/><Relationship Id="rId2" Type="http://schemas.openxmlformats.org/officeDocument/2006/relationships/slideLayout" Target="../slideLayouts/slideLayout132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3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40.xml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hyperlink" Target="http://www.uwo.ca/" TargetMode="Externa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0.xml"/><Relationship Id="rId3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149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44.xml"/><Relationship Id="rId1" Type="http://schemas.openxmlformats.org/officeDocument/2006/relationships/slideLayout" Target="../slideLayouts/slideLayout143.xml"/><Relationship Id="rId6" Type="http://schemas.openxmlformats.org/officeDocument/2006/relationships/slideLayout" Target="../slideLayouts/slideLayout148.xml"/><Relationship Id="rId11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47.xml"/><Relationship Id="rId10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46.xml"/><Relationship Id="rId9" Type="http://schemas.openxmlformats.org/officeDocument/2006/relationships/slideLayout" Target="../slideLayouts/slideLayout151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56.xml"/><Relationship Id="rId7" Type="http://schemas.openxmlformats.org/officeDocument/2006/relationships/slideLayout" Target="../slideLayouts/slideLayout160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155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5" Type="http://schemas.openxmlformats.org/officeDocument/2006/relationships/slideLayout" Target="../slideLayouts/slideLayout158.xml"/><Relationship Id="rId10" Type="http://schemas.openxmlformats.org/officeDocument/2006/relationships/slideLayout" Target="../slideLayouts/slideLayout163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67.xml"/><Relationship Id="rId7" Type="http://schemas.openxmlformats.org/officeDocument/2006/relationships/slideLayout" Target="../slideLayouts/slideLayout171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65.xml"/><Relationship Id="rId6" Type="http://schemas.openxmlformats.org/officeDocument/2006/relationships/slideLayout" Target="../slideLayouts/slideLayout170.xml"/><Relationship Id="rId11" Type="http://schemas.openxmlformats.org/officeDocument/2006/relationships/slideLayout" Target="../slideLayouts/slideLayout175.xml"/><Relationship Id="rId5" Type="http://schemas.openxmlformats.org/officeDocument/2006/relationships/slideLayout" Target="../slideLayouts/slideLayout169.xml"/><Relationship Id="rId10" Type="http://schemas.openxmlformats.org/officeDocument/2006/relationships/slideLayout" Target="../slideLayouts/slideLayout174.xml"/><Relationship Id="rId4" Type="http://schemas.openxmlformats.org/officeDocument/2006/relationships/slideLayout" Target="../slideLayouts/slideLayout168.xml"/><Relationship Id="rId9" Type="http://schemas.openxmlformats.org/officeDocument/2006/relationships/slideLayout" Target="../slideLayouts/slideLayout173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3.xml"/><Relationship Id="rId3" Type="http://schemas.openxmlformats.org/officeDocument/2006/relationships/slideLayout" Target="../slideLayouts/slideLayout178.xml"/><Relationship Id="rId7" Type="http://schemas.openxmlformats.org/officeDocument/2006/relationships/slideLayout" Target="../slideLayouts/slideLayout182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177.xml"/><Relationship Id="rId1" Type="http://schemas.openxmlformats.org/officeDocument/2006/relationships/slideLayout" Target="../slideLayouts/slideLayout176.xml"/><Relationship Id="rId6" Type="http://schemas.openxmlformats.org/officeDocument/2006/relationships/slideLayout" Target="../slideLayouts/slideLayout181.xml"/><Relationship Id="rId11" Type="http://schemas.openxmlformats.org/officeDocument/2006/relationships/slideLayout" Target="../slideLayouts/slideLayout186.xml"/><Relationship Id="rId5" Type="http://schemas.openxmlformats.org/officeDocument/2006/relationships/slideLayout" Target="../slideLayouts/slideLayout180.xml"/><Relationship Id="rId10" Type="http://schemas.openxmlformats.org/officeDocument/2006/relationships/slideLayout" Target="../slideLayouts/slideLayout185.xml"/><Relationship Id="rId4" Type="http://schemas.openxmlformats.org/officeDocument/2006/relationships/slideLayout" Target="../slideLayouts/slideLayout179.xml"/><Relationship Id="rId9" Type="http://schemas.openxmlformats.org/officeDocument/2006/relationships/slideLayout" Target="../slideLayouts/slideLayout184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4.xml"/><Relationship Id="rId3" Type="http://schemas.openxmlformats.org/officeDocument/2006/relationships/slideLayout" Target="../slideLayouts/slideLayout189.xml"/><Relationship Id="rId7" Type="http://schemas.openxmlformats.org/officeDocument/2006/relationships/slideLayout" Target="../slideLayouts/slideLayout193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188.xml"/><Relationship Id="rId1" Type="http://schemas.openxmlformats.org/officeDocument/2006/relationships/slideLayout" Target="../slideLayouts/slideLayout187.xml"/><Relationship Id="rId6" Type="http://schemas.openxmlformats.org/officeDocument/2006/relationships/slideLayout" Target="../slideLayouts/slideLayout192.xml"/><Relationship Id="rId11" Type="http://schemas.openxmlformats.org/officeDocument/2006/relationships/slideLayout" Target="../slideLayouts/slideLayout197.xml"/><Relationship Id="rId5" Type="http://schemas.openxmlformats.org/officeDocument/2006/relationships/slideLayout" Target="../slideLayouts/slideLayout191.xml"/><Relationship Id="rId10" Type="http://schemas.openxmlformats.org/officeDocument/2006/relationships/slideLayout" Target="../slideLayouts/slideLayout196.xml"/><Relationship Id="rId4" Type="http://schemas.openxmlformats.org/officeDocument/2006/relationships/slideLayout" Target="../slideLayouts/slideLayout190.xml"/><Relationship Id="rId9" Type="http://schemas.openxmlformats.org/officeDocument/2006/relationships/slideLayout" Target="../slideLayouts/slideLayout195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5.xml"/><Relationship Id="rId13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00.xml"/><Relationship Id="rId7" Type="http://schemas.openxmlformats.org/officeDocument/2006/relationships/slideLayout" Target="../slideLayouts/slideLayout204.xml"/><Relationship Id="rId12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199.xml"/><Relationship Id="rId1" Type="http://schemas.openxmlformats.org/officeDocument/2006/relationships/slideLayout" Target="../slideLayouts/slideLayout198.xml"/><Relationship Id="rId6" Type="http://schemas.openxmlformats.org/officeDocument/2006/relationships/slideLayout" Target="../slideLayouts/slideLayout203.xml"/><Relationship Id="rId11" Type="http://schemas.openxmlformats.org/officeDocument/2006/relationships/slideLayout" Target="../slideLayouts/slideLayout208.xml"/><Relationship Id="rId5" Type="http://schemas.openxmlformats.org/officeDocument/2006/relationships/slideLayout" Target="../slideLayouts/slideLayout202.xml"/><Relationship Id="rId10" Type="http://schemas.openxmlformats.org/officeDocument/2006/relationships/slideLayout" Target="../slideLayouts/slideLayout207.xml"/><Relationship Id="rId4" Type="http://schemas.openxmlformats.org/officeDocument/2006/relationships/slideLayout" Target="../slideLayouts/slideLayout201.xml"/><Relationship Id="rId9" Type="http://schemas.openxmlformats.org/officeDocument/2006/relationships/slideLayout" Target="../slideLayouts/slideLayout206.xml"/><Relationship Id="rId14" Type="http://schemas.openxmlformats.org/officeDocument/2006/relationships/theme" Target="../theme/theme23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8.xml"/><Relationship Id="rId13" Type="http://schemas.openxmlformats.org/officeDocument/2006/relationships/slideLayout" Target="../slideLayouts/slideLayout223.xml"/><Relationship Id="rId3" Type="http://schemas.openxmlformats.org/officeDocument/2006/relationships/slideLayout" Target="../slideLayouts/slideLayout213.xml"/><Relationship Id="rId7" Type="http://schemas.openxmlformats.org/officeDocument/2006/relationships/slideLayout" Target="../slideLayouts/slideLayout217.xml"/><Relationship Id="rId12" Type="http://schemas.openxmlformats.org/officeDocument/2006/relationships/slideLayout" Target="../slideLayouts/slideLayout222.xml"/><Relationship Id="rId2" Type="http://schemas.openxmlformats.org/officeDocument/2006/relationships/slideLayout" Target="../slideLayouts/slideLayout212.xml"/><Relationship Id="rId1" Type="http://schemas.openxmlformats.org/officeDocument/2006/relationships/slideLayout" Target="../slideLayouts/slideLayout211.xml"/><Relationship Id="rId6" Type="http://schemas.openxmlformats.org/officeDocument/2006/relationships/slideLayout" Target="../slideLayouts/slideLayout216.xml"/><Relationship Id="rId11" Type="http://schemas.openxmlformats.org/officeDocument/2006/relationships/slideLayout" Target="../slideLayouts/slideLayout221.xml"/><Relationship Id="rId5" Type="http://schemas.openxmlformats.org/officeDocument/2006/relationships/slideLayout" Target="../slideLayouts/slideLayout215.xml"/><Relationship Id="rId15" Type="http://schemas.openxmlformats.org/officeDocument/2006/relationships/theme" Target="../theme/theme24.xml"/><Relationship Id="rId10" Type="http://schemas.openxmlformats.org/officeDocument/2006/relationships/slideLayout" Target="../slideLayouts/slideLayout220.xml"/><Relationship Id="rId4" Type="http://schemas.openxmlformats.org/officeDocument/2006/relationships/slideLayout" Target="../slideLayouts/slideLayout214.xml"/><Relationship Id="rId9" Type="http://schemas.openxmlformats.org/officeDocument/2006/relationships/slideLayout" Target="../slideLayouts/slideLayout219.xml"/><Relationship Id="rId14" Type="http://schemas.openxmlformats.org/officeDocument/2006/relationships/slideLayout" Target="../slideLayouts/slideLayout224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2.xml"/><Relationship Id="rId13" Type="http://schemas.openxmlformats.org/officeDocument/2006/relationships/slideLayout" Target="../slideLayouts/slideLayout237.xml"/><Relationship Id="rId3" Type="http://schemas.openxmlformats.org/officeDocument/2006/relationships/slideLayout" Target="../slideLayouts/slideLayout227.xml"/><Relationship Id="rId7" Type="http://schemas.openxmlformats.org/officeDocument/2006/relationships/slideLayout" Target="../slideLayouts/slideLayout231.xml"/><Relationship Id="rId12" Type="http://schemas.openxmlformats.org/officeDocument/2006/relationships/slideLayout" Target="../slideLayouts/slideLayout236.xml"/><Relationship Id="rId2" Type="http://schemas.openxmlformats.org/officeDocument/2006/relationships/slideLayout" Target="../slideLayouts/slideLayout226.xml"/><Relationship Id="rId1" Type="http://schemas.openxmlformats.org/officeDocument/2006/relationships/slideLayout" Target="../slideLayouts/slideLayout225.xml"/><Relationship Id="rId6" Type="http://schemas.openxmlformats.org/officeDocument/2006/relationships/slideLayout" Target="../slideLayouts/slideLayout230.xml"/><Relationship Id="rId11" Type="http://schemas.openxmlformats.org/officeDocument/2006/relationships/slideLayout" Target="../slideLayouts/slideLayout235.xml"/><Relationship Id="rId5" Type="http://schemas.openxmlformats.org/officeDocument/2006/relationships/slideLayout" Target="../slideLayouts/slideLayout229.xml"/><Relationship Id="rId15" Type="http://schemas.openxmlformats.org/officeDocument/2006/relationships/theme" Target="../theme/theme25.xml"/><Relationship Id="rId10" Type="http://schemas.openxmlformats.org/officeDocument/2006/relationships/slideLayout" Target="../slideLayouts/slideLayout234.xml"/><Relationship Id="rId4" Type="http://schemas.openxmlformats.org/officeDocument/2006/relationships/slideLayout" Target="../slideLayouts/slideLayout228.xml"/><Relationship Id="rId9" Type="http://schemas.openxmlformats.org/officeDocument/2006/relationships/slideLayout" Target="../slideLayouts/slideLayout233.xml"/><Relationship Id="rId14" Type="http://schemas.openxmlformats.org/officeDocument/2006/relationships/slideLayout" Target="../slideLayouts/slideLayout238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6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241.xml"/><Relationship Id="rId7" Type="http://schemas.openxmlformats.org/officeDocument/2006/relationships/slideLayout" Target="../slideLayouts/slideLayout245.xml"/><Relationship Id="rId12" Type="http://schemas.openxmlformats.org/officeDocument/2006/relationships/theme" Target="../theme/theme26.xml"/><Relationship Id="rId2" Type="http://schemas.openxmlformats.org/officeDocument/2006/relationships/slideLayout" Target="../slideLayouts/slideLayout240.xml"/><Relationship Id="rId1" Type="http://schemas.openxmlformats.org/officeDocument/2006/relationships/slideLayout" Target="../slideLayouts/slideLayout239.xml"/><Relationship Id="rId6" Type="http://schemas.openxmlformats.org/officeDocument/2006/relationships/slideLayout" Target="../slideLayouts/slideLayout244.xml"/><Relationship Id="rId11" Type="http://schemas.openxmlformats.org/officeDocument/2006/relationships/slideLayout" Target="../slideLayouts/slideLayout249.xml"/><Relationship Id="rId5" Type="http://schemas.openxmlformats.org/officeDocument/2006/relationships/slideLayout" Target="../slideLayouts/slideLayout243.xml"/><Relationship Id="rId10" Type="http://schemas.openxmlformats.org/officeDocument/2006/relationships/slideLayout" Target="../slideLayouts/slideLayout248.xml"/><Relationship Id="rId4" Type="http://schemas.openxmlformats.org/officeDocument/2006/relationships/slideLayout" Target="../slideLayouts/slideLayout242.xml"/><Relationship Id="rId9" Type="http://schemas.openxmlformats.org/officeDocument/2006/relationships/slideLayout" Target="../slideLayouts/slideLayout247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7.xml"/><Relationship Id="rId13" Type="http://schemas.openxmlformats.org/officeDocument/2006/relationships/slideLayout" Target="../slideLayouts/slideLayout262.xml"/><Relationship Id="rId3" Type="http://schemas.openxmlformats.org/officeDocument/2006/relationships/slideLayout" Target="../slideLayouts/slideLayout252.xml"/><Relationship Id="rId7" Type="http://schemas.openxmlformats.org/officeDocument/2006/relationships/slideLayout" Target="../slideLayouts/slideLayout256.xml"/><Relationship Id="rId12" Type="http://schemas.openxmlformats.org/officeDocument/2006/relationships/slideLayout" Target="../slideLayouts/slideLayout261.xml"/><Relationship Id="rId2" Type="http://schemas.openxmlformats.org/officeDocument/2006/relationships/slideLayout" Target="../slideLayouts/slideLayout251.xml"/><Relationship Id="rId1" Type="http://schemas.openxmlformats.org/officeDocument/2006/relationships/slideLayout" Target="../slideLayouts/slideLayout250.xml"/><Relationship Id="rId6" Type="http://schemas.openxmlformats.org/officeDocument/2006/relationships/slideLayout" Target="../slideLayouts/slideLayout255.xml"/><Relationship Id="rId11" Type="http://schemas.openxmlformats.org/officeDocument/2006/relationships/slideLayout" Target="../slideLayouts/slideLayout260.xml"/><Relationship Id="rId5" Type="http://schemas.openxmlformats.org/officeDocument/2006/relationships/slideLayout" Target="../slideLayouts/slideLayout254.xml"/><Relationship Id="rId10" Type="http://schemas.openxmlformats.org/officeDocument/2006/relationships/slideLayout" Target="../slideLayouts/slideLayout259.xml"/><Relationship Id="rId4" Type="http://schemas.openxmlformats.org/officeDocument/2006/relationships/slideLayout" Target="../slideLayouts/slideLayout253.xml"/><Relationship Id="rId9" Type="http://schemas.openxmlformats.org/officeDocument/2006/relationships/slideLayout" Target="../slideLayouts/slideLayout258.xml"/><Relationship Id="rId14" Type="http://schemas.openxmlformats.org/officeDocument/2006/relationships/theme" Target="../theme/theme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067" tIns="45536" rIns="91067" bIns="45536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35"/>
            <a:ext cx="8229600" cy="4525963"/>
          </a:xfrm>
          <a:prstGeom prst="rect">
            <a:avLst/>
          </a:prstGeom>
        </p:spPr>
        <p:txBody>
          <a:bodyPr vert="horz" lIns="91067" tIns="45536" rIns="91067" bIns="45536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067" tIns="45536" rIns="91067" bIns="4553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067" tIns="45536" rIns="91067" bIns="45536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067" tIns="45536" rIns="91067" bIns="45536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0666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1499" indent="-341499" algn="l" defTabSz="910666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9910" indent="-284580" algn="l" defTabSz="910666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38333" indent="-227678" algn="l" defTabSz="91066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3665" indent="-227678" algn="l" defTabSz="910666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48995" indent="-227678" algn="l" defTabSz="910666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4332" indent="-227678" algn="l" defTabSz="9106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59664" indent="-227678" algn="l" defTabSz="9106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14995" indent="-227678" algn="l" defTabSz="9106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70326" indent="-227678" algn="l" defTabSz="9106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338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0666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5999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1331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6663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1995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7330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2660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702" tIns="45849" rIns="91702" bIns="45849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latin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90819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702" tIns="45849" rIns="91702" bIns="45849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latin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9082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702" tIns="45849" rIns="91702" bIns="45849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latin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BDC231A-430F-4ED1-A77A-47AC3600AACB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90821" name="Line 5"/>
          <p:cNvSpPr>
            <a:spLocks noChangeShapeType="1"/>
          </p:cNvSpPr>
          <p:nvPr/>
        </p:nvSpPr>
        <p:spPr bwMode="auto">
          <a:xfrm>
            <a:off x="533400" y="1295400"/>
            <a:ext cx="8026400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none" w="sm" len="sm"/>
          </a:ln>
          <a:effectLst/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9082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190500"/>
            <a:ext cx="7807325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2" tIns="45849" rIns="91702" bIns="45849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90823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3058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2" tIns="45849" rIns="91702" bIns="458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grpSp>
        <p:nvGrpSpPr>
          <p:cNvPr id="290832" name="Group 16"/>
          <p:cNvGrpSpPr>
            <a:grpSpLocks/>
          </p:cNvGrpSpPr>
          <p:nvPr userDrawn="1"/>
        </p:nvGrpSpPr>
        <p:grpSpPr bwMode="auto">
          <a:xfrm>
            <a:off x="7704140" y="63500"/>
            <a:ext cx="1403350" cy="1200150"/>
            <a:chOff x="4853" y="40"/>
            <a:chExt cx="884" cy="756"/>
          </a:xfrm>
        </p:grpSpPr>
        <p:pic>
          <p:nvPicPr>
            <p:cNvPr id="290830" name="Picture 14" descr="http://communications.uwo.ca/western/art/tower.gif">
              <a:hlinkClick r:id="rId14"/>
            </p:cNvPr>
            <p:cNvPicPr>
              <a:picLocks noChangeAspect="1" noChangeArrowheads="1"/>
            </p:cNvPicPr>
            <p:nvPr userDrawn="1"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5059" y="223"/>
              <a:ext cx="437" cy="424"/>
            </a:xfrm>
            <a:prstGeom prst="rect">
              <a:avLst/>
            </a:prstGeom>
            <a:noFill/>
          </p:spPr>
        </p:pic>
        <p:sp>
          <p:nvSpPr>
            <p:cNvPr id="290831" name="Text Box 15"/>
            <p:cNvSpPr txBox="1">
              <a:spLocks noChangeArrowheads="1"/>
            </p:cNvSpPr>
            <p:nvPr userDrawn="1"/>
          </p:nvSpPr>
          <p:spPr bwMode="auto">
            <a:xfrm>
              <a:off x="4853" y="40"/>
              <a:ext cx="884" cy="7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Georgia" pitchFamily="18" charset="0"/>
                </a:rPr>
                <a:t>The University of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>
                <a:solidFill>
                  <a:srgbClr val="000000"/>
                </a:solidFill>
                <a:latin typeface="Georgia" pitchFamily="18" charset="0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>
                <a:solidFill>
                  <a:srgbClr val="000000"/>
                </a:solidFill>
                <a:latin typeface="Georgia" pitchFamily="18" charset="0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Georgia" pitchFamily="18" charset="0"/>
                </a:rPr>
                <a:t>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>
                <a:solidFill>
                  <a:srgbClr val="000000"/>
                </a:solidFill>
                <a:latin typeface="Georgia" pitchFamily="18" charset="0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>
                <a:solidFill>
                  <a:srgbClr val="000000"/>
                </a:solidFill>
                <a:latin typeface="Georgia" pitchFamily="18" charset="0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>
                <a:solidFill>
                  <a:srgbClr val="000000"/>
                </a:solidFill>
                <a:latin typeface="Georgia" pitchFamily="18" charset="0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Georgia" pitchFamily="18" charset="0"/>
                </a:rPr>
                <a:t>Ontario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0295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5pPr>
      <a:lvl6pPr marL="455338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6pPr>
      <a:lvl7pPr marL="910666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7pPr>
      <a:lvl8pPr marL="1365999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8pPr>
      <a:lvl9pPr marL="1821331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9pPr>
    </p:titleStyle>
    <p:bodyStyle>
      <a:lvl1pPr marL="341499" indent="-341499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Monotype Sort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39910" indent="-28458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•"/>
        <a:defRPr sz="2800">
          <a:solidFill>
            <a:schemeClr val="tx1"/>
          </a:solidFill>
          <a:latin typeface="+mn-lt"/>
        </a:defRPr>
      </a:lvl2pPr>
      <a:lvl3pPr marL="1138333" indent="-22767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sz="2400">
          <a:solidFill>
            <a:schemeClr val="tx1"/>
          </a:solidFill>
          <a:latin typeface="+mn-lt"/>
        </a:defRPr>
      </a:lvl3pPr>
      <a:lvl4pPr marL="1593665" indent="-22767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Char char="•"/>
        <a:defRPr sz="2000">
          <a:solidFill>
            <a:schemeClr val="tx1"/>
          </a:solidFill>
          <a:latin typeface="+mn-lt"/>
        </a:defRPr>
      </a:lvl4pPr>
      <a:lvl5pPr marL="2048995" indent="-22767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sz="2000">
          <a:solidFill>
            <a:schemeClr val="tx1"/>
          </a:solidFill>
          <a:latin typeface="+mn-lt"/>
        </a:defRPr>
      </a:lvl5pPr>
      <a:lvl6pPr marL="2504332" indent="-22767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sz="2000">
          <a:solidFill>
            <a:schemeClr val="tx1"/>
          </a:solidFill>
          <a:latin typeface="+mn-lt"/>
        </a:defRPr>
      </a:lvl6pPr>
      <a:lvl7pPr marL="2959664" indent="-22767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sz="2000">
          <a:solidFill>
            <a:schemeClr val="tx1"/>
          </a:solidFill>
          <a:latin typeface="+mn-lt"/>
        </a:defRPr>
      </a:lvl7pPr>
      <a:lvl8pPr marL="3414995" indent="-22767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sz="2000">
          <a:solidFill>
            <a:schemeClr val="tx1"/>
          </a:solidFill>
          <a:latin typeface="+mn-lt"/>
        </a:defRPr>
      </a:lvl8pPr>
      <a:lvl9pPr marL="3870326" indent="-22767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338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0666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5999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1331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6663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1995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7330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2660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702" tIns="45849" rIns="91702" bIns="45849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latin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90819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702" tIns="45849" rIns="91702" bIns="45849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latin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9082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702" tIns="45849" rIns="91702" bIns="45849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latin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BDC231A-430F-4ED1-A77A-47AC3600AACB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90821" name="Line 5"/>
          <p:cNvSpPr>
            <a:spLocks noChangeShapeType="1"/>
          </p:cNvSpPr>
          <p:nvPr/>
        </p:nvSpPr>
        <p:spPr bwMode="auto">
          <a:xfrm>
            <a:off x="533400" y="1295400"/>
            <a:ext cx="8026400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none" w="sm" len="sm"/>
          </a:ln>
          <a:effectLst/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9082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190500"/>
            <a:ext cx="7807325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2" tIns="45849" rIns="91702" bIns="45849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90823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3058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02" tIns="45849" rIns="91702" bIns="458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grpSp>
        <p:nvGrpSpPr>
          <p:cNvPr id="290832" name="Group 16"/>
          <p:cNvGrpSpPr>
            <a:grpSpLocks/>
          </p:cNvGrpSpPr>
          <p:nvPr userDrawn="1"/>
        </p:nvGrpSpPr>
        <p:grpSpPr bwMode="auto">
          <a:xfrm>
            <a:off x="7704140" y="63500"/>
            <a:ext cx="1403350" cy="1200150"/>
            <a:chOff x="4853" y="40"/>
            <a:chExt cx="884" cy="756"/>
          </a:xfrm>
        </p:grpSpPr>
        <p:pic>
          <p:nvPicPr>
            <p:cNvPr id="290830" name="Picture 14" descr="http://communications.uwo.ca/western/art/tower.gif">
              <a:hlinkClick r:id="rId14"/>
            </p:cNvPr>
            <p:cNvPicPr>
              <a:picLocks noChangeAspect="1" noChangeArrowheads="1"/>
            </p:cNvPicPr>
            <p:nvPr userDrawn="1"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5059" y="223"/>
              <a:ext cx="437" cy="424"/>
            </a:xfrm>
            <a:prstGeom prst="rect">
              <a:avLst/>
            </a:prstGeom>
            <a:noFill/>
          </p:spPr>
        </p:pic>
        <p:sp>
          <p:nvSpPr>
            <p:cNvPr id="290831" name="Text Box 15"/>
            <p:cNvSpPr txBox="1">
              <a:spLocks noChangeArrowheads="1"/>
            </p:cNvSpPr>
            <p:nvPr userDrawn="1"/>
          </p:nvSpPr>
          <p:spPr bwMode="auto">
            <a:xfrm>
              <a:off x="4853" y="40"/>
              <a:ext cx="884" cy="7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Georgia" pitchFamily="18" charset="0"/>
                </a:rPr>
                <a:t>The University of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>
                <a:solidFill>
                  <a:srgbClr val="000000"/>
                </a:solidFill>
                <a:latin typeface="Georgia" pitchFamily="18" charset="0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>
                <a:solidFill>
                  <a:srgbClr val="000000"/>
                </a:solidFill>
                <a:latin typeface="Georgia" pitchFamily="18" charset="0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Georgia" pitchFamily="18" charset="0"/>
                </a:rPr>
                <a:t>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>
                <a:solidFill>
                  <a:srgbClr val="000000"/>
                </a:solidFill>
                <a:latin typeface="Georgia" pitchFamily="18" charset="0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>
                <a:solidFill>
                  <a:srgbClr val="000000"/>
                </a:solidFill>
                <a:latin typeface="Georgia" pitchFamily="18" charset="0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>
                <a:solidFill>
                  <a:srgbClr val="000000"/>
                </a:solidFill>
                <a:latin typeface="Georgia" pitchFamily="18" charset="0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Georgia" pitchFamily="18" charset="0"/>
                </a:rPr>
                <a:t>Ontario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7744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5pPr>
      <a:lvl6pPr marL="455338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6pPr>
      <a:lvl7pPr marL="910666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7pPr>
      <a:lvl8pPr marL="1365999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8pPr>
      <a:lvl9pPr marL="1821331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9pPr>
    </p:titleStyle>
    <p:bodyStyle>
      <a:lvl1pPr marL="341499" indent="-341499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Monotype Sort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39910" indent="-28458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•"/>
        <a:defRPr sz="2800">
          <a:solidFill>
            <a:schemeClr val="tx1"/>
          </a:solidFill>
          <a:latin typeface="+mn-lt"/>
        </a:defRPr>
      </a:lvl2pPr>
      <a:lvl3pPr marL="1138333" indent="-22767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sz="2400">
          <a:solidFill>
            <a:schemeClr val="tx1"/>
          </a:solidFill>
          <a:latin typeface="+mn-lt"/>
        </a:defRPr>
      </a:lvl3pPr>
      <a:lvl4pPr marL="1593665" indent="-22767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Char char="•"/>
        <a:defRPr sz="2000">
          <a:solidFill>
            <a:schemeClr val="tx1"/>
          </a:solidFill>
          <a:latin typeface="+mn-lt"/>
        </a:defRPr>
      </a:lvl4pPr>
      <a:lvl5pPr marL="2048995" indent="-22767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sz="2000">
          <a:solidFill>
            <a:schemeClr val="tx1"/>
          </a:solidFill>
          <a:latin typeface="+mn-lt"/>
        </a:defRPr>
      </a:lvl5pPr>
      <a:lvl6pPr marL="2504332" indent="-22767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sz="2000">
          <a:solidFill>
            <a:schemeClr val="tx1"/>
          </a:solidFill>
          <a:latin typeface="+mn-lt"/>
        </a:defRPr>
      </a:lvl6pPr>
      <a:lvl7pPr marL="2959664" indent="-22767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sz="2000">
          <a:solidFill>
            <a:schemeClr val="tx1"/>
          </a:solidFill>
          <a:latin typeface="+mn-lt"/>
        </a:defRPr>
      </a:lvl7pPr>
      <a:lvl8pPr marL="3414995" indent="-22767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sz="2000">
          <a:solidFill>
            <a:schemeClr val="tx1"/>
          </a:solidFill>
          <a:latin typeface="+mn-lt"/>
        </a:defRPr>
      </a:lvl8pPr>
      <a:lvl9pPr marL="3870326" indent="-22767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338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0666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5999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1331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6663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1995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7330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2660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266740" y="283733"/>
            <a:ext cx="1609897" cy="4827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7706"/>
            <a:endParaRPr sz="160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7583" y="1151251"/>
            <a:ext cx="8548895" cy="6386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16758" y="2121916"/>
            <a:ext cx="851049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91" y="6377942"/>
            <a:ext cx="2926079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17706"/>
            <a:endParaRPr lang="zh-CN" altLang="en-US" sz="16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2"/>
            <a:ext cx="210312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17706"/>
            <a:fld id="{1D8BD707-D9CF-40AE-B4C6-C98DA3205C09}" type="datetimeFigureOut">
              <a:rPr lang="en-US" sz="1600" smtClean="0">
                <a:solidFill>
                  <a:prstClr val="black">
                    <a:tint val="75000"/>
                  </a:prstClr>
                </a:solidFill>
              </a:rPr>
              <a:pPr defTabSz="817706"/>
              <a:t>1/6/2021</a:t>
            </a:fld>
            <a:endParaRPr lang="en-US" sz="16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2"/>
            <a:ext cx="210312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17706"/>
            <a:fld id="{B6F15528-21DE-4FAA-801E-634DDDAF4B2B}" type="slidenum">
              <a:rPr lang="en-US" altLang="zh-CN" sz="1600" smtClean="0">
                <a:solidFill>
                  <a:prstClr val="black">
                    <a:tint val="75000"/>
                  </a:prstClr>
                </a:solidFill>
              </a:rPr>
              <a:pPr defTabSz="817706"/>
              <a:t>‹#›</a:t>
            </a:fld>
            <a:endParaRPr lang="zh-CN" altLang="en-US" sz="16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583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08852">
        <a:defRPr>
          <a:latin typeface="+mn-lt"/>
          <a:ea typeface="+mn-ea"/>
          <a:cs typeface="+mn-cs"/>
        </a:defRPr>
      </a:lvl2pPr>
      <a:lvl3pPr marL="817706">
        <a:defRPr>
          <a:latin typeface="+mn-lt"/>
          <a:ea typeface="+mn-ea"/>
          <a:cs typeface="+mn-cs"/>
        </a:defRPr>
      </a:lvl3pPr>
      <a:lvl4pPr marL="1226562">
        <a:defRPr>
          <a:latin typeface="+mn-lt"/>
          <a:ea typeface="+mn-ea"/>
          <a:cs typeface="+mn-cs"/>
        </a:defRPr>
      </a:lvl4pPr>
      <a:lvl5pPr marL="1635414">
        <a:defRPr>
          <a:latin typeface="+mn-lt"/>
          <a:ea typeface="+mn-ea"/>
          <a:cs typeface="+mn-cs"/>
        </a:defRPr>
      </a:lvl5pPr>
      <a:lvl6pPr marL="2044275">
        <a:defRPr>
          <a:latin typeface="+mn-lt"/>
          <a:ea typeface="+mn-ea"/>
          <a:cs typeface="+mn-cs"/>
        </a:defRPr>
      </a:lvl6pPr>
      <a:lvl7pPr marL="2453128">
        <a:defRPr>
          <a:latin typeface="+mn-lt"/>
          <a:ea typeface="+mn-ea"/>
          <a:cs typeface="+mn-cs"/>
        </a:defRPr>
      </a:lvl7pPr>
      <a:lvl8pPr marL="2861981">
        <a:defRPr>
          <a:latin typeface="+mn-lt"/>
          <a:ea typeface="+mn-ea"/>
          <a:cs typeface="+mn-cs"/>
        </a:defRPr>
      </a:lvl8pPr>
      <a:lvl9pPr marL="3270835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08852">
        <a:defRPr>
          <a:latin typeface="+mn-lt"/>
          <a:ea typeface="+mn-ea"/>
          <a:cs typeface="+mn-cs"/>
        </a:defRPr>
      </a:lvl2pPr>
      <a:lvl3pPr marL="817706">
        <a:defRPr>
          <a:latin typeface="+mn-lt"/>
          <a:ea typeface="+mn-ea"/>
          <a:cs typeface="+mn-cs"/>
        </a:defRPr>
      </a:lvl3pPr>
      <a:lvl4pPr marL="1226562">
        <a:defRPr>
          <a:latin typeface="+mn-lt"/>
          <a:ea typeface="+mn-ea"/>
          <a:cs typeface="+mn-cs"/>
        </a:defRPr>
      </a:lvl4pPr>
      <a:lvl5pPr marL="1635414">
        <a:defRPr>
          <a:latin typeface="+mn-lt"/>
          <a:ea typeface="+mn-ea"/>
          <a:cs typeface="+mn-cs"/>
        </a:defRPr>
      </a:lvl5pPr>
      <a:lvl6pPr marL="2044275">
        <a:defRPr>
          <a:latin typeface="+mn-lt"/>
          <a:ea typeface="+mn-ea"/>
          <a:cs typeface="+mn-cs"/>
        </a:defRPr>
      </a:lvl6pPr>
      <a:lvl7pPr marL="2453128">
        <a:defRPr>
          <a:latin typeface="+mn-lt"/>
          <a:ea typeface="+mn-ea"/>
          <a:cs typeface="+mn-cs"/>
        </a:defRPr>
      </a:lvl7pPr>
      <a:lvl8pPr marL="2861981">
        <a:defRPr>
          <a:latin typeface="+mn-lt"/>
          <a:ea typeface="+mn-ea"/>
          <a:cs typeface="+mn-cs"/>
        </a:defRPr>
      </a:lvl8pPr>
      <a:lvl9pPr marL="3270835">
        <a:defRPr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266734" y="283733"/>
            <a:ext cx="1609897" cy="4827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279"/>
            <a:endParaRPr sz="160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7577" y="1151251"/>
            <a:ext cx="8548895" cy="6386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16758" y="2121910"/>
            <a:ext cx="851049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85" y="6377942"/>
            <a:ext cx="2926079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18279"/>
            <a:endParaRPr lang="zh-CN" altLang="en-US" sz="16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2"/>
            <a:ext cx="210312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18279"/>
            <a:fld id="{1D8BD707-D9CF-40AE-B4C6-C98DA3205C09}" type="datetimeFigureOut">
              <a:rPr lang="en-US" sz="1600" smtClean="0">
                <a:solidFill>
                  <a:prstClr val="black">
                    <a:tint val="75000"/>
                  </a:prstClr>
                </a:solidFill>
              </a:rPr>
              <a:pPr defTabSz="818279"/>
              <a:t>1/6/2021</a:t>
            </a:fld>
            <a:endParaRPr lang="en-US" sz="16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2"/>
            <a:ext cx="210312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18279"/>
            <a:fld id="{B6F15528-21DE-4FAA-801E-634DDDAF4B2B}" type="slidenum">
              <a:rPr lang="en-US" altLang="zh-CN" sz="1600" smtClean="0">
                <a:solidFill>
                  <a:prstClr val="black">
                    <a:tint val="75000"/>
                  </a:prstClr>
                </a:solidFill>
              </a:rPr>
              <a:pPr defTabSz="818279"/>
              <a:t>‹#›</a:t>
            </a:fld>
            <a:endParaRPr lang="zh-CN" altLang="en-US" sz="16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811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  <p:sldLayoutId id="2147483864" r:id="rId2"/>
    <p:sldLayoutId id="2147483865" r:id="rId3"/>
    <p:sldLayoutId id="2147483866" r:id="rId4"/>
    <p:sldLayoutId id="214748386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09140">
        <a:defRPr>
          <a:latin typeface="+mn-lt"/>
          <a:ea typeface="+mn-ea"/>
          <a:cs typeface="+mn-cs"/>
        </a:defRPr>
      </a:lvl2pPr>
      <a:lvl3pPr marL="818279">
        <a:defRPr>
          <a:latin typeface="+mn-lt"/>
          <a:ea typeface="+mn-ea"/>
          <a:cs typeface="+mn-cs"/>
        </a:defRPr>
      </a:lvl3pPr>
      <a:lvl4pPr marL="1227422">
        <a:defRPr>
          <a:latin typeface="+mn-lt"/>
          <a:ea typeface="+mn-ea"/>
          <a:cs typeface="+mn-cs"/>
        </a:defRPr>
      </a:lvl4pPr>
      <a:lvl5pPr marL="1636562">
        <a:defRPr>
          <a:latin typeface="+mn-lt"/>
          <a:ea typeface="+mn-ea"/>
          <a:cs typeface="+mn-cs"/>
        </a:defRPr>
      </a:lvl5pPr>
      <a:lvl6pPr marL="2045709">
        <a:defRPr>
          <a:latin typeface="+mn-lt"/>
          <a:ea typeface="+mn-ea"/>
          <a:cs typeface="+mn-cs"/>
        </a:defRPr>
      </a:lvl6pPr>
      <a:lvl7pPr marL="2454850">
        <a:defRPr>
          <a:latin typeface="+mn-lt"/>
          <a:ea typeface="+mn-ea"/>
          <a:cs typeface="+mn-cs"/>
        </a:defRPr>
      </a:lvl7pPr>
      <a:lvl8pPr marL="2863989">
        <a:defRPr>
          <a:latin typeface="+mn-lt"/>
          <a:ea typeface="+mn-ea"/>
          <a:cs typeface="+mn-cs"/>
        </a:defRPr>
      </a:lvl8pPr>
      <a:lvl9pPr marL="327313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09140">
        <a:defRPr>
          <a:latin typeface="+mn-lt"/>
          <a:ea typeface="+mn-ea"/>
          <a:cs typeface="+mn-cs"/>
        </a:defRPr>
      </a:lvl2pPr>
      <a:lvl3pPr marL="818279">
        <a:defRPr>
          <a:latin typeface="+mn-lt"/>
          <a:ea typeface="+mn-ea"/>
          <a:cs typeface="+mn-cs"/>
        </a:defRPr>
      </a:lvl3pPr>
      <a:lvl4pPr marL="1227422">
        <a:defRPr>
          <a:latin typeface="+mn-lt"/>
          <a:ea typeface="+mn-ea"/>
          <a:cs typeface="+mn-cs"/>
        </a:defRPr>
      </a:lvl4pPr>
      <a:lvl5pPr marL="1636562">
        <a:defRPr>
          <a:latin typeface="+mn-lt"/>
          <a:ea typeface="+mn-ea"/>
          <a:cs typeface="+mn-cs"/>
        </a:defRPr>
      </a:lvl5pPr>
      <a:lvl6pPr marL="2045709">
        <a:defRPr>
          <a:latin typeface="+mn-lt"/>
          <a:ea typeface="+mn-ea"/>
          <a:cs typeface="+mn-cs"/>
        </a:defRPr>
      </a:lvl6pPr>
      <a:lvl7pPr marL="2454850">
        <a:defRPr>
          <a:latin typeface="+mn-lt"/>
          <a:ea typeface="+mn-ea"/>
          <a:cs typeface="+mn-cs"/>
        </a:defRPr>
      </a:lvl7pPr>
      <a:lvl8pPr marL="2863989">
        <a:defRPr>
          <a:latin typeface="+mn-lt"/>
          <a:ea typeface="+mn-ea"/>
          <a:cs typeface="+mn-cs"/>
        </a:defRPr>
      </a:lvl8pPr>
      <a:lvl9pPr marL="3273130">
        <a:defRPr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266727" y="283733"/>
            <a:ext cx="1609897" cy="4827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951"/>
            <a:endParaRPr sz="160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7570" y="1151251"/>
            <a:ext cx="8548895" cy="6386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16758" y="2121903"/>
            <a:ext cx="851049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78" y="6377942"/>
            <a:ext cx="2926079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18951"/>
            <a:endParaRPr lang="zh-CN" altLang="en-US" sz="16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2"/>
            <a:ext cx="210312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18951"/>
            <a:fld id="{1D8BD707-D9CF-40AE-B4C6-C98DA3205C09}" type="datetimeFigureOut">
              <a:rPr lang="en-US" sz="1600" smtClean="0">
                <a:solidFill>
                  <a:prstClr val="black">
                    <a:tint val="75000"/>
                  </a:prstClr>
                </a:solidFill>
              </a:rPr>
              <a:pPr defTabSz="818951"/>
              <a:t>1/6/2021</a:t>
            </a:fld>
            <a:endParaRPr lang="en-US" sz="16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2"/>
            <a:ext cx="210312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18951"/>
            <a:fld id="{B6F15528-21DE-4FAA-801E-634DDDAF4B2B}" type="slidenum">
              <a:rPr lang="en-US" altLang="zh-CN" sz="1600" smtClean="0">
                <a:solidFill>
                  <a:prstClr val="black">
                    <a:tint val="75000"/>
                  </a:prstClr>
                </a:solidFill>
              </a:rPr>
              <a:pPr defTabSz="818951"/>
              <a:t>‹#›</a:t>
            </a:fld>
            <a:endParaRPr lang="zh-CN" altLang="en-US" sz="16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47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09476">
        <a:defRPr>
          <a:latin typeface="+mn-lt"/>
          <a:ea typeface="+mn-ea"/>
          <a:cs typeface="+mn-cs"/>
        </a:defRPr>
      </a:lvl2pPr>
      <a:lvl3pPr marL="818951">
        <a:defRPr>
          <a:latin typeface="+mn-lt"/>
          <a:ea typeface="+mn-ea"/>
          <a:cs typeface="+mn-cs"/>
        </a:defRPr>
      </a:lvl3pPr>
      <a:lvl4pPr marL="1228428">
        <a:defRPr>
          <a:latin typeface="+mn-lt"/>
          <a:ea typeface="+mn-ea"/>
          <a:cs typeface="+mn-cs"/>
        </a:defRPr>
      </a:lvl4pPr>
      <a:lvl5pPr marL="1637903">
        <a:defRPr>
          <a:latin typeface="+mn-lt"/>
          <a:ea typeface="+mn-ea"/>
          <a:cs typeface="+mn-cs"/>
        </a:defRPr>
      </a:lvl5pPr>
      <a:lvl6pPr marL="2047384">
        <a:defRPr>
          <a:latin typeface="+mn-lt"/>
          <a:ea typeface="+mn-ea"/>
          <a:cs typeface="+mn-cs"/>
        </a:defRPr>
      </a:lvl6pPr>
      <a:lvl7pPr marL="2456860">
        <a:defRPr>
          <a:latin typeface="+mn-lt"/>
          <a:ea typeface="+mn-ea"/>
          <a:cs typeface="+mn-cs"/>
        </a:defRPr>
      </a:lvl7pPr>
      <a:lvl8pPr marL="2866335">
        <a:defRPr>
          <a:latin typeface="+mn-lt"/>
          <a:ea typeface="+mn-ea"/>
          <a:cs typeface="+mn-cs"/>
        </a:defRPr>
      </a:lvl8pPr>
      <a:lvl9pPr marL="3275811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09476">
        <a:defRPr>
          <a:latin typeface="+mn-lt"/>
          <a:ea typeface="+mn-ea"/>
          <a:cs typeface="+mn-cs"/>
        </a:defRPr>
      </a:lvl2pPr>
      <a:lvl3pPr marL="818951">
        <a:defRPr>
          <a:latin typeface="+mn-lt"/>
          <a:ea typeface="+mn-ea"/>
          <a:cs typeface="+mn-cs"/>
        </a:defRPr>
      </a:lvl3pPr>
      <a:lvl4pPr marL="1228428">
        <a:defRPr>
          <a:latin typeface="+mn-lt"/>
          <a:ea typeface="+mn-ea"/>
          <a:cs typeface="+mn-cs"/>
        </a:defRPr>
      </a:lvl4pPr>
      <a:lvl5pPr marL="1637903">
        <a:defRPr>
          <a:latin typeface="+mn-lt"/>
          <a:ea typeface="+mn-ea"/>
          <a:cs typeface="+mn-cs"/>
        </a:defRPr>
      </a:lvl5pPr>
      <a:lvl6pPr marL="2047384">
        <a:defRPr>
          <a:latin typeface="+mn-lt"/>
          <a:ea typeface="+mn-ea"/>
          <a:cs typeface="+mn-cs"/>
        </a:defRPr>
      </a:lvl6pPr>
      <a:lvl7pPr marL="2456860">
        <a:defRPr>
          <a:latin typeface="+mn-lt"/>
          <a:ea typeface="+mn-ea"/>
          <a:cs typeface="+mn-cs"/>
        </a:defRPr>
      </a:lvl7pPr>
      <a:lvl8pPr marL="2866335">
        <a:defRPr>
          <a:latin typeface="+mn-lt"/>
          <a:ea typeface="+mn-ea"/>
          <a:cs typeface="+mn-cs"/>
        </a:defRPr>
      </a:lvl8pPr>
      <a:lvl9pPr marL="3275811">
        <a:defRPr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266719" y="283733"/>
            <a:ext cx="1609897" cy="4827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9719"/>
            <a:endParaRPr sz="160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7562" y="1151251"/>
            <a:ext cx="8548895" cy="6386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16758" y="2121895"/>
            <a:ext cx="851049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70" y="6377942"/>
            <a:ext cx="2926079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19719"/>
            <a:endParaRPr lang="zh-CN" altLang="en-US" sz="16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2"/>
            <a:ext cx="210312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19719"/>
            <a:fld id="{1D8BD707-D9CF-40AE-B4C6-C98DA3205C09}" type="datetimeFigureOut">
              <a:rPr lang="en-US" sz="1600" smtClean="0">
                <a:solidFill>
                  <a:prstClr val="black">
                    <a:tint val="75000"/>
                  </a:prstClr>
                </a:solidFill>
              </a:rPr>
              <a:pPr defTabSz="819719"/>
              <a:t>1/6/2021</a:t>
            </a:fld>
            <a:endParaRPr lang="en-US" sz="16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2"/>
            <a:ext cx="210312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19719"/>
            <a:fld id="{B6F15528-21DE-4FAA-801E-634DDDAF4B2B}" type="slidenum">
              <a:rPr lang="en-US" altLang="zh-CN" sz="1600" smtClean="0">
                <a:solidFill>
                  <a:prstClr val="black">
                    <a:tint val="75000"/>
                  </a:prstClr>
                </a:solidFill>
              </a:rPr>
              <a:pPr defTabSz="819719"/>
              <a:t>‹#›</a:t>
            </a:fld>
            <a:endParaRPr lang="zh-CN" altLang="en-US" sz="16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635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09859">
        <a:defRPr>
          <a:latin typeface="+mn-lt"/>
          <a:ea typeface="+mn-ea"/>
          <a:cs typeface="+mn-cs"/>
        </a:defRPr>
      </a:lvl2pPr>
      <a:lvl3pPr marL="819719">
        <a:defRPr>
          <a:latin typeface="+mn-lt"/>
          <a:ea typeface="+mn-ea"/>
          <a:cs typeface="+mn-cs"/>
        </a:defRPr>
      </a:lvl3pPr>
      <a:lvl4pPr marL="1229579">
        <a:defRPr>
          <a:latin typeface="+mn-lt"/>
          <a:ea typeface="+mn-ea"/>
          <a:cs typeface="+mn-cs"/>
        </a:defRPr>
      </a:lvl4pPr>
      <a:lvl5pPr marL="1639439">
        <a:defRPr>
          <a:latin typeface="+mn-lt"/>
          <a:ea typeface="+mn-ea"/>
          <a:cs typeface="+mn-cs"/>
        </a:defRPr>
      </a:lvl5pPr>
      <a:lvl6pPr marL="2049298">
        <a:defRPr>
          <a:latin typeface="+mn-lt"/>
          <a:ea typeface="+mn-ea"/>
          <a:cs typeface="+mn-cs"/>
        </a:defRPr>
      </a:lvl6pPr>
      <a:lvl7pPr marL="2459159">
        <a:defRPr>
          <a:latin typeface="+mn-lt"/>
          <a:ea typeface="+mn-ea"/>
          <a:cs typeface="+mn-cs"/>
        </a:defRPr>
      </a:lvl7pPr>
      <a:lvl8pPr marL="2869017">
        <a:defRPr>
          <a:latin typeface="+mn-lt"/>
          <a:ea typeface="+mn-ea"/>
          <a:cs typeface="+mn-cs"/>
        </a:defRPr>
      </a:lvl8pPr>
      <a:lvl9pPr marL="3278876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09859">
        <a:defRPr>
          <a:latin typeface="+mn-lt"/>
          <a:ea typeface="+mn-ea"/>
          <a:cs typeface="+mn-cs"/>
        </a:defRPr>
      </a:lvl2pPr>
      <a:lvl3pPr marL="819719">
        <a:defRPr>
          <a:latin typeface="+mn-lt"/>
          <a:ea typeface="+mn-ea"/>
          <a:cs typeface="+mn-cs"/>
        </a:defRPr>
      </a:lvl3pPr>
      <a:lvl4pPr marL="1229579">
        <a:defRPr>
          <a:latin typeface="+mn-lt"/>
          <a:ea typeface="+mn-ea"/>
          <a:cs typeface="+mn-cs"/>
        </a:defRPr>
      </a:lvl4pPr>
      <a:lvl5pPr marL="1639439">
        <a:defRPr>
          <a:latin typeface="+mn-lt"/>
          <a:ea typeface="+mn-ea"/>
          <a:cs typeface="+mn-cs"/>
        </a:defRPr>
      </a:lvl5pPr>
      <a:lvl6pPr marL="2049298">
        <a:defRPr>
          <a:latin typeface="+mn-lt"/>
          <a:ea typeface="+mn-ea"/>
          <a:cs typeface="+mn-cs"/>
        </a:defRPr>
      </a:lvl6pPr>
      <a:lvl7pPr marL="2459159">
        <a:defRPr>
          <a:latin typeface="+mn-lt"/>
          <a:ea typeface="+mn-ea"/>
          <a:cs typeface="+mn-cs"/>
        </a:defRPr>
      </a:lvl7pPr>
      <a:lvl8pPr marL="2869017">
        <a:defRPr>
          <a:latin typeface="+mn-lt"/>
          <a:ea typeface="+mn-ea"/>
          <a:cs typeface="+mn-cs"/>
        </a:defRPr>
      </a:lvl8pPr>
      <a:lvl9pPr marL="3278876">
        <a:defRPr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266710" y="283733"/>
            <a:ext cx="1609897" cy="4827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0583"/>
            <a:endParaRPr sz="1600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7553" y="1151251"/>
            <a:ext cx="8548895" cy="6386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16753" y="2121886"/>
            <a:ext cx="851049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1" y="6377940"/>
            <a:ext cx="2926079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20583"/>
            <a:endParaRPr sz="16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20583"/>
            <a:fld id="{1D8BD707-D9CF-40AE-B4C6-C98DA3205C09}" type="datetimeFigureOut">
              <a:rPr lang="en-US" sz="1600">
                <a:solidFill>
                  <a:prstClr val="black">
                    <a:tint val="75000"/>
                  </a:prstClr>
                </a:solidFill>
              </a:rPr>
              <a:pPr defTabSz="820583"/>
              <a:t>1/6/2021</a:t>
            </a:fld>
            <a:endParaRPr lang="en-US" sz="16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20583"/>
            <a:fld id="{B6F15528-21DE-4FAA-801E-634DDDAF4B2B}" type="slidenum">
              <a:rPr sz="1600">
                <a:solidFill>
                  <a:prstClr val="black">
                    <a:tint val="75000"/>
                  </a:prstClr>
                </a:solidFill>
              </a:rPr>
              <a:pPr defTabSz="820583"/>
              <a:t>‹#›</a:t>
            </a:fld>
            <a:endParaRPr sz="16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712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10291">
        <a:defRPr>
          <a:latin typeface="+mn-lt"/>
          <a:ea typeface="+mn-ea"/>
          <a:cs typeface="+mn-cs"/>
        </a:defRPr>
      </a:lvl2pPr>
      <a:lvl3pPr marL="820583">
        <a:defRPr>
          <a:latin typeface="+mn-lt"/>
          <a:ea typeface="+mn-ea"/>
          <a:cs typeface="+mn-cs"/>
        </a:defRPr>
      </a:lvl3pPr>
      <a:lvl4pPr marL="1230874">
        <a:defRPr>
          <a:latin typeface="+mn-lt"/>
          <a:ea typeface="+mn-ea"/>
          <a:cs typeface="+mn-cs"/>
        </a:defRPr>
      </a:lvl4pPr>
      <a:lvl5pPr marL="1641165">
        <a:defRPr>
          <a:latin typeface="+mn-lt"/>
          <a:ea typeface="+mn-ea"/>
          <a:cs typeface="+mn-cs"/>
        </a:defRPr>
      </a:lvl5pPr>
      <a:lvl6pPr marL="2051456">
        <a:defRPr>
          <a:latin typeface="+mn-lt"/>
          <a:ea typeface="+mn-ea"/>
          <a:cs typeface="+mn-cs"/>
        </a:defRPr>
      </a:lvl6pPr>
      <a:lvl7pPr marL="2461748">
        <a:defRPr>
          <a:latin typeface="+mn-lt"/>
          <a:ea typeface="+mn-ea"/>
          <a:cs typeface="+mn-cs"/>
        </a:defRPr>
      </a:lvl7pPr>
      <a:lvl8pPr marL="2872039">
        <a:defRPr>
          <a:latin typeface="+mn-lt"/>
          <a:ea typeface="+mn-ea"/>
          <a:cs typeface="+mn-cs"/>
        </a:defRPr>
      </a:lvl8pPr>
      <a:lvl9pPr marL="328233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10291">
        <a:defRPr>
          <a:latin typeface="+mn-lt"/>
          <a:ea typeface="+mn-ea"/>
          <a:cs typeface="+mn-cs"/>
        </a:defRPr>
      </a:lvl2pPr>
      <a:lvl3pPr marL="820583">
        <a:defRPr>
          <a:latin typeface="+mn-lt"/>
          <a:ea typeface="+mn-ea"/>
          <a:cs typeface="+mn-cs"/>
        </a:defRPr>
      </a:lvl3pPr>
      <a:lvl4pPr marL="1230874">
        <a:defRPr>
          <a:latin typeface="+mn-lt"/>
          <a:ea typeface="+mn-ea"/>
          <a:cs typeface="+mn-cs"/>
        </a:defRPr>
      </a:lvl4pPr>
      <a:lvl5pPr marL="1641165">
        <a:defRPr>
          <a:latin typeface="+mn-lt"/>
          <a:ea typeface="+mn-ea"/>
          <a:cs typeface="+mn-cs"/>
        </a:defRPr>
      </a:lvl5pPr>
      <a:lvl6pPr marL="2051456">
        <a:defRPr>
          <a:latin typeface="+mn-lt"/>
          <a:ea typeface="+mn-ea"/>
          <a:cs typeface="+mn-cs"/>
        </a:defRPr>
      </a:lvl6pPr>
      <a:lvl7pPr marL="2461748">
        <a:defRPr>
          <a:latin typeface="+mn-lt"/>
          <a:ea typeface="+mn-ea"/>
          <a:cs typeface="+mn-cs"/>
        </a:defRPr>
      </a:lvl7pPr>
      <a:lvl8pPr marL="2872039">
        <a:defRPr>
          <a:latin typeface="+mn-lt"/>
          <a:ea typeface="+mn-ea"/>
          <a:cs typeface="+mn-cs"/>
        </a:defRPr>
      </a:lvl8pPr>
      <a:lvl9pPr marL="3282330">
        <a:defRPr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latin typeface="Arial" pitchFamily="34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90819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latin typeface="Arial" pitchFamily="34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9082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latin typeface="Arial" pitchFamily="34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4BDC231A-430F-4ED1-A77A-47AC3600AACB}" type="slidenum">
              <a:rPr lang="en-US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90821" name="Line 5"/>
          <p:cNvSpPr>
            <a:spLocks noChangeShapeType="1"/>
          </p:cNvSpPr>
          <p:nvPr/>
        </p:nvSpPr>
        <p:spPr bwMode="auto">
          <a:xfrm>
            <a:off x="533400" y="1295400"/>
            <a:ext cx="8026400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9082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190500"/>
            <a:ext cx="7807325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90823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3058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grpSp>
        <p:nvGrpSpPr>
          <p:cNvPr id="290832" name="Group 16"/>
          <p:cNvGrpSpPr>
            <a:grpSpLocks/>
          </p:cNvGrpSpPr>
          <p:nvPr userDrawn="1"/>
        </p:nvGrpSpPr>
        <p:grpSpPr bwMode="auto">
          <a:xfrm>
            <a:off x="7704138" y="63500"/>
            <a:ext cx="1403350" cy="1184275"/>
            <a:chOff x="4853" y="40"/>
            <a:chExt cx="884" cy="746"/>
          </a:xfrm>
        </p:grpSpPr>
        <p:pic>
          <p:nvPicPr>
            <p:cNvPr id="290830" name="Picture 14" descr="http://communications.uwo.ca/western/art/tower.gif">
              <a:hlinkClick r:id="rId14"/>
            </p:cNvPr>
            <p:cNvPicPr>
              <a:picLocks noChangeAspect="1" noChangeArrowheads="1"/>
            </p:cNvPicPr>
            <p:nvPr userDrawn="1"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5059" y="223"/>
              <a:ext cx="437" cy="424"/>
            </a:xfrm>
            <a:prstGeom prst="rect">
              <a:avLst/>
            </a:prstGeom>
            <a:noFill/>
          </p:spPr>
        </p:pic>
        <p:sp>
          <p:nvSpPr>
            <p:cNvPr id="290831" name="Text Box 15"/>
            <p:cNvSpPr txBox="1">
              <a:spLocks noChangeArrowheads="1"/>
            </p:cNvSpPr>
            <p:nvPr userDrawn="1"/>
          </p:nvSpPr>
          <p:spPr bwMode="auto">
            <a:xfrm>
              <a:off x="4853" y="40"/>
              <a:ext cx="884" cy="7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Georgia" pitchFamily="18" charset="0"/>
                </a:rPr>
                <a:t>The University of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>
                <a:solidFill>
                  <a:srgbClr val="000000"/>
                </a:solidFill>
                <a:latin typeface="Georgia" pitchFamily="18" charset="0"/>
              </a:endParaRP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>
                <a:solidFill>
                  <a:srgbClr val="000000"/>
                </a:solidFill>
                <a:latin typeface="Georgia" pitchFamily="18" charset="0"/>
              </a:endParaRP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Georgia" pitchFamily="18" charset="0"/>
                </a:rPr>
                <a:t> 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>
                <a:solidFill>
                  <a:srgbClr val="000000"/>
                </a:solidFill>
                <a:latin typeface="Georgia" pitchFamily="18" charset="0"/>
              </a:endParaRP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>
                <a:solidFill>
                  <a:srgbClr val="000000"/>
                </a:solidFill>
                <a:latin typeface="Georgia" pitchFamily="18" charset="0"/>
              </a:endParaRP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900" b="1">
                <a:solidFill>
                  <a:srgbClr val="000000"/>
                </a:solidFill>
                <a:latin typeface="Georgia" pitchFamily="18" charset="0"/>
              </a:endParaRP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Georgia" pitchFamily="18" charset="0"/>
                </a:rPr>
                <a:t>Ontario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9298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  <p:sldLayoutId id="2147483898" r:id="rId1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Monotype Sort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067" tIns="45536" rIns="91067" bIns="45536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35"/>
            <a:ext cx="8229600" cy="4525963"/>
          </a:xfrm>
          <a:prstGeom prst="rect">
            <a:avLst/>
          </a:prstGeom>
        </p:spPr>
        <p:txBody>
          <a:bodyPr vert="horz" lIns="91067" tIns="45536" rIns="91067" bIns="45536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067" tIns="45536" rIns="91067" bIns="4553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067" tIns="45536" rIns="91067" bIns="45536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067" tIns="45536" rIns="91067" bIns="45536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880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</p:sldLayoutIdLst>
  <p:txStyles>
    <p:titleStyle>
      <a:lvl1pPr algn="ctr" defTabSz="910666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1499" indent="-341499" algn="l" defTabSz="910666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9910" indent="-284580" algn="l" defTabSz="910666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38333" indent="-227678" algn="l" defTabSz="91066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3665" indent="-227678" algn="l" defTabSz="910666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48995" indent="-227678" algn="l" defTabSz="910666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4332" indent="-227678" algn="l" defTabSz="9106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59664" indent="-227678" algn="l" defTabSz="9106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14995" indent="-227678" algn="l" defTabSz="9106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70326" indent="-227678" algn="l" defTabSz="9106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338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0666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5999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1331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6663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1995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7330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2660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067" tIns="45536" rIns="91067" bIns="45536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35"/>
            <a:ext cx="8229600" cy="4525963"/>
          </a:xfrm>
          <a:prstGeom prst="rect">
            <a:avLst/>
          </a:prstGeom>
        </p:spPr>
        <p:txBody>
          <a:bodyPr vert="horz" lIns="91067" tIns="45536" rIns="91067" bIns="45536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067" tIns="45536" rIns="91067" bIns="4553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067" tIns="45536" rIns="91067" bIns="45536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067" tIns="45536" rIns="91067" bIns="45536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880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30" r:id="rId7"/>
    <p:sldLayoutId id="2147483931" r:id="rId8"/>
    <p:sldLayoutId id="2147483932" r:id="rId9"/>
    <p:sldLayoutId id="2147483933" r:id="rId10"/>
    <p:sldLayoutId id="2147483934" r:id="rId11"/>
  </p:sldLayoutIdLst>
  <p:txStyles>
    <p:titleStyle>
      <a:lvl1pPr algn="ctr" defTabSz="910666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1499" indent="-341499" algn="l" defTabSz="910666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9910" indent="-284580" algn="l" defTabSz="910666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38333" indent="-227678" algn="l" defTabSz="91066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3665" indent="-227678" algn="l" defTabSz="910666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48995" indent="-227678" algn="l" defTabSz="910666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4332" indent="-227678" algn="l" defTabSz="9106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59664" indent="-227678" algn="l" defTabSz="9106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14995" indent="-227678" algn="l" defTabSz="9106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70326" indent="-227678" algn="l" defTabSz="9106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338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0666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5999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1331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6663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1995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7330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2660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67" tIns="45536" rIns="91067" bIns="4553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67" tIns="45536" rIns="91067" bIns="4553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2089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67" tIns="45536" rIns="91067" bIns="45536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+mj-lt"/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089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67" tIns="45536" rIns="91067" bIns="45536" numCol="1" anchor="b" anchorCtr="0" compatLnSpc="1">
            <a:prstTxWarp prst="textNoShape">
              <a:avLst/>
            </a:prstTxWarp>
          </a:bodyPr>
          <a:lstStyle>
            <a:lvl1pPr algn="ctr">
              <a:defRPr sz="1200" smtClean="0">
                <a:latin typeface="+mj-lt"/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000000"/>
                </a:solidFill>
              </a:rPr>
              <a:t>EE465: Introduction to Digital Image Processing Copyright Xin Li</a:t>
            </a:r>
          </a:p>
        </p:txBody>
      </p:sp>
      <p:sp>
        <p:nvSpPr>
          <p:cNvPr id="2089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67" tIns="45536" rIns="91067" bIns="45536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+mj-lt"/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1D5281C-7B19-4E96-B14F-B1A6333F5055}" type="slidenum">
              <a:rPr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609600 h 1000"/>
              <a:gd name="T2" fmla="*/ 0 w 1000"/>
              <a:gd name="T3" fmla="*/ 0 h 1000"/>
              <a:gd name="T4" fmla="*/ 82296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647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5pPr>
      <a:lvl6pPr marL="455338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6pPr>
      <a:lvl7pPr marL="910666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7pPr>
      <a:lvl8pPr marL="1365999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8pPr>
      <a:lvl9pPr marL="1821331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9pPr>
    </p:titleStyle>
    <p:bodyStyle>
      <a:lvl1pPr marL="341499" indent="-341499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7177" indent="-324109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ea typeface="+mn-ea"/>
        </a:defRPr>
      </a:lvl2pPr>
      <a:lvl3pPr marL="1018172" indent="-34940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ea typeface="+mn-ea"/>
        </a:defRPr>
      </a:lvl3pPr>
      <a:lvl4pPr marL="1334372" indent="-31462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ea typeface="+mn-ea"/>
        </a:defRPr>
      </a:lvl4pPr>
      <a:lvl5pPr marL="1674297" indent="-338341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129629" indent="-338341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84962" indent="-338341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040293" indent="-338341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495626" indent="-338341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338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0666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5999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1331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6663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1995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7330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2660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067" tIns="45536" rIns="91067" bIns="45536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35"/>
            <a:ext cx="8229600" cy="4525963"/>
          </a:xfrm>
          <a:prstGeom prst="rect">
            <a:avLst/>
          </a:prstGeom>
        </p:spPr>
        <p:txBody>
          <a:bodyPr vert="horz" lIns="91067" tIns="45536" rIns="91067" bIns="45536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067" tIns="45536" rIns="91067" bIns="4553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067" tIns="45536" rIns="91067" bIns="45536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067" tIns="45536" rIns="91067" bIns="45536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62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  <p:sldLayoutId id="2147483944" r:id="rId9"/>
    <p:sldLayoutId id="2147483945" r:id="rId10"/>
    <p:sldLayoutId id="2147483946" r:id="rId11"/>
  </p:sldLayoutIdLst>
  <p:txStyles>
    <p:titleStyle>
      <a:lvl1pPr algn="ctr" defTabSz="910666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1499" indent="-341499" algn="l" defTabSz="910666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9910" indent="-284580" algn="l" defTabSz="910666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38333" indent="-227678" algn="l" defTabSz="91066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3665" indent="-227678" algn="l" defTabSz="910666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48995" indent="-227678" algn="l" defTabSz="910666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4332" indent="-227678" algn="l" defTabSz="9106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59664" indent="-227678" algn="l" defTabSz="9106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14995" indent="-227678" algn="l" defTabSz="9106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70326" indent="-227678" algn="l" defTabSz="9106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338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0666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5999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1331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6663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1995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7330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2660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067" tIns="45536" rIns="91067" bIns="45536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35"/>
            <a:ext cx="8229600" cy="4525963"/>
          </a:xfrm>
          <a:prstGeom prst="rect">
            <a:avLst/>
          </a:prstGeom>
        </p:spPr>
        <p:txBody>
          <a:bodyPr vert="horz" lIns="91067" tIns="45536" rIns="91067" bIns="45536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067" tIns="45536" rIns="91067" bIns="4553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067" tIns="45536" rIns="91067" bIns="45536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067" tIns="45536" rIns="91067" bIns="45536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62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49" r:id="rId2"/>
    <p:sldLayoutId id="2147483950" r:id="rId3"/>
    <p:sldLayoutId id="2147483951" r:id="rId4"/>
    <p:sldLayoutId id="2147483952" r:id="rId5"/>
    <p:sldLayoutId id="2147483953" r:id="rId6"/>
    <p:sldLayoutId id="2147483954" r:id="rId7"/>
    <p:sldLayoutId id="2147483955" r:id="rId8"/>
    <p:sldLayoutId id="2147483956" r:id="rId9"/>
    <p:sldLayoutId id="2147483957" r:id="rId10"/>
    <p:sldLayoutId id="2147483958" r:id="rId11"/>
  </p:sldLayoutIdLst>
  <p:txStyles>
    <p:titleStyle>
      <a:lvl1pPr algn="ctr" defTabSz="910666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1499" indent="-341499" algn="l" defTabSz="910666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9910" indent="-284580" algn="l" defTabSz="910666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38333" indent="-227678" algn="l" defTabSz="91066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3665" indent="-227678" algn="l" defTabSz="910666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48995" indent="-227678" algn="l" defTabSz="910666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4332" indent="-227678" algn="l" defTabSz="9106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59664" indent="-227678" algn="l" defTabSz="9106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14995" indent="-227678" algn="l" defTabSz="9106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70326" indent="-227678" algn="l" defTabSz="9106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338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0666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5999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1331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6663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1995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7330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2660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067" tIns="45536" rIns="91067" bIns="45536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35"/>
            <a:ext cx="8229600" cy="4525963"/>
          </a:xfrm>
          <a:prstGeom prst="rect">
            <a:avLst/>
          </a:prstGeom>
        </p:spPr>
        <p:txBody>
          <a:bodyPr vert="horz" lIns="91067" tIns="45536" rIns="91067" bIns="45536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067" tIns="45536" rIns="91067" bIns="4553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067" tIns="45536" rIns="91067" bIns="45536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067" tIns="45536" rIns="91067" bIns="45536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183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  <p:sldLayoutId id="2147483964" r:id="rId5"/>
    <p:sldLayoutId id="2147483965" r:id="rId6"/>
    <p:sldLayoutId id="2147483966" r:id="rId7"/>
    <p:sldLayoutId id="2147483967" r:id="rId8"/>
    <p:sldLayoutId id="2147483968" r:id="rId9"/>
    <p:sldLayoutId id="2147483969" r:id="rId10"/>
    <p:sldLayoutId id="2147483970" r:id="rId11"/>
  </p:sldLayoutIdLst>
  <p:txStyles>
    <p:titleStyle>
      <a:lvl1pPr algn="ctr" defTabSz="910666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1499" indent="-341499" algn="l" defTabSz="910666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9910" indent="-284580" algn="l" defTabSz="910666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38333" indent="-227678" algn="l" defTabSz="91066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3665" indent="-227678" algn="l" defTabSz="910666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48995" indent="-227678" algn="l" defTabSz="910666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4332" indent="-227678" algn="l" defTabSz="9106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59664" indent="-227678" algn="l" defTabSz="9106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14995" indent="-227678" algn="l" defTabSz="9106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70326" indent="-227678" algn="l" defTabSz="9106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338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0666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5999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1331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6663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1995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7330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2660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2021/1/6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009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  <p:sldLayoutId id="2147483983" r:id="rId12"/>
    <p:sldLayoutId id="2147483984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SimSun" pitchFamily="2" charset="-122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SimSun" pitchFamily="2" charset="-122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SimSun" pitchFamily="2" charset="-122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23402257-E57A-4574-9BD1-FB6501179F4D}" type="slidenum">
              <a:rPr lang="en-US" altLang="zh-CN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496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  <p:sldLayoutId id="2147484008" r:id="rId11"/>
    <p:sldLayoutId id="2147484009" r:id="rId12"/>
    <p:sldLayoutId id="2147484010" r:id="rId13"/>
    <p:sldLayoutId id="2147484011" r:id="rId14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SimSun" pitchFamily="2" charset="-122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SimSun" pitchFamily="2" charset="-122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SimSun" pitchFamily="2" charset="-122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6B0A85ED-08B3-4028-951D-8563AD180A7B}" type="slidenum">
              <a:rPr lang="en-US" altLang="zh-CN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108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5" r:id="rId1"/>
    <p:sldLayoutId id="2147484026" r:id="rId2"/>
    <p:sldLayoutId id="2147484027" r:id="rId3"/>
    <p:sldLayoutId id="2147484028" r:id="rId4"/>
    <p:sldLayoutId id="2147484029" r:id="rId5"/>
    <p:sldLayoutId id="2147484030" r:id="rId6"/>
    <p:sldLayoutId id="2147484031" r:id="rId7"/>
    <p:sldLayoutId id="2147484032" r:id="rId8"/>
    <p:sldLayoutId id="2147484033" r:id="rId9"/>
    <p:sldLayoutId id="2147484034" r:id="rId10"/>
    <p:sldLayoutId id="2147484035" r:id="rId11"/>
    <p:sldLayoutId id="2147484036" r:id="rId12"/>
    <p:sldLayoutId id="2147484037" r:id="rId13"/>
    <p:sldLayoutId id="2147484038" r:id="rId14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757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75776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j-lt"/>
                <a:ea typeface="宋体" pitchFamily="2" charset="-122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Bahadir K. Gunturk</a:t>
            </a:r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75776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+mj-lt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mtClean="0">
                <a:solidFill>
                  <a:srgbClr val="000000"/>
                </a:solidFill>
              </a:rPr>
              <a:t>EE 7730 - Image Analysis I</a:t>
            </a:r>
          </a:p>
        </p:txBody>
      </p:sp>
      <p:sp>
        <p:nvSpPr>
          <p:cNvPr id="75776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+mj-lt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C55C0B78-EA61-4B0D-A847-EC39A556A56D}" type="slidenum">
              <a:rPr lang="en-US" altLang="en-US" smtClean="0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757767" name="Freeform 7"/>
          <p:cNvSpPr>
            <a:spLocks noChangeArrowheads="1"/>
          </p:cNvSpPr>
          <p:nvPr/>
        </p:nvSpPr>
        <p:spPr bwMode="auto">
          <a:xfrm>
            <a:off x="381000" y="228600"/>
            <a:ext cx="7799388" cy="6096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57768" name="Line 8"/>
          <p:cNvSpPr>
            <a:spLocks noChangeShapeType="1"/>
          </p:cNvSpPr>
          <p:nvPr/>
        </p:nvSpPr>
        <p:spPr bwMode="auto">
          <a:xfrm>
            <a:off x="457200" y="63119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pic>
        <p:nvPicPr>
          <p:cNvPr id="757769" name="Picture 9" descr="lsu1"/>
          <p:cNvPicPr>
            <a:picLocks noChangeAspect="1" noChangeArrowheads="1"/>
          </p:cNvPicPr>
          <p:nvPr userDrawn="1"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238" y="169863"/>
            <a:ext cx="627062" cy="90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81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0" r:id="rId1"/>
    <p:sldLayoutId id="2147484041" r:id="rId2"/>
    <p:sldLayoutId id="2147484042" r:id="rId3"/>
    <p:sldLayoutId id="2147484043" r:id="rId4"/>
    <p:sldLayoutId id="2147484044" r:id="rId5"/>
    <p:sldLayoutId id="2147484045" r:id="rId6"/>
    <p:sldLayoutId id="2147484046" r:id="rId7"/>
    <p:sldLayoutId id="2147484047" r:id="rId8"/>
    <p:sldLayoutId id="2147484048" r:id="rId9"/>
    <p:sldLayoutId id="2147484049" r:id="rId10"/>
    <p:sldLayoutId id="2147484050" r:id="rId11"/>
  </p:sldLayoutIdLst>
  <p:timing>
    <p:tnLst>
      <p:par>
        <p:cTn id="1" dur="indefinite" restart="never" nodeType="tmRoot"/>
      </p:par>
    </p:tnLst>
  </p:timing>
  <p:hf hdr="0"/>
  <p:txStyles>
    <p:titleStyle>
      <a:lvl1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fontAlgn="base">
        <a:spcBef>
          <a:spcPct val="20000"/>
        </a:spcBef>
        <a:spcAft>
          <a:spcPct val="0"/>
        </a:spcAft>
        <a:buClr>
          <a:srgbClr val="000099"/>
        </a:buClr>
        <a:buSzPct val="60000"/>
        <a:buFont typeface="Wingdings" pitchFamily="2" charset="2"/>
        <a:buChar char="q"/>
        <a:defRPr sz="2400">
          <a:solidFill>
            <a:schemeClr val="tx1"/>
          </a:solidFill>
          <a:latin typeface="+mn-lt"/>
        </a:defRPr>
      </a:lvl2pPr>
      <a:lvl3pPr marL="1022350" indent="-350838" algn="l" rtl="0" fontAlgn="base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fontAlgn="base">
        <a:spcBef>
          <a:spcPct val="20000"/>
        </a:spcBef>
        <a:spcAft>
          <a:spcPct val="0"/>
        </a:spcAft>
        <a:buClr>
          <a:srgbClr val="000099"/>
        </a:buClr>
        <a:buSzPct val="70000"/>
        <a:buFont typeface="Wingdings" pitchFamily="2" charset="2"/>
        <a:buChar char="q"/>
        <a:defRPr sz="1600">
          <a:solidFill>
            <a:schemeClr val="tx1"/>
          </a:solidFill>
          <a:latin typeface="+mn-lt"/>
        </a:defRPr>
      </a:lvl4pPr>
      <a:lvl5pPr marL="16811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xmlns="" id="{4A7FCB0A-85DF-B94B-A35F-1864CDC6C670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th-TH" altLang="zh-CN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xmlns="" id="{C738D351-C057-5C48-BB2B-4BCAD5F4DA37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th-TH" altLang="zh-CN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xmlns="" id="{37EF9774-A1AA-A84B-812E-8AFB4FE53598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th-TH" altLang="zh-CN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xmlns="" id="{77E1D155-7DF2-044A-9834-CC3EC2FAE735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th-TH" altLang="zh-CN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xmlns="" id="{A0A509F4-46AF-DA40-A5A6-5B3E46F3F31F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th-TH" altLang="zh-CN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xmlns="" id="{255D3A6D-1ED6-504F-BAB8-68CEB919315C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th-TH" altLang="zh-CN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xmlns="" id="{1167C9C4-6F66-AF45-90FF-6E1DB9595DFB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th-TH" altLang="zh-CN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617538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th-TH" altLang="zh-CN" smtClean="0"/>
              <a:t>Click to edit Master title style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2017713"/>
            <a:ext cx="8421688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h-TH" altLang="zh-CN" smtClean="0"/>
              <a:t>Click to edit Master text styles</a:t>
            </a:r>
          </a:p>
          <a:p>
            <a:pPr lvl="1"/>
            <a:r>
              <a:rPr lang="th-TH" altLang="zh-CN" smtClean="0"/>
              <a:t>Second level</a:t>
            </a:r>
          </a:p>
          <a:p>
            <a:pPr lvl="2"/>
            <a:r>
              <a:rPr lang="th-TH" altLang="zh-CN" smtClean="0"/>
              <a:t>Third level</a:t>
            </a:r>
          </a:p>
          <a:p>
            <a:pPr lvl="3"/>
            <a:r>
              <a:rPr lang="th-TH" altLang="zh-CN" smtClean="0"/>
              <a:t>Fourth level</a:t>
            </a:r>
          </a:p>
          <a:p>
            <a:pPr lvl="4"/>
            <a:r>
              <a:rPr lang="th-TH" altLang="zh-CN" smtClean="0"/>
              <a:t>Fifth level</a:t>
            </a:r>
          </a:p>
        </p:txBody>
      </p:sp>
      <p:sp>
        <p:nvSpPr>
          <p:cNvPr id="700427" name="Rectangle 11">
            <a:extLst>
              <a:ext uri="{FF2B5EF4-FFF2-40B4-BE49-F238E27FC236}">
                <a16:creationId xmlns:a16="http://schemas.microsoft.com/office/drawing/2014/main" xmlns="" id="{5663E0EE-D806-CF48-AA7A-A61E87F45C2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Comic Sans MS" panose="030F0902030302020204" pitchFamily="66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th-TH" altLang="zh-CN">
              <a:solidFill>
                <a:srgbClr val="000000"/>
              </a:solidFill>
            </a:endParaRPr>
          </a:p>
        </p:txBody>
      </p:sp>
      <p:sp>
        <p:nvSpPr>
          <p:cNvPr id="700428" name="Rectangle 12">
            <a:extLst>
              <a:ext uri="{FF2B5EF4-FFF2-40B4-BE49-F238E27FC236}">
                <a16:creationId xmlns:a16="http://schemas.microsoft.com/office/drawing/2014/main" xmlns="" id="{F6C665FA-4679-1F47-8A61-7F677F472FC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th-TH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700429" name="Rectangle 13">
            <a:extLst>
              <a:ext uri="{FF2B5EF4-FFF2-40B4-BE49-F238E27FC236}">
                <a16:creationId xmlns:a16="http://schemas.microsoft.com/office/drawing/2014/main" xmlns="" id="{17A012F3-6E52-4B48-8C12-9DCDFEB5BDC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Comic Sans MS" pitchFamily="66" charset="0"/>
                <a:ea typeface="宋体" pitchFamily="2" charset="-122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0BE77B02-B96C-4ABD-86A2-2686D3FC8F64}" type="slidenum">
              <a:rPr lang="zh-CN" altLang="en-US" smtClean="0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th-TH" altLang="zh-CN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197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  <p:sldLayoutId id="2147484053" r:id="rId2"/>
    <p:sldLayoutId id="2147484054" r:id="rId3"/>
    <p:sldLayoutId id="2147484055" r:id="rId4"/>
    <p:sldLayoutId id="2147484056" r:id="rId5"/>
    <p:sldLayoutId id="2147484057" r:id="rId6"/>
    <p:sldLayoutId id="2147484058" r:id="rId7"/>
    <p:sldLayoutId id="2147484059" r:id="rId8"/>
    <p:sldLayoutId id="2147484060" r:id="rId9"/>
    <p:sldLayoutId id="2147484061" r:id="rId10"/>
    <p:sldLayoutId id="2147484062" r:id="rId11"/>
    <p:sldLayoutId id="2147484063" r:id="rId12"/>
    <p:sldLayoutId id="2147484064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宋体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Comic Sans MS" pitchFamily="66" charset="0"/>
          <a:ea typeface="宋体" charset="0"/>
          <a:cs typeface="Tahoma" pitchFamily="34" charset="-34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Comic Sans MS" pitchFamily="66" charset="0"/>
          <a:ea typeface="宋体" charset="0"/>
          <a:cs typeface="Tahoma" pitchFamily="34" charset="-34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Comic Sans MS" pitchFamily="66" charset="0"/>
          <a:ea typeface="宋体" charset="0"/>
          <a:cs typeface="Tahoma" pitchFamily="34" charset="-34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Comic Sans MS" pitchFamily="66" charset="0"/>
          <a:ea typeface="宋体" charset="0"/>
          <a:cs typeface="Tahoma" pitchFamily="34" charset="-34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ahoma" pitchFamily="34" charset="-34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ahoma" pitchFamily="34" charset="-34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ahoma" pitchFamily="34" charset="-34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ahoma" pitchFamily="34" charset="-34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kumimoji="1" sz="3200">
          <a:solidFill>
            <a:schemeClr val="tx1"/>
          </a:solidFill>
          <a:latin typeface="+mn-lt"/>
          <a:ea typeface="宋体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Tahoma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Tahoma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Tahoma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Tahoma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67" tIns="45536" rIns="91067" bIns="4553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67" tIns="45536" rIns="91067" bIns="4553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2089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67" tIns="45536" rIns="91067" bIns="45536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+mj-lt"/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089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67" tIns="45536" rIns="91067" bIns="45536" numCol="1" anchor="b" anchorCtr="0" compatLnSpc="1">
            <a:prstTxWarp prst="textNoShape">
              <a:avLst/>
            </a:prstTxWarp>
          </a:bodyPr>
          <a:lstStyle>
            <a:lvl1pPr algn="ctr">
              <a:defRPr sz="1200" smtClean="0">
                <a:latin typeface="+mj-lt"/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000000"/>
                </a:solidFill>
              </a:rPr>
              <a:t>EE465: Introduction to Digital Image Processing Copyright Xin Li</a:t>
            </a:r>
          </a:p>
        </p:txBody>
      </p:sp>
      <p:sp>
        <p:nvSpPr>
          <p:cNvPr id="2089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67" tIns="45536" rIns="91067" bIns="45536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+mj-lt"/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1D5281C-7B19-4E96-B14F-B1A6333F5055}" type="slidenum">
              <a:rPr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609600 h 1000"/>
              <a:gd name="T2" fmla="*/ 0 w 1000"/>
              <a:gd name="T3" fmla="*/ 0 h 1000"/>
              <a:gd name="T4" fmla="*/ 82296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556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5pPr>
      <a:lvl6pPr marL="455338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6pPr>
      <a:lvl7pPr marL="910666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7pPr>
      <a:lvl8pPr marL="1365999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8pPr>
      <a:lvl9pPr marL="1821331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9pPr>
    </p:titleStyle>
    <p:bodyStyle>
      <a:lvl1pPr marL="341499" indent="-341499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7177" indent="-324109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ea typeface="+mn-ea"/>
        </a:defRPr>
      </a:lvl2pPr>
      <a:lvl3pPr marL="1018172" indent="-34940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ea typeface="+mn-ea"/>
        </a:defRPr>
      </a:lvl3pPr>
      <a:lvl4pPr marL="1334372" indent="-31462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ea typeface="+mn-ea"/>
        </a:defRPr>
      </a:lvl4pPr>
      <a:lvl5pPr marL="1674297" indent="-338341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129629" indent="-338341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84962" indent="-338341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040293" indent="-338341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495626" indent="-338341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338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0666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5999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1331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6663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1995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7330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2660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85799" y="838200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399" y="0"/>
                </a:lnTo>
              </a:path>
            </a:pathLst>
          </a:custGeom>
          <a:ln w="39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2140" y="293275"/>
            <a:ext cx="7919718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32687" y="2890651"/>
            <a:ext cx="827862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95" y="6377943"/>
            <a:ext cx="292607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3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512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5338">
        <a:defRPr>
          <a:latin typeface="+mn-lt"/>
          <a:ea typeface="+mn-ea"/>
          <a:cs typeface="+mn-cs"/>
        </a:defRPr>
      </a:lvl2pPr>
      <a:lvl3pPr marL="910666">
        <a:defRPr>
          <a:latin typeface="+mn-lt"/>
          <a:ea typeface="+mn-ea"/>
          <a:cs typeface="+mn-cs"/>
        </a:defRPr>
      </a:lvl3pPr>
      <a:lvl4pPr marL="1365999">
        <a:defRPr>
          <a:latin typeface="+mn-lt"/>
          <a:ea typeface="+mn-ea"/>
          <a:cs typeface="+mn-cs"/>
        </a:defRPr>
      </a:lvl4pPr>
      <a:lvl5pPr marL="1821331">
        <a:defRPr>
          <a:latin typeface="+mn-lt"/>
          <a:ea typeface="+mn-ea"/>
          <a:cs typeface="+mn-cs"/>
        </a:defRPr>
      </a:lvl5pPr>
      <a:lvl6pPr marL="2276663">
        <a:defRPr>
          <a:latin typeface="+mn-lt"/>
          <a:ea typeface="+mn-ea"/>
          <a:cs typeface="+mn-cs"/>
        </a:defRPr>
      </a:lvl6pPr>
      <a:lvl7pPr marL="2731995">
        <a:defRPr>
          <a:latin typeface="+mn-lt"/>
          <a:ea typeface="+mn-ea"/>
          <a:cs typeface="+mn-cs"/>
        </a:defRPr>
      </a:lvl7pPr>
      <a:lvl8pPr marL="3187330">
        <a:defRPr>
          <a:latin typeface="+mn-lt"/>
          <a:ea typeface="+mn-ea"/>
          <a:cs typeface="+mn-cs"/>
        </a:defRPr>
      </a:lvl8pPr>
      <a:lvl9pPr marL="364266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5338">
        <a:defRPr>
          <a:latin typeface="+mn-lt"/>
          <a:ea typeface="+mn-ea"/>
          <a:cs typeface="+mn-cs"/>
        </a:defRPr>
      </a:lvl2pPr>
      <a:lvl3pPr marL="910666">
        <a:defRPr>
          <a:latin typeface="+mn-lt"/>
          <a:ea typeface="+mn-ea"/>
          <a:cs typeface="+mn-cs"/>
        </a:defRPr>
      </a:lvl3pPr>
      <a:lvl4pPr marL="1365999">
        <a:defRPr>
          <a:latin typeface="+mn-lt"/>
          <a:ea typeface="+mn-ea"/>
          <a:cs typeface="+mn-cs"/>
        </a:defRPr>
      </a:lvl4pPr>
      <a:lvl5pPr marL="1821331">
        <a:defRPr>
          <a:latin typeface="+mn-lt"/>
          <a:ea typeface="+mn-ea"/>
          <a:cs typeface="+mn-cs"/>
        </a:defRPr>
      </a:lvl5pPr>
      <a:lvl6pPr marL="2276663">
        <a:defRPr>
          <a:latin typeface="+mn-lt"/>
          <a:ea typeface="+mn-ea"/>
          <a:cs typeface="+mn-cs"/>
        </a:defRPr>
      </a:lvl6pPr>
      <a:lvl7pPr marL="2731995">
        <a:defRPr>
          <a:latin typeface="+mn-lt"/>
          <a:ea typeface="+mn-ea"/>
          <a:cs typeface="+mn-cs"/>
        </a:defRPr>
      </a:lvl7pPr>
      <a:lvl8pPr marL="3187330">
        <a:defRPr>
          <a:latin typeface="+mn-lt"/>
          <a:ea typeface="+mn-ea"/>
          <a:cs typeface="+mn-cs"/>
        </a:defRPr>
      </a:lvl8pPr>
      <a:lvl9pPr marL="3642660">
        <a:defRPr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85799" y="838200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399" y="0"/>
                </a:lnTo>
              </a:path>
            </a:pathLst>
          </a:custGeom>
          <a:ln w="39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2140" y="293275"/>
            <a:ext cx="7919718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32687" y="2890651"/>
            <a:ext cx="827862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95" y="6377943"/>
            <a:ext cx="292607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3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313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5338">
        <a:defRPr>
          <a:latin typeface="+mn-lt"/>
          <a:ea typeface="+mn-ea"/>
          <a:cs typeface="+mn-cs"/>
        </a:defRPr>
      </a:lvl2pPr>
      <a:lvl3pPr marL="910666">
        <a:defRPr>
          <a:latin typeface="+mn-lt"/>
          <a:ea typeface="+mn-ea"/>
          <a:cs typeface="+mn-cs"/>
        </a:defRPr>
      </a:lvl3pPr>
      <a:lvl4pPr marL="1365999">
        <a:defRPr>
          <a:latin typeface="+mn-lt"/>
          <a:ea typeface="+mn-ea"/>
          <a:cs typeface="+mn-cs"/>
        </a:defRPr>
      </a:lvl4pPr>
      <a:lvl5pPr marL="1821331">
        <a:defRPr>
          <a:latin typeface="+mn-lt"/>
          <a:ea typeface="+mn-ea"/>
          <a:cs typeface="+mn-cs"/>
        </a:defRPr>
      </a:lvl5pPr>
      <a:lvl6pPr marL="2276663">
        <a:defRPr>
          <a:latin typeface="+mn-lt"/>
          <a:ea typeface="+mn-ea"/>
          <a:cs typeface="+mn-cs"/>
        </a:defRPr>
      </a:lvl6pPr>
      <a:lvl7pPr marL="2731995">
        <a:defRPr>
          <a:latin typeface="+mn-lt"/>
          <a:ea typeface="+mn-ea"/>
          <a:cs typeface="+mn-cs"/>
        </a:defRPr>
      </a:lvl7pPr>
      <a:lvl8pPr marL="3187330">
        <a:defRPr>
          <a:latin typeface="+mn-lt"/>
          <a:ea typeface="+mn-ea"/>
          <a:cs typeface="+mn-cs"/>
        </a:defRPr>
      </a:lvl8pPr>
      <a:lvl9pPr marL="364266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5338">
        <a:defRPr>
          <a:latin typeface="+mn-lt"/>
          <a:ea typeface="+mn-ea"/>
          <a:cs typeface="+mn-cs"/>
        </a:defRPr>
      </a:lvl2pPr>
      <a:lvl3pPr marL="910666">
        <a:defRPr>
          <a:latin typeface="+mn-lt"/>
          <a:ea typeface="+mn-ea"/>
          <a:cs typeface="+mn-cs"/>
        </a:defRPr>
      </a:lvl3pPr>
      <a:lvl4pPr marL="1365999">
        <a:defRPr>
          <a:latin typeface="+mn-lt"/>
          <a:ea typeface="+mn-ea"/>
          <a:cs typeface="+mn-cs"/>
        </a:defRPr>
      </a:lvl4pPr>
      <a:lvl5pPr marL="1821331">
        <a:defRPr>
          <a:latin typeface="+mn-lt"/>
          <a:ea typeface="+mn-ea"/>
          <a:cs typeface="+mn-cs"/>
        </a:defRPr>
      </a:lvl5pPr>
      <a:lvl6pPr marL="2276663">
        <a:defRPr>
          <a:latin typeface="+mn-lt"/>
          <a:ea typeface="+mn-ea"/>
          <a:cs typeface="+mn-cs"/>
        </a:defRPr>
      </a:lvl6pPr>
      <a:lvl7pPr marL="2731995">
        <a:defRPr>
          <a:latin typeface="+mn-lt"/>
          <a:ea typeface="+mn-ea"/>
          <a:cs typeface="+mn-cs"/>
        </a:defRPr>
      </a:lvl7pPr>
      <a:lvl8pPr marL="3187330">
        <a:defRPr>
          <a:latin typeface="+mn-lt"/>
          <a:ea typeface="+mn-ea"/>
          <a:cs typeface="+mn-cs"/>
        </a:defRPr>
      </a:lvl8pPr>
      <a:lvl9pPr marL="3642660">
        <a:defRPr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85799" y="838200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399" y="0"/>
                </a:lnTo>
              </a:path>
            </a:pathLst>
          </a:custGeom>
          <a:ln w="39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2140" y="293275"/>
            <a:ext cx="7919718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32687" y="2890651"/>
            <a:ext cx="827862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95" y="6377943"/>
            <a:ext cx="292607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3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580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5338">
        <a:defRPr>
          <a:latin typeface="+mn-lt"/>
          <a:ea typeface="+mn-ea"/>
          <a:cs typeface="+mn-cs"/>
        </a:defRPr>
      </a:lvl2pPr>
      <a:lvl3pPr marL="910666">
        <a:defRPr>
          <a:latin typeface="+mn-lt"/>
          <a:ea typeface="+mn-ea"/>
          <a:cs typeface="+mn-cs"/>
        </a:defRPr>
      </a:lvl3pPr>
      <a:lvl4pPr marL="1365999">
        <a:defRPr>
          <a:latin typeface="+mn-lt"/>
          <a:ea typeface="+mn-ea"/>
          <a:cs typeface="+mn-cs"/>
        </a:defRPr>
      </a:lvl4pPr>
      <a:lvl5pPr marL="1821331">
        <a:defRPr>
          <a:latin typeface="+mn-lt"/>
          <a:ea typeface="+mn-ea"/>
          <a:cs typeface="+mn-cs"/>
        </a:defRPr>
      </a:lvl5pPr>
      <a:lvl6pPr marL="2276663">
        <a:defRPr>
          <a:latin typeface="+mn-lt"/>
          <a:ea typeface="+mn-ea"/>
          <a:cs typeface="+mn-cs"/>
        </a:defRPr>
      </a:lvl6pPr>
      <a:lvl7pPr marL="2731995">
        <a:defRPr>
          <a:latin typeface="+mn-lt"/>
          <a:ea typeface="+mn-ea"/>
          <a:cs typeface="+mn-cs"/>
        </a:defRPr>
      </a:lvl7pPr>
      <a:lvl8pPr marL="3187330">
        <a:defRPr>
          <a:latin typeface="+mn-lt"/>
          <a:ea typeface="+mn-ea"/>
          <a:cs typeface="+mn-cs"/>
        </a:defRPr>
      </a:lvl8pPr>
      <a:lvl9pPr marL="364266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5338">
        <a:defRPr>
          <a:latin typeface="+mn-lt"/>
          <a:ea typeface="+mn-ea"/>
          <a:cs typeface="+mn-cs"/>
        </a:defRPr>
      </a:lvl2pPr>
      <a:lvl3pPr marL="910666">
        <a:defRPr>
          <a:latin typeface="+mn-lt"/>
          <a:ea typeface="+mn-ea"/>
          <a:cs typeface="+mn-cs"/>
        </a:defRPr>
      </a:lvl3pPr>
      <a:lvl4pPr marL="1365999">
        <a:defRPr>
          <a:latin typeface="+mn-lt"/>
          <a:ea typeface="+mn-ea"/>
          <a:cs typeface="+mn-cs"/>
        </a:defRPr>
      </a:lvl4pPr>
      <a:lvl5pPr marL="1821331">
        <a:defRPr>
          <a:latin typeface="+mn-lt"/>
          <a:ea typeface="+mn-ea"/>
          <a:cs typeface="+mn-cs"/>
        </a:defRPr>
      </a:lvl5pPr>
      <a:lvl6pPr marL="2276663">
        <a:defRPr>
          <a:latin typeface="+mn-lt"/>
          <a:ea typeface="+mn-ea"/>
          <a:cs typeface="+mn-cs"/>
        </a:defRPr>
      </a:lvl6pPr>
      <a:lvl7pPr marL="2731995">
        <a:defRPr>
          <a:latin typeface="+mn-lt"/>
          <a:ea typeface="+mn-ea"/>
          <a:cs typeface="+mn-cs"/>
        </a:defRPr>
      </a:lvl7pPr>
      <a:lvl8pPr marL="3187330">
        <a:defRPr>
          <a:latin typeface="+mn-lt"/>
          <a:ea typeface="+mn-ea"/>
          <a:cs typeface="+mn-cs"/>
        </a:defRPr>
      </a:lvl8pPr>
      <a:lvl9pPr marL="3642660">
        <a:defRPr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85799" y="838200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399" y="0"/>
                </a:lnTo>
              </a:path>
            </a:pathLst>
          </a:custGeom>
          <a:ln w="393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2140" y="293275"/>
            <a:ext cx="7919718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32687" y="2890651"/>
            <a:ext cx="827862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95" y="6377943"/>
            <a:ext cx="292607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3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1/6/2021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3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397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5338">
        <a:defRPr>
          <a:latin typeface="+mn-lt"/>
          <a:ea typeface="+mn-ea"/>
          <a:cs typeface="+mn-cs"/>
        </a:defRPr>
      </a:lvl2pPr>
      <a:lvl3pPr marL="910666">
        <a:defRPr>
          <a:latin typeface="+mn-lt"/>
          <a:ea typeface="+mn-ea"/>
          <a:cs typeface="+mn-cs"/>
        </a:defRPr>
      </a:lvl3pPr>
      <a:lvl4pPr marL="1365999">
        <a:defRPr>
          <a:latin typeface="+mn-lt"/>
          <a:ea typeface="+mn-ea"/>
          <a:cs typeface="+mn-cs"/>
        </a:defRPr>
      </a:lvl4pPr>
      <a:lvl5pPr marL="1821331">
        <a:defRPr>
          <a:latin typeface="+mn-lt"/>
          <a:ea typeface="+mn-ea"/>
          <a:cs typeface="+mn-cs"/>
        </a:defRPr>
      </a:lvl5pPr>
      <a:lvl6pPr marL="2276663">
        <a:defRPr>
          <a:latin typeface="+mn-lt"/>
          <a:ea typeface="+mn-ea"/>
          <a:cs typeface="+mn-cs"/>
        </a:defRPr>
      </a:lvl6pPr>
      <a:lvl7pPr marL="2731995">
        <a:defRPr>
          <a:latin typeface="+mn-lt"/>
          <a:ea typeface="+mn-ea"/>
          <a:cs typeface="+mn-cs"/>
        </a:defRPr>
      </a:lvl7pPr>
      <a:lvl8pPr marL="3187330">
        <a:defRPr>
          <a:latin typeface="+mn-lt"/>
          <a:ea typeface="+mn-ea"/>
          <a:cs typeface="+mn-cs"/>
        </a:defRPr>
      </a:lvl8pPr>
      <a:lvl9pPr marL="364266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5338">
        <a:defRPr>
          <a:latin typeface="+mn-lt"/>
          <a:ea typeface="+mn-ea"/>
          <a:cs typeface="+mn-cs"/>
        </a:defRPr>
      </a:lvl2pPr>
      <a:lvl3pPr marL="910666">
        <a:defRPr>
          <a:latin typeface="+mn-lt"/>
          <a:ea typeface="+mn-ea"/>
          <a:cs typeface="+mn-cs"/>
        </a:defRPr>
      </a:lvl3pPr>
      <a:lvl4pPr marL="1365999">
        <a:defRPr>
          <a:latin typeface="+mn-lt"/>
          <a:ea typeface="+mn-ea"/>
          <a:cs typeface="+mn-cs"/>
        </a:defRPr>
      </a:lvl4pPr>
      <a:lvl5pPr marL="1821331">
        <a:defRPr>
          <a:latin typeface="+mn-lt"/>
          <a:ea typeface="+mn-ea"/>
          <a:cs typeface="+mn-cs"/>
        </a:defRPr>
      </a:lvl5pPr>
      <a:lvl6pPr marL="2276663">
        <a:defRPr>
          <a:latin typeface="+mn-lt"/>
          <a:ea typeface="+mn-ea"/>
          <a:cs typeface="+mn-cs"/>
        </a:defRPr>
      </a:lvl6pPr>
      <a:lvl7pPr marL="2731995">
        <a:defRPr>
          <a:latin typeface="+mn-lt"/>
          <a:ea typeface="+mn-ea"/>
          <a:cs typeface="+mn-cs"/>
        </a:defRPr>
      </a:lvl7pPr>
      <a:lvl8pPr marL="3187330">
        <a:defRPr>
          <a:latin typeface="+mn-lt"/>
          <a:ea typeface="+mn-ea"/>
          <a:cs typeface="+mn-cs"/>
        </a:defRPr>
      </a:lvl8pPr>
      <a:lvl9pPr marL="3642660">
        <a:defRPr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067" tIns="45536" rIns="91067" bIns="4553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35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067" tIns="45536" rIns="91067" bIns="4553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67" tIns="45536" rIns="91067" bIns="45536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67" tIns="45536" rIns="91067" bIns="45536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67" tIns="45536" rIns="91067" bIns="45536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C561CFD-9D31-4F69-A0ED-D5C12DC72895}" type="slidenum">
              <a:rPr lang="en-US" altLang="zh-C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203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5338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0666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65999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1331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1499" indent="-341499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39910" indent="-28458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38333" indent="-227678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593665" indent="-227678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48995" indent="-227678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04332" indent="-227678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59664" indent="-227678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14995" indent="-227678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70326" indent="-227678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338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0666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5999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1331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6663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1995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7330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2660" algn="l" defTabSz="9106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938"/>
            <a:ext cx="47625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028" name="Title Placeholder 8"/>
          <p:cNvSpPr>
            <a:spLocks noGrp="1"/>
          </p:cNvSpPr>
          <p:nvPr>
            <p:ph type="title"/>
          </p:nvPr>
        </p:nvSpPr>
        <p:spPr bwMode="auto">
          <a:xfrm>
            <a:off x="457200" y="7048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536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9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935198"/>
            <a:ext cx="8229600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067" tIns="45536" rIns="91067" bIns="4553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45C75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latin typeface="Tahoma" pitchFamily="34" charset="0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45C75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latin typeface="Tahoma" pitchFamily="34" charset="0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045C75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A6BC440-F476-459D-B4E9-7C8336FC579F}" type="slidenum">
              <a:rPr lang="en-GB" altLang="zh-CN" smtClean="0">
                <a:latin typeface="Tahoma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 smtClean="0">
              <a:latin typeface="Tahoma" pitchFamily="34" charset="0"/>
            </a:endParaRPr>
          </a:p>
        </p:txBody>
      </p:sp>
      <p:grpSp>
        <p:nvGrpSpPr>
          <p:cNvPr id="1033" name="Group 1"/>
          <p:cNvGrpSpPr>
            <a:grpSpLocks/>
          </p:cNvGrpSpPr>
          <p:nvPr/>
        </p:nvGrpSpPr>
        <p:grpSpPr bwMode="auto">
          <a:xfrm>
            <a:off x="-19047" y="203200"/>
            <a:ext cx="9180513" cy="647700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prstClr val="black"/>
                </a:solidFill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018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5pPr>
      <a:lvl6pPr marL="455338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6pPr>
      <a:lvl7pPr marL="910666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7pPr>
      <a:lvl8pPr marL="1365999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8pPr>
      <a:lvl9pPr marL="1821331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9pPr>
    </p:titleStyle>
    <p:bodyStyle>
      <a:lvl1pPr marL="271931" indent="-271931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7153" indent="-245059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0666" indent="-245059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2596" indent="-208692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56116" indent="-208692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0268" indent="-209451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2397" indent="-182133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85600" indent="-182133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58787" indent="-182133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533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066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6599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133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7666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3199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18733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4266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62.xml"/><Relationship Id="rId4" Type="http://schemas.openxmlformats.org/officeDocument/2006/relationships/image" Target="../media/image15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6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5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5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w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55.xml"/><Relationship Id="rId4" Type="http://schemas.openxmlformats.org/officeDocument/2006/relationships/image" Target="../media/image158.wmf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5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55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55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163.wmf"/><Relationship Id="rId2" Type="http://schemas.openxmlformats.org/officeDocument/2006/relationships/slideLayout" Target="../slideLayouts/slideLayout255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62.wmf"/><Relationship Id="rId4" Type="http://schemas.openxmlformats.org/officeDocument/2006/relationships/oleObject" Target="../embeddings/oleObject8.bin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5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65.wmf"/><Relationship Id="rId4" Type="http://schemas.openxmlformats.org/officeDocument/2006/relationships/oleObject" Target="../embeddings/oleObject10.bin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51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66.wmf"/><Relationship Id="rId4" Type="http://schemas.openxmlformats.org/officeDocument/2006/relationships/oleObject" Target="../embeddings/oleObject11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5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5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55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5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5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5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5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5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55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slideLayout" Target="../slideLayouts/slideLayout255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71.wmf"/><Relationship Id="rId4" Type="http://schemas.openxmlformats.org/officeDocument/2006/relationships/oleObject" Target="../embeddings/oleObject12.bin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6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6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5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5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4.jp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w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51.xml"/><Relationship Id="rId4" Type="http://schemas.openxmlformats.org/officeDocument/2006/relationships/image" Target="../media/image177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8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7.xml"/><Relationship Id="rId5" Type="http://schemas.openxmlformats.org/officeDocument/2006/relationships/image" Target="../media/image180.jpg"/><Relationship Id="rId4" Type="http://schemas.openxmlformats.org/officeDocument/2006/relationships/image" Target="../media/image179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181.png"/><Relationship Id="rId4" Type="http://schemas.openxmlformats.org/officeDocument/2006/relationships/hyperlink" Target="http://crfasrnn.torr.vision/" TargetMode="Externa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78.jp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18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10" Type="http://schemas.openxmlformats.org/officeDocument/2006/relationships/image" Target="../media/image188.png"/><Relationship Id="rId4" Type="http://schemas.openxmlformats.org/officeDocument/2006/relationships/image" Target="../media/image182.jpg"/><Relationship Id="rId9" Type="http://schemas.openxmlformats.org/officeDocument/2006/relationships/image" Target="../media/image187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78.jpg"/><Relationship Id="rId7" Type="http://schemas.openxmlformats.org/officeDocument/2006/relationships/image" Target="../media/image192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3.xml"/><Relationship Id="rId6" Type="http://schemas.openxmlformats.org/officeDocument/2006/relationships/image" Target="../media/image191.png"/><Relationship Id="rId5" Type="http://schemas.openxmlformats.org/officeDocument/2006/relationships/image" Target="../media/image190.jpg"/><Relationship Id="rId4" Type="http://schemas.openxmlformats.org/officeDocument/2006/relationships/image" Target="../media/image189.jpg"/><Relationship Id="rId9" Type="http://schemas.openxmlformats.org/officeDocument/2006/relationships/image" Target="../media/image194.jp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7.xml"/><Relationship Id="rId5" Type="http://schemas.openxmlformats.org/officeDocument/2006/relationships/hyperlink" Target="http://i.huffpost.com/gen/1478236/thumbs/s-DIRD6-large640.jpg" TargetMode="External"/><Relationship Id="rId4" Type="http://schemas.openxmlformats.org/officeDocument/2006/relationships/image" Target="../media/image195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ecs.berkeley.edu/Research/Projects/CS/vision/grouping/segbench/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8.png"/><Relationship Id="rId4" Type="http://schemas.openxmlformats.org/officeDocument/2006/relationships/hyperlink" Target="http://en.wikipedia.org/wiki/Gestalt_psychology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2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4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4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4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4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4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4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4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1.xml"/><Relationship Id="rId6" Type="http://schemas.openxmlformats.org/officeDocument/2006/relationships/hyperlink" Target="http://home.dei.polimi.it/matteucc/Clustering/tutorial_html/AppletKM.html" TargetMode="Externa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5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72.jpe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oleObject" Target="../embeddings/oleObject5.bin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74.wmf"/><Relationship Id="rId2" Type="http://schemas.openxmlformats.org/officeDocument/2006/relationships/slideLayout" Target="../slideLayouts/slideLayout9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9.png"/><Relationship Id="rId11" Type="http://schemas.openxmlformats.org/officeDocument/2006/relationships/oleObject" Target="../embeddings/oleObject4.bin"/><Relationship Id="rId5" Type="http://schemas.openxmlformats.org/officeDocument/2006/relationships/image" Target="../media/image78.png"/><Relationship Id="rId15" Type="http://schemas.openxmlformats.org/officeDocument/2006/relationships/image" Target="../media/image82.png"/><Relationship Id="rId10" Type="http://schemas.openxmlformats.org/officeDocument/2006/relationships/image" Target="../media/image81.png"/><Relationship Id="rId4" Type="http://schemas.openxmlformats.org/officeDocument/2006/relationships/image" Target="../media/image77.png"/><Relationship Id="rId9" Type="http://schemas.openxmlformats.org/officeDocument/2006/relationships/image" Target="../media/image73.wmf"/><Relationship Id="rId14" Type="http://schemas.openxmlformats.org/officeDocument/2006/relationships/image" Target="../media/image75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9.xml"/><Relationship Id="rId4" Type="http://schemas.openxmlformats.org/officeDocument/2006/relationships/hyperlink" Target="http://www.caip.rutgers.edu/~comanici/MSPAMI/msPamiResults.html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9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9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99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hyperlink" Target="http://www.caip.rutgers.edu/~comanici/MSPAMI/msPamiResults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06.jp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10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1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7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99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4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jpg"/><Relationship Id="rId3" Type="http://schemas.openxmlformats.org/officeDocument/2006/relationships/image" Target="../media/image123.jpg"/><Relationship Id="rId7" Type="http://schemas.openxmlformats.org/officeDocument/2006/relationships/image" Target="../media/image12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26.jpg"/><Relationship Id="rId11" Type="http://schemas.openxmlformats.org/officeDocument/2006/relationships/image" Target="../media/image131.jpg"/><Relationship Id="rId5" Type="http://schemas.openxmlformats.org/officeDocument/2006/relationships/image" Target="../media/image125.jpg"/><Relationship Id="rId10" Type="http://schemas.openxmlformats.org/officeDocument/2006/relationships/image" Target="../media/image130.jpg"/><Relationship Id="rId4" Type="http://schemas.openxmlformats.org/officeDocument/2006/relationships/image" Target="../media/image124.jpg"/><Relationship Id="rId9" Type="http://schemas.openxmlformats.org/officeDocument/2006/relationships/image" Target="../media/image129.jp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jpg"/><Relationship Id="rId3" Type="http://schemas.openxmlformats.org/officeDocument/2006/relationships/image" Target="../media/image132.jpg"/><Relationship Id="rId7" Type="http://schemas.openxmlformats.org/officeDocument/2006/relationships/image" Target="../media/image136.jpg"/><Relationship Id="rId12" Type="http://schemas.openxmlformats.org/officeDocument/2006/relationships/hyperlink" Target="http://www.cs.berkeley.edu/~fowlkes/BSE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35.jpg"/><Relationship Id="rId11" Type="http://schemas.openxmlformats.org/officeDocument/2006/relationships/image" Target="../media/image140.jpg"/><Relationship Id="rId5" Type="http://schemas.openxmlformats.org/officeDocument/2006/relationships/image" Target="../media/image134.jpg"/><Relationship Id="rId10" Type="http://schemas.openxmlformats.org/officeDocument/2006/relationships/image" Target="../media/image139.jpg"/><Relationship Id="rId4" Type="http://schemas.openxmlformats.org/officeDocument/2006/relationships/image" Target="../media/image133.jpg"/><Relationship Id="rId9" Type="http://schemas.openxmlformats.org/officeDocument/2006/relationships/image" Target="../media/image138.jp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5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143.wmf"/><Relationship Id="rId2" Type="http://schemas.openxmlformats.org/officeDocument/2006/relationships/slideLayout" Target="../slideLayouts/slideLayout251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42.png"/><Relationship Id="rId4" Type="http://schemas.openxmlformats.org/officeDocument/2006/relationships/oleObject" Target="../embeddings/oleObject6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5.xml"/><Relationship Id="rId4" Type="http://schemas.openxmlformats.org/officeDocument/2006/relationships/image" Target="../media/image145.w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6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5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D8349F3C-915B-46E6-83C0-708D5572A15B}" type="slidenum">
              <a:rPr lang="en-US" altLang="zh-CN" smtClean="0">
                <a:latin typeface="Garamond" pitchFamily="18" charset="0"/>
              </a:rPr>
              <a:pPr eaLnBrk="1" hangingPunct="1"/>
              <a:t>1</a:t>
            </a:fld>
            <a:endParaRPr lang="en-US" altLang="zh-CN" smtClean="0">
              <a:latin typeface="Garamond" pitchFamily="18" charset="0"/>
            </a:endParaRP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428625" y="1357313"/>
            <a:ext cx="8229600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>
            <a:norm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宋体" pitchFamily="2" charset="-122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宋体" pitchFamily="2" charset="-122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宋体" pitchFamily="2" charset="-122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宋体" pitchFamily="2" charset="-122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宋体" pitchFamily="2" charset="-122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宋体" pitchFamily="2" charset="-122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宋体" pitchFamily="2" charset="-122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宋体" pitchFamily="2" charset="-122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sz="4800" dirty="0"/>
              <a:t>Image Segmentation</a:t>
            </a:r>
            <a:endParaRPr lang="en-US" altLang="zh-CN" sz="48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5844" name="TextBox 9"/>
          <p:cNvSpPr txBox="1">
            <a:spLocks noChangeArrowheads="1"/>
          </p:cNvSpPr>
          <p:nvPr/>
        </p:nvSpPr>
        <p:spPr bwMode="auto">
          <a:xfrm>
            <a:off x="1492250" y="3352800"/>
            <a:ext cx="6248400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3200"/>
              <a:t>邸慧军</a:t>
            </a:r>
            <a:endParaRPr lang="en-US" altLang="zh-CN" sz="3200"/>
          </a:p>
          <a:p>
            <a:pPr algn="ctr" eaLnBrk="1" hangingPunct="1">
              <a:lnSpc>
                <a:spcPct val="150000"/>
              </a:lnSpc>
            </a:pPr>
            <a:r>
              <a:rPr lang="en-US" altLang="zh-CN" sz="2800"/>
              <a:t>ajon@bit.edu.cn</a:t>
            </a:r>
            <a:endParaRPr lang="en-US" altLang="zh-CN" sz="3200"/>
          </a:p>
          <a:p>
            <a:pPr algn="ctr" eaLnBrk="1" hangingPunct="1"/>
            <a:endParaRPr lang="en-US" altLang="zh-CN" sz="2400">
              <a:latin typeface="宋体" pitchFamily="2" charset="-122"/>
            </a:endParaRPr>
          </a:p>
          <a:p>
            <a:pPr algn="ctr" eaLnBrk="1" hangingPunct="1"/>
            <a:r>
              <a:rPr lang="zh-CN" altLang="en-US" sz="2400">
                <a:latin typeface="宋体" pitchFamily="2" charset="-122"/>
              </a:rPr>
              <a:t>计算机学院</a:t>
            </a:r>
            <a:endParaRPr lang="en-US" altLang="zh-CN" sz="2400">
              <a:latin typeface="宋体" pitchFamily="2" charset="-122"/>
            </a:endParaRPr>
          </a:p>
          <a:p>
            <a:pPr algn="ctr" eaLnBrk="1" hangingPunct="1"/>
            <a:r>
              <a:rPr lang="zh-CN" altLang="en-US" sz="2400">
                <a:latin typeface="宋体" pitchFamily="2" charset="-122"/>
              </a:rPr>
              <a:t>智能信息技术北京市重点实验室</a:t>
            </a:r>
            <a:endParaRPr lang="en-US" altLang="zh-CN" sz="2400">
              <a:latin typeface="宋体" pitchFamily="2" charset="-122"/>
            </a:endParaRPr>
          </a:p>
          <a:p>
            <a:pPr algn="ctr" eaLnBrk="1" hangingPunct="1"/>
            <a:r>
              <a:rPr lang="zh-CN" altLang="en-US" sz="2400">
                <a:latin typeface="宋体" pitchFamily="2" charset="-122"/>
              </a:rPr>
              <a:t>图像计算与感知智能研究所</a:t>
            </a:r>
            <a:endParaRPr lang="en-US" altLang="zh-CN" sz="2400"/>
          </a:p>
        </p:txBody>
      </p:sp>
    </p:spTree>
    <p:extLst>
      <p:ext uri="{BB962C8B-B14F-4D97-AF65-F5344CB8AC3E}">
        <p14:creationId xmlns:p14="http://schemas.microsoft.com/office/powerpoint/2010/main" val="335954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Introduction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Granularity/Hierarchy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The Goals of </a:t>
            </a:r>
            <a:r>
              <a:rPr lang="en-US" altLang="zh-CN" dirty="0" smtClean="0"/>
              <a:t>Segmentation</a:t>
            </a:r>
          </a:p>
          <a:p>
            <a:r>
              <a:rPr lang="en-US" altLang="zh-CN" dirty="0"/>
              <a:t>Segmentation by </a:t>
            </a:r>
            <a:r>
              <a:rPr lang="en-US" altLang="zh-CN" dirty="0" err="1"/>
              <a:t>Thresholding</a:t>
            </a:r>
            <a:endParaRPr lang="en-US" altLang="zh-CN" dirty="0"/>
          </a:p>
          <a:p>
            <a:r>
              <a:rPr lang="en-US" altLang="zh-CN" dirty="0"/>
              <a:t>Region-Based Segmentation</a:t>
            </a:r>
          </a:p>
          <a:p>
            <a:r>
              <a:rPr lang="en-US" altLang="zh-CN" dirty="0"/>
              <a:t>Watershed Segmentation</a:t>
            </a:r>
          </a:p>
          <a:p>
            <a:r>
              <a:rPr lang="en-US" altLang="zh-CN" dirty="0" smtClean="0"/>
              <a:t>Segmentation </a:t>
            </a:r>
            <a:r>
              <a:rPr lang="en-US" altLang="zh-CN" dirty="0"/>
              <a:t>as </a:t>
            </a:r>
            <a:r>
              <a:rPr lang="en-US" altLang="zh-CN" dirty="0" smtClean="0"/>
              <a:t>Clustering</a:t>
            </a:r>
          </a:p>
          <a:p>
            <a:r>
              <a:rPr lang="en-US" altLang="zh-CN" dirty="0">
                <a:ea typeface="宋体" pitchFamily="2" charset="-122"/>
              </a:rPr>
              <a:t>Discontinuity-based Method</a:t>
            </a:r>
            <a:endParaRPr lang="en-US" altLang="zh-CN" dirty="0"/>
          </a:p>
          <a:p>
            <a:r>
              <a:rPr lang="en-US" altLang="zh-CN" dirty="0" smtClean="0"/>
              <a:t>Semantic </a:t>
            </a:r>
            <a:r>
              <a:rPr lang="en-US" altLang="zh-CN" dirty="0"/>
              <a:t>Segmentation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230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  <a:cs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9pPr>
          </a:lstStyle>
          <a:p>
            <a:fld id="{58192A88-4C9C-4D45-B2B6-E3537FF091C6}" type="slidenum">
              <a:rPr kumimoji="0" lang="zh-CN" altLang="en-US" sz="1400">
                <a:solidFill>
                  <a:srgbClr val="000000"/>
                </a:solidFill>
              </a:rPr>
              <a:pPr/>
              <a:t>100</a:t>
            </a:fld>
            <a:endParaRPr kumimoji="0" lang="th-TH" altLang="zh-CN" sz="1400">
              <a:solidFill>
                <a:srgbClr val="000000"/>
              </a:solidFill>
              <a:cs typeface="Angsana New" pitchFamily="18" charset="-34"/>
            </a:endParaRPr>
          </a:p>
        </p:txBody>
      </p:sp>
      <p:pic>
        <p:nvPicPr>
          <p:cNvPr id="4096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276475"/>
            <a:ext cx="8243887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 dirty="0" smtClean="0">
                <a:ea typeface="宋体" pitchFamily="2" charset="-122"/>
              </a:rPr>
              <a:t>Ideal and Ramp Edges</a:t>
            </a:r>
            <a:endParaRPr kumimoji="0" lang="th-TH" altLang="zh-CN" dirty="0" smtClean="0">
              <a:ea typeface="宋体" pitchFamily="2" charset="-122"/>
            </a:endParaRPr>
          </a:p>
        </p:txBody>
      </p:sp>
      <p:grpSp>
        <p:nvGrpSpPr>
          <p:cNvPr id="40964" name="Group 10"/>
          <p:cNvGrpSpPr>
            <a:grpSpLocks/>
          </p:cNvGrpSpPr>
          <p:nvPr/>
        </p:nvGrpSpPr>
        <p:grpSpPr bwMode="auto">
          <a:xfrm>
            <a:off x="5867400" y="4076700"/>
            <a:ext cx="2684463" cy="2708275"/>
            <a:chOff x="3696" y="2614"/>
            <a:chExt cx="1691" cy="1706"/>
          </a:xfrm>
        </p:grpSpPr>
        <p:sp>
          <p:nvSpPr>
            <p:cNvPr id="40965" name="Text Box 8"/>
            <p:cNvSpPr txBox="1">
              <a:spLocks noChangeArrowheads="1"/>
            </p:cNvSpPr>
            <p:nvPr/>
          </p:nvSpPr>
          <p:spPr bwMode="auto">
            <a:xfrm>
              <a:off x="3696" y="3342"/>
              <a:ext cx="1691" cy="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3200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  <a:cs typeface="Tahoma" pitchFamily="34" charset="0"/>
                </a:defRPr>
              </a:lvl1pPr>
              <a:lvl2pPr>
                <a:defRPr kumimoji="1" sz="28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3pPr>
              <a:lvl4pPr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4pPr>
              <a:lvl5pPr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5pPr>
              <a:lvl6pPr eaLnBrk="0" hangingPunct="0"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6pPr>
              <a:lvl7pPr eaLnBrk="0" hangingPunct="0"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7pPr>
              <a:lvl8pPr eaLnBrk="0" hangingPunct="0"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8pPr>
              <a:lvl9pPr eaLnBrk="0" hangingPunct="0"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zh-CN" sz="2400" smtClean="0">
                  <a:solidFill>
                    <a:srgbClr val="000000"/>
                  </a:solidFill>
                  <a:latin typeface="Tahoma" pitchFamily="34" charset="0"/>
                </a:rPr>
                <a:t>because of optics, sampling, image acquisition imperfection</a:t>
              </a:r>
              <a:endParaRPr kumimoji="0" lang="th-TH" altLang="zh-CN" sz="2400" smtClean="0">
                <a:solidFill>
                  <a:srgbClr val="000000"/>
                </a:solidFill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40966" name="AutoShape 9"/>
            <p:cNvSpPr>
              <a:spLocks noChangeArrowheads="1"/>
            </p:cNvSpPr>
            <p:nvPr/>
          </p:nvSpPr>
          <p:spPr bwMode="auto">
            <a:xfrm rot="9051255" flipH="1">
              <a:off x="3833" y="2614"/>
              <a:ext cx="544" cy="726"/>
            </a:xfrm>
            <a:prstGeom prst="curvedLeftArrow">
              <a:avLst>
                <a:gd name="adj1" fmla="val 26691"/>
                <a:gd name="adj2" fmla="val 53382"/>
                <a:gd name="adj3" fmla="val 33333"/>
              </a:avLst>
            </a:prstGeom>
            <a:solidFill>
              <a:srgbClr val="5A79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  <a:latin typeface="Tahoma" pitchFamily="34" charset="0"/>
                <a:ea typeface="宋体" pitchFamily="2" charset="-122"/>
                <a:cs typeface="Angsana New" pitchFamily="18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056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  <a:cs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9pPr>
          </a:lstStyle>
          <a:p>
            <a:fld id="{F7FC18C4-B04B-41C8-A36B-3789F37F4C9C}" type="slidenum">
              <a:rPr kumimoji="0" lang="zh-CN" altLang="en-US" sz="1400">
                <a:solidFill>
                  <a:srgbClr val="000000"/>
                </a:solidFill>
              </a:rPr>
              <a:pPr/>
              <a:t>101</a:t>
            </a:fld>
            <a:endParaRPr kumimoji="0" lang="th-TH" altLang="zh-CN" sz="1400">
              <a:solidFill>
                <a:srgbClr val="000000"/>
              </a:solidFill>
              <a:cs typeface="Angsana New" pitchFamily="18" charset="-34"/>
            </a:endParaRPr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 smtClean="0">
                <a:ea typeface="宋体" pitchFamily="2" charset="-122"/>
              </a:rPr>
              <a:t>Thick edge</a:t>
            </a:r>
            <a:endParaRPr kumimoji="0" lang="th-TH" altLang="zh-CN" smtClean="0">
              <a:ea typeface="宋体" pitchFamily="2" charset="-122"/>
            </a:endParaRPr>
          </a:p>
        </p:txBody>
      </p:sp>
      <p:sp>
        <p:nvSpPr>
          <p:cNvPr id="1447939" name="Rectangle 3">
            <a:extLst>
              <a:ext uri="{FF2B5EF4-FFF2-40B4-BE49-F238E27FC236}">
                <a16:creationId xmlns:a16="http://schemas.microsoft.com/office/drawing/2014/main" xmlns="" id="{1868B45C-DA82-994E-B91A-4CAD063EE8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2017713"/>
            <a:ext cx="8421688" cy="4579937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charset="0"/>
              <a:buChar char="n"/>
              <a:defRPr/>
            </a:pPr>
            <a:r>
              <a:rPr kumimoji="0" lang="en-US" altLang="zh-CN" sz="2400">
                <a:cs typeface="宋体" charset="0"/>
              </a:rPr>
              <a:t>The slope of the ramp is inversely proportional to the degree of blurring in the edge.</a:t>
            </a:r>
          </a:p>
          <a:p>
            <a:pPr eaLnBrk="1" hangingPunct="1">
              <a:lnSpc>
                <a:spcPct val="90000"/>
              </a:lnSpc>
              <a:buFont typeface="Wingdings" charset="0"/>
              <a:buChar char="n"/>
              <a:defRPr/>
            </a:pPr>
            <a:r>
              <a:rPr kumimoji="0" lang="en-US" altLang="zh-CN" sz="2400">
                <a:cs typeface="宋体" charset="0"/>
              </a:rPr>
              <a:t>We no longer have a thin (one pixel thick) path.</a:t>
            </a:r>
          </a:p>
          <a:p>
            <a:pPr eaLnBrk="1" hangingPunct="1">
              <a:lnSpc>
                <a:spcPct val="90000"/>
              </a:lnSpc>
              <a:buFont typeface="Wingdings" charset="0"/>
              <a:buChar char="n"/>
              <a:defRPr/>
            </a:pPr>
            <a:r>
              <a:rPr kumimoji="0" lang="en-US" altLang="zh-CN" sz="2400">
                <a:cs typeface="宋体" charset="0"/>
              </a:rPr>
              <a:t>Instead, an edge point now is any point contained in the ramp, and an edge would then be a set of such points that are connected. </a:t>
            </a:r>
          </a:p>
          <a:p>
            <a:pPr eaLnBrk="1" hangingPunct="1">
              <a:lnSpc>
                <a:spcPct val="90000"/>
              </a:lnSpc>
              <a:buFont typeface="Wingdings" charset="0"/>
              <a:buChar char="n"/>
              <a:defRPr/>
            </a:pPr>
            <a:r>
              <a:rPr kumimoji="0" lang="en-US" altLang="zh-CN" sz="2400">
                <a:cs typeface="宋体" charset="0"/>
              </a:rPr>
              <a:t>The thickness is determined by the length of the ramp.</a:t>
            </a:r>
          </a:p>
          <a:p>
            <a:pPr eaLnBrk="1" hangingPunct="1">
              <a:lnSpc>
                <a:spcPct val="90000"/>
              </a:lnSpc>
              <a:buFont typeface="Wingdings" charset="0"/>
              <a:buChar char="n"/>
              <a:defRPr/>
            </a:pPr>
            <a:r>
              <a:rPr kumimoji="0" lang="en-US" altLang="zh-CN" sz="2400">
                <a:cs typeface="宋体" charset="0"/>
              </a:rPr>
              <a:t>The length is determined by the slope, which is in turn determined by the degree of blurring.</a:t>
            </a:r>
          </a:p>
          <a:p>
            <a:pPr eaLnBrk="1" hangingPunct="1">
              <a:lnSpc>
                <a:spcPct val="90000"/>
              </a:lnSpc>
              <a:buFont typeface="Wingdings" charset="0"/>
              <a:buChar char="n"/>
              <a:defRPr/>
            </a:pPr>
            <a:r>
              <a:rPr kumimoji="0" lang="en-US" altLang="zh-CN" sz="2400" b="1">
                <a:effectLst>
                  <a:outerShdw blurRad="38100" dist="38100" dir="2700000" algn="tl">
                    <a:srgbClr val="DDDDDD"/>
                  </a:outerShdw>
                </a:effectLst>
                <a:cs typeface="宋体" charset="0"/>
              </a:rPr>
              <a:t>Blurred edges tend to be thick and sharp edges tend to be thin</a:t>
            </a:r>
            <a:endParaRPr kumimoji="0" lang="th-TH" altLang="zh-CN" sz="2400" b="1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37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幻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  <a:cs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9pPr>
          </a:lstStyle>
          <a:p>
            <a:fld id="{CAF7A2D9-1B75-4A84-8600-902E48F656E3}" type="slidenum">
              <a:rPr kumimoji="0" lang="zh-CN" altLang="en-US" sz="1400">
                <a:solidFill>
                  <a:srgbClr val="000000"/>
                </a:solidFill>
              </a:rPr>
              <a:pPr/>
              <a:t>102</a:t>
            </a:fld>
            <a:endParaRPr kumimoji="0" lang="th-TH" altLang="zh-CN" sz="1400">
              <a:solidFill>
                <a:srgbClr val="000000"/>
              </a:solidFill>
              <a:cs typeface="Angsana New" pitchFamily="18" charset="-34"/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463" y="908050"/>
            <a:ext cx="4841875" cy="374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4816475"/>
            <a:ext cx="6932613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611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  <a:cs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9pPr>
          </a:lstStyle>
          <a:p>
            <a:fld id="{1CCB0944-ED3D-4D94-93BE-1A2ADF156CD8}" type="slidenum">
              <a:rPr kumimoji="0" lang="zh-CN" altLang="en-US" sz="1400">
                <a:solidFill>
                  <a:srgbClr val="000000"/>
                </a:solidFill>
              </a:rPr>
              <a:pPr/>
              <a:t>103</a:t>
            </a:fld>
            <a:endParaRPr kumimoji="0" lang="th-TH" altLang="zh-CN" sz="1400">
              <a:solidFill>
                <a:srgbClr val="000000"/>
              </a:solidFill>
              <a:cs typeface="Angsana New" pitchFamily="18" charset="-34"/>
            </a:endParaRPr>
          </a:p>
        </p:txBody>
      </p:sp>
      <p:sp>
        <p:nvSpPr>
          <p:cNvPr id="44034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 smtClean="0">
                <a:ea typeface="宋体" pitchFamily="2" charset="-122"/>
              </a:rPr>
              <a:t>First and Second derivatives</a:t>
            </a:r>
            <a:endParaRPr kumimoji="0" lang="th-TH" altLang="zh-CN" smtClean="0">
              <a:ea typeface="宋体" pitchFamily="2" charset="-122"/>
            </a:endParaRPr>
          </a:p>
        </p:txBody>
      </p:sp>
      <p:grpSp>
        <p:nvGrpSpPr>
          <p:cNvPr id="44035" name="Group 10"/>
          <p:cNvGrpSpPr>
            <a:grpSpLocks/>
          </p:cNvGrpSpPr>
          <p:nvPr/>
        </p:nvGrpSpPr>
        <p:grpSpPr bwMode="auto">
          <a:xfrm>
            <a:off x="179388" y="1927225"/>
            <a:ext cx="8064500" cy="4930775"/>
            <a:chOff x="113" y="1214"/>
            <a:chExt cx="5080" cy="3106"/>
          </a:xfrm>
        </p:grpSpPr>
        <p:pic>
          <p:nvPicPr>
            <p:cNvPr id="4403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" y="1214"/>
              <a:ext cx="3960" cy="3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37" name="Oval 8"/>
            <p:cNvSpPr>
              <a:spLocks noChangeArrowheads="1"/>
            </p:cNvSpPr>
            <p:nvPr/>
          </p:nvSpPr>
          <p:spPr bwMode="auto">
            <a:xfrm>
              <a:off x="2971" y="3203"/>
              <a:ext cx="2222" cy="1117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  <a:latin typeface="Tahoma" pitchFamily="34" charset="0"/>
                <a:ea typeface="宋体" pitchFamily="2" charset="-122"/>
                <a:cs typeface="Angsana New" pitchFamily="18" charset="-34"/>
              </a:endParaRPr>
            </a:p>
          </p:txBody>
        </p:sp>
        <p:sp>
          <p:nvSpPr>
            <p:cNvPr id="44038" name="Text Box 9"/>
            <p:cNvSpPr txBox="1">
              <a:spLocks noChangeArrowheads="1"/>
            </p:cNvSpPr>
            <p:nvPr/>
          </p:nvSpPr>
          <p:spPr bwMode="auto">
            <a:xfrm>
              <a:off x="113" y="3203"/>
              <a:ext cx="2722" cy="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3200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  <a:cs typeface="Tahoma" pitchFamily="34" charset="0"/>
                </a:defRPr>
              </a:lvl1pPr>
              <a:lvl2pPr>
                <a:defRPr kumimoji="1" sz="28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3pPr>
              <a:lvl4pPr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4pPr>
              <a:lvl5pPr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5pPr>
              <a:lvl6pPr eaLnBrk="0" hangingPunct="0"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6pPr>
              <a:lvl7pPr eaLnBrk="0" hangingPunct="0"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7pPr>
              <a:lvl8pPr eaLnBrk="0" hangingPunct="0"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8pPr>
              <a:lvl9pPr eaLnBrk="0" hangingPunct="0"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zh-CN" sz="2400" smtClean="0">
                  <a:solidFill>
                    <a:srgbClr val="000000"/>
                  </a:solidFill>
                  <a:latin typeface="Tahoma" pitchFamily="34" charset="0"/>
                </a:rPr>
                <a:t>the signs of the derivatives would be reversed for an edge that transitions from light to dark</a:t>
              </a:r>
              <a:endParaRPr kumimoji="0" lang="th-TH" altLang="zh-CN" sz="2400" smtClean="0">
                <a:solidFill>
                  <a:srgbClr val="000000"/>
                </a:solidFill>
                <a:latin typeface="Tahoma" pitchFamily="34" charset="0"/>
                <a:cs typeface="Angsana New" pitchFamily="18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495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  <a:cs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9pPr>
          </a:lstStyle>
          <a:p>
            <a:fld id="{2D1705BD-B9C3-4A66-B122-9E7F45003555}" type="slidenum">
              <a:rPr kumimoji="0" lang="zh-CN" altLang="en-US" sz="1400">
                <a:solidFill>
                  <a:srgbClr val="000000"/>
                </a:solidFill>
              </a:rPr>
              <a:pPr/>
              <a:t>104</a:t>
            </a:fld>
            <a:endParaRPr kumimoji="0" lang="th-TH" altLang="zh-CN" sz="1400">
              <a:solidFill>
                <a:srgbClr val="000000"/>
              </a:solidFill>
              <a:cs typeface="Angsana New" pitchFamily="18" charset="-34"/>
            </a:endParaRPr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 smtClean="0">
                <a:ea typeface="宋体" pitchFamily="2" charset="-122"/>
              </a:rPr>
              <a:t>Second derivatives</a:t>
            </a:r>
            <a:endParaRPr kumimoji="0" lang="th-TH" altLang="zh-CN" smtClean="0">
              <a:ea typeface="宋体" pitchFamily="2" charset="-122"/>
            </a:endParaRPr>
          </a:p>
        </p:txBody>
      </p:sp>
      <p:sp>
        <p:nvSpPr>
          <p:cNvPr id="1448963" name="Rectangle 3">
            <a:extLst>
              <a:ext uri="{FF2B5EF4-FFF2-40B4-BE49-F238E27FC236}">
                <a16:creationId xmlns:a16="http://schemas.microsoft.com/office/drawing/2014/main" xmlns="" id="{6C0A3042-ACC8-8740-BD62-9E51BFB32A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Char char="n"/>
              <a:defRPr/>
            </a:pPr>
            <a:r>
              <a:rPr kumimoji="0" lang="en-US" altLang="zh-CN">
                <a:cs typeface="宋体" charset="0"/>
              </a:rPr>
              <a:t>produces 2 values for every edge in an image (an undesirable feature)</a:t>
            </a:r>
          </a:p>
          <a:p>
            <a:pPr eaLnBrk="1" hangingPunct="1">
              <a:buFont typeface="Wingdings" charset="0"/>
              <a:buChar char="n"/>
              <a:defRPr/>
            </a:pPr>
            <a:r>
              <a:rPr kumimoji="0" lang="en-US" altLang="zh-CN">
                <a:cs typeface="宋体" charset="0"/>
              </a:rPr>
              <a:t>an imaginary straight line joining the extreme positive and negative values of the second derivative would cross zero near the midpoint of the edge. (</a:t>
            </a:r>
            <a:r>
              <a:rPr kumimoji="0" lang="en-US" altLang="zh-CN" b="1">
                <a:effectLst>
                  <a:outerShdw blurRad="38100" dist="38100" dir="2700000" algn="tl">
                    <a:srgbClr val="DDDDDD"/>
                  </a:outerShdw>
                </a:effectLst>
                <a:cs typeface="宋体" charset="0"/>
              </a:rPr>
              <a:t>zero-crossing property</a:t>
            </a:r>
            <a:r>
              <a:rPr kumimoji="0" lang="en-US" altLang="zh-CN">
                <a:cs typeface="宋体" charset="0"/>
              </a:rPr>
              <a:t>)</a:t>
            </a:r>
            <a:endParaRPr kumimoji="0" lang="th-TH" altLang="zh-CN"/>
          </a:p>
        </p:txBody>
      </p:sp>
    </p:spTree>
    <p:extLst>
      <p:ext uri="{BB962C8B-B14F-4D97-AF65-F5344CB8AC3E}">
        <p14:creationId xmlns:p14="http://schemas.microsoft.com/office/powerpoint/2010/main" val="14299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  <a:cs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9pPr>
          </a:lstStyle>
          <a:p>
            <a:fld id="{73F81808-8C98-4F7A-9FCC-C683E396E2D5}" type="slidenum">
              <a:rPr kumimoji="0" lang="zh-CN" altLang="en-US" sz="1400">
                <a:solidFill>
                  <a:srgbClr val="000000"/>
                </a:solidFill>
              </a:rPr>
              <a:pPr/>
              <a:t>105</a:t>
            </a:fld>
            <a:endParaRPr kumimoji="0" lang="th-TH" altLang="zh-CN" sz="1400">
              <a:solidFill>
                <a:srgbClr val="000000"/>
              </a:solidFill>
              <a:cs typeface="Angsana New" pitchFamily="18" charset="-34"/>
            </a:endParaRPr>
          </a:p>
        </p:txBody>
      </p:sp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 smtClean="0">
                <a:ea typeface="宋体" pitchFamily="2" charset="-122"/>
              </a:rPr>
              <a:t>Zero-crossing</a:t>
            </a:r>
            <a:endParaRPr kumimoji="0" lang="th-TH" altLang="zh-CN" smtClean="0">
              <a:ea typeface="宋体" pitchFamily="2" charset="-122"/>
            </a:endParaRP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kumimoji="0" lang="en-US" altLang="zh-CN" smtClean="0">
                <a:ea typeface="宋体" pitchFamily="2" charset="-122"/>
              </a:rPr>
              <a:t>quite useful for locating the centers of thick edges</a:t>
            </a:r>
          </a:p>
          <a:p>
            <a:pPr eaLnBrk="1" hangingPunct="1"/>
            <a:r>
              <a:rPr kumimoji="0" lang="en-US" altLang="zh-CN" smtClean="0">
                <a:ea typeface="宋体" pitchFamily="2" charset="-122"/>
              </a:rPr>
              <a:t>we will talk about it again later</a:t>
            </a:r>
            <a:endParaRPr kumimoji="0" lang="th-TH" altLang="zh-CN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35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灯片编号占位符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  <a:cs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9pPr>
          </a:lstStyle>
          <a:p>
            <a:fld id="{33E791FE-3226-4B16-8F21-8662BF264435}" type="slidenum">
              <a:rPr kumimoji="0" lang="zh-CN" altLang="en-US" sz="1400">
                <a:solidFill>
                  <a:srgbClr val="000000"/>
                </a:solidFill>
              </a:rPr>
              <a:pPr/>
              <a:t>106</a:t>
            </a:fld>
            <a:endParaRPr kumimoji="0" lang="th-TH" altLang="zh-CN" sz="1400">
              <a:solidFill>
                <a:srgbClr val="000000"/>
              </a:solidFill>
              <a:cs typeface="Angsana New" pitchFamily="18" charset="-34"/>
            </a:endParaRPr>
          </a:p>
        </p:txBody>
      </p:sp>
      <p:pic>
        <p:nvPicPr>
          <p:cNvPr id="4813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700" y="333375"/>
            <a:ext cx="3800475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1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 smtClean="0">
                <a:ea typeface="宋体" pitchFamily="2" charset="-122"/>
              </a:rPr>
              <a:t>Noise Images</a:t>
            </a:r>
            <a:endParaRPr kumimoji="0" lang="th-TH" altLang="zh-CN" smtClean="0">
              <a:ea typeface="宋体" pitchFamily="2" charset="-122"/>
            </a:endParaRPr>
          </a:p>
        </p:txBody>
      </p:sp>
      <p:sp>
        <p:nvSpPr>
          <p:cNvPr id="48132" name="Rectangle 11"/>
          <p:cNvSpPr>
            <a:spLocks noGrp="1" noChangeArrowheads="1"/>
          </p:cNvSpPr>
          <p:nvPr>
            <p:ph type="body" sz="half" idx="1"/>
          </p:nvPr>
        </p:nvSpPr>
        <p:spPr>
          <a:xfrm>
            <a:off x="317500" y="1946275"/>
            <a:ext cx="4398963" cy="42195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kumimoji="0" lang="en-US" altLang="zh-CN" sz="2400" smtClean="0">
                <a:ea typeface="宋体" pitchFamily="2" charset="-122"/>
              </a:rPr>
              <a:t>First column: images and gray-level profiles of a ramp edge corrupted by random Gaussian noise of mean 0 and </a:t>
            </a:r>
            <a:r>
              <a:rPr kumimoji="0" lang="en-US" altLang="zh-CN" sz="2400" smtClean="0">
                <a:ea typeface="宋体" pitchFamily="2" charset="-122"/>
                <a:sym typeface="Symbol" pitchFamily="18" charset="2"/>
              </a:rPr>
              <a:t> = 0.0, 0.1, 1.0 and 10.0, respectively. </a:t>
            </a:r>
          </a:p>
          <a:p>
            <a:pPr eaLnBrk="1" hangingPunct="1">
              <a:lnSpc>
                <a:spcPct val="90000"/>
              </a:lnSpc>
            </a:pPr>
            <a:r>
              <a:rPr kumimoji="0" lang="en-US" altLang="zh-CN" sz="2400" smtClean="0">
                <a:ea typeface="宋体" pitchFamily="2" charset="-122"/>
                <a:sym typeface="Symbol" pitchFamily="18" charset="2"/>
              </a:rPr>
              <a:t>Second column: first-derivative images and gray-level profiles. </a:t>
            </a:r>
          </a:p>
          <a:p>
            <a:pPr eaLnBrk="1" hangingPunct="1">
              <a:lnSpc>
                <a:spcPct val="90000"/>
              </a:lnSpc>
            </a:pPr>
            <a:r>
              <a:rPr kumimoji="0" lang="en-US" altLang="zh-CN" sz="2400" smtClean="0">
                <a:ea typeface="宋体" pitchFamily="2" charset="-122"/>
                <a:sym typeface="Symbol" pitchFamily="18" charset="2"/>
              </a:rPr>
              <a:t>Third column : second-derivative images and gray-level profiles. </a:t>
            </a:r>
          </a:p>
        </p:txBody>
      </p:sp>
      <p:pic>
        <p:nvPicPr>
          <p:cNvPr id="48133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5" y="333375"/>
            <a:ext cx="4679950" cy="60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4" name="Line 14"/>
          <p:cNvSpPr>
            <a:spLocks noChangeShapeType="1"/>
          </p:cNvSpPr>
          <p:nvPr/>
        </p:nvSpPr>
        <p:spPr bwMode="auto">
          <a:xfrm flipV="1">
            <a:off x="7993063" y="873125"/>
            <a:ext cx="0" cy="360363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smtClean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48135" name="Line 15"/>
          <p:cNvSpPr>
            <a:spLocks noChangeShapeType="1"/>
          </p:cNvSpPr>
          <p:nvPr/>
        </p:nvSpPr>
        <p:spPr bwMode="auto">
          <a:xfrm flipV="1">
            <a:off x="8531225" y="1231900"/>
            <a:ext cx="0" cy="360363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smtClean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48136" name="Line 16"/>
          <p:cNvSpPr>
            <a:spLocks noChangeShapeType="1"/>
          </p:cNvSpPr>
          <p:nvPr/>
        </p:nvSpPr>
        <p:spPr bwMode="auto">
          <a:xfrm flipH="1">
            <a:off x="7921625" y="1377950"/>
            <a:ext cx="144463" cy="144463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smtClean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48137" name="Line 17"/>
          <p:cNvSpPr>
            <a:spLocks noChangeShapeType="1"/>
          </p:cNvSpPr>
          <p:nvPr/>
        </p:nvSpPr>
        <p:spPr bwMode="auto">
          <a:xfrm flipH="1" flipV="1">
            <a:off x="7921625" y="1377950"/>
            <a:ext cx="107950" cy="144463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smtClean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48138" name="Line 18"/>
          <p:cNvSpPr>
            <a:spLocks noChangeShapeType="1"/>
          </p:cNvSpPr>
          <p:nvPr/>
        </p:nvSpPr>
        <p:spPr bwMode="auto">
          <a:xfrm flipH="1">
            <a:off x="8459788" y="981075"/>
            <a:ext cx="144462" cy="144463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smtClean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48139" name="Line 19"/>
          <p:cNvSpPr>
            <a:spLocks noChangeShapeType="1"/>
          </p:cNvSpPr>
          <p:nvPr/>
        </p:nvSpPr>
        <p:spPr bwMode="auto">
          <a:xfrm flipH="1" flipV="1">
            <a:off x="8459788" y="981075"/>
            <a:ext cx="107950" cy="144463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smtClean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48140" name="Line 20"/>
          <p:cNvSpPr>
            <a:spLocks noChangeShapeType="1"/>
          </p:cNvSpPr>
          <p:nvPr/>
        </p:nvSpPr>
        <p:spPr bwMode="auto">
          <a:xfrm flipH="1">
            <a:off x="7921625" y="2781300"/>
            <a:ext cx="144463" cy="144463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smtClean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48141" name="Line 21"/>
          <p:cNvSpPr>
            <a:spLocks noChangeShapeType="1"/>
          </p:cNvSpPr>
          <p:nvPr/>
        </p:nvSpPr>
        <p:spPr bwMode="auto">
          <a:xfrm flipH="1" flipV="1">
            <a:off x="7921625" y="2781300"/>
            <a:ext cx="107950" cy="144463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smtClean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48142" name="Line 22"/>
          <p:cNvSpPr>
            <a:spLocks noChangeShapeType="1"/>
          </p:cNvSpPr>
          <p:nvPr/>
        </p:nvSpPr>
        <p:spPr bwMode="auto">
          <a:xfrm flipH="1">
            <a:off x="8459788" y="2276475"/>
            <a:ext cx="144462" cy="144463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smtClean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48143" name="Line 23"/>
          <p:cNvSpPr>
            <a:spLocks noChangeShapeType="1"/>
          </p:cNvSpPr>
          <p:nvPr/>
        </p:nvSpPr>
        <p:spPr bwMode="auto">
          <a:xfrm flipH="1" flipV="1">
            <a:off x="8459788" y="2276475"/>
            <a:ext cx="107950" cy="144463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smtClean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48144" name="Line 24"/>
          <p:cNvSpPr>
            <a:spLocks noChangeShapeType="1"/>
          </p:cNvSpPr>
          <p:nvPr/>
        </p:nvSpPr>
        <p:spPr bwMode="auto">
          <a:xfrm flipV="1">
            <a:off x="7993063" y="2205038"/>
            <a:ext cx="0" cy="360362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smtClean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48145" name="Line 25"/>
          <p:cNvSpPr>
            <a:spLocks noChangeShapeType="1"/>
          </p:cNvSpPr>
          <p:nvPr/>
        </p:nvSpPr>
        <p:spPr bwMode="auto">
          <a:xfrm flipV="1">
            <a:off x="8531225" y="2600325"/>
            <a:ext cx="0" cy="360363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smtClean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48146" name="Rectangle 26"/>
          <p:cNvSpPr>
            <a:spLocks noChangeArrowheads="1"/>
          </p:cNvSpPr>
          <p:nvPr/>
        </p:nvSpPr>
        <p:spPr bwMode="auto">
          <a:xfrm>
            <a:off x="827088" y="6092825"/>
            <a:ext cx="7848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  <a:latin typeface="Tahoma" pitchFamily="34" charset="0"/>
                <a:ea typeface="宋体" pitchFamily="2" charset="-122"/>
              </a:rPr>
              <a:t>These examples are good illustrations of the sensitivity of derivatives to noise. The extent of second derivative is beyond the first derivative.</a:t>
            </a:r>
          </a:p>
        </p:txBody>
      </p:sp>
    </p:spTree>
    <p:extLst>
      <p:ext uri="{BB962C8B-B14F-4D97-AF65-F5344CB8AC3E}">
        <p14:creationId xmlns:p14="http://schemas.microsoft.com/office/powerpoint/2010/main" val="298711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  <a:cs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9pPr>
          </a:lstStyle>
          <a:p>
            <a:fld id="{CDF8C82F-C408-4CF7-AD41-68AC0D56D40C}" type="slidenum">
              <a:rPr kumimoji="0" lang="zh-CN" altLang="en-US" sz="1400">
                <a:solidFill>
                  <a:srgbClr val="000000"/>
                </a:solidFill>
              </a:rPr>
              <a:pPr/>
              <a:t>107</a:t>
            </a:fld>
            <a:endParaRPr kumimoji="0" lang="th-TH" altLang="zh-CN" sz="1400">
              <a:solidFill>
                <a:srgbClr val="000000"/>
              </a:solidFill>
              <a:cs typeface="Angsana New" pitchFamily="18" charset="-34"/>
            </a:endParaRPr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 smtClean="0">
                <a:ea typeface="宋体" pitchFamily="2" charset="-122"/>
              </a:rPr>
              <a:t>Keep in mind</a:t>
            </a:r>
            <a:endParaRPr kumimoji="0" lang="th-TH" altLang="zh-CN" smtClean="0">
              <a:ea typeface="宋体" pitchFamily="2" charset="-122"/>
            </a:endParaRP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2017713"/>
            <a:ext cx="7999413" cy="4114800"/>
          </a:xfrm>
        </p:spPr>
        <p:txBody>
          <a:bodyPr/>
          <a:lstStyle/>
          <a:p>
            <a:pPr eaLnBrk="1" hangingPunct="1"/>
            <a:r>
              <a:rPr kumimoji="0" lang="en-US" altLang="zh-CN" smtClean="0">
                <a:ea typeface="宋体" pitchFamily="2" charset="-122"/>
              </a:rPr>
              <a:t>fairly little noise can have such a significant impact on the two key derivatives used for edge detection in images</a:t>
            </a:r>
          </a:p>
          <a:p>
            <a:pPr eaLnBrk="1" hangingPunct="1"/>
            <a:r>
              <a:rPr kumimoji="0" lang="en-US" altLang="zh-CN" smtClean="0">
                <a:ea typeface="宋体" pitchFamily="2" charset="-122"/>
              </a:rPr>
              <a:t>image smoothing should be serious consideration prior to the use of derivatives in applications where noise is likely to be present.</a:t>
            </a:r>
            <a:endParaRPr kumimoji="0" lang="th-TH" altLang="zh-CN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665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  <a:cs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9pPr>
          </a:lstStyle>
          <a:p>
            <a:fld id="{D3CC39A9-4B2A-41CA-ACED-1E36A6C71247}" type="slidenum">
              <a:rPr kumimoji="0" lang="zh-CN" altLang="en-US" sz="1400">
                <a:solidFill>
                  <a:srgbClr val="000000"/>
                </a:solidFill>
              </a:rPr>
              <a:pPr/>
              <a:t>108</a:t>
            </a:fld>
            <a:endParaRPr kumimoji="0" lang="th-TH" altLang="zh-CN" sz="1400">
              <a:solidFill>
                <a:srgbClr val="000000"/>
              </a:solidFill>
              <a:cs typeface="Angsana New" pitchFamily="18" charset="-34"/>
            </a:endParaRPr>
          </a:p>
        </p:txBody>
      </p:sp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 sz="3600" smtClean="0">
                <a:ea typeface="宋体" pitchFamily="2" charset="-122"/>
              </a:rPr>
              <a:t>First derivative: gradient operators </a:t>
            </a:r>
            <a:endParaRPr kumimoji="0" lang="zh-CN" altLang="en-US" sz="3600" smtClean="0">
              <a:ea typeface="宋体" pitchFamily="2" charset="-122"/>
            </a:endParaRP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xmlns="" id="{11F7E2D5-EB69-1B4D-82F3-6DF9091762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2089150"/>
            <a:ext cx="8215313" cy="3932238"/>
          </a:xfrm>
        </p:spPr>
        <p:txBody>
          <a:bodyPr/>
          <a:lstStyle/>
          <a:p>
            <a:pPr eaLnBrk="1" hangingPunct="1">
              <a:buFont typeface="Wingdings" charset="2"/>
              <a:buChar char="n"/>
              <a:defRPr/>
            </a:pPr>
            <a:r>
              <a:rPr kumimoji="0" lang="en-US" altLang="zh-CN" dirty="0">
                <a:ea typeface="宋体" charset="-122"/>
              </a:rPr>
              <a:t>Roberts cross-gradient operators</a:t>
            </a:r>
          </a:p>
          <a:p>
            <a:pPr eaLnBrk="1" hangingPunct="1">
              <a:buFont typeface="Wingdings" charset="2"/>
              <a:buChar char="n"/>
              <a:defRPr/>
            </a:pPr>
            <a:r>
              <a:rPr kumimoji="0" lang="en-US" altLang="zh-CN" dirty="0">
                <a:ea typeface="宋体" charset="-122"/>
              </a:rPr>
              <a:t>Prewitt operators</a:t>
            </a:r>
          </a:p>
          <a:p>
            <a:pPr eaLnBrk="1" hangingPunct="1">
              <a:buFont typeface="Wingdings" charset="2"/>
              <a:buChar char="n"/>
              <a:defRPr/>
            </a:pPr>
            <a:r>
              <a:rPr kumimoji="0" lang="en-US" altLang="zh-CN" dirty="0">
                <a:ea typeface="宋体" charset="-122"/>
              </a:rPr>
              <a:t>Sobel operators</a:t>
            </a:r>
          </a:p>
          <a:p>
            <a:pPr marL="0" indent="0" eaLnBrk="1" hangingPunct="1">
              <a:buFont typeface="Wingdings" charset="2"/>
              <a:buNone/>
              <a:defRPr/>
            </a:pPr>
            <a:r>
              <a:rPr kumimoji="0" lang="en-US" altLang="zh-CN" dirty="0">
                <a:ea typeface="宋体" charset="-122"/>
              </a:rPr>
              <a:t>Where, Prewitt mask is more simpler to implement than the Sobel </a:t>
            </a:r>
          </a:p>
          <a:p>
            <a:pPr eaLnBrk="1" hangingPunct="1">
              <a:buFont typeface="Wingdings" charset="2"/>
              <a:buNone/>
              <a:defRPr/>
            </a:pPr>
            <a:endParaRPr kumimoji="0" lang="zh-CN" altLang="en-US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548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  <a:cs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9pPr>
          </a:lstStyle>
          <a:p>
            <a:fld id="{9285148A-12A7-4694-870B-577CD6799998}" type="slidenum">
              <a:rPr kumimoji="0" lang="zh-CN" altLang="en-US" sz="1400">
                <a:solidFill>
                  <a:srgbClr val="000000"/>
                </a:solidFill>
              </a:rPr>
              <a:pPr/>
              <a:t>109</a:t>
            </a:fld>
            <a:endParaRPr kumimoji="0" lang="th-TH" altLang="zh-CN" sz="1400">
              <a:solidFill>
                <a:srgbClr val="000000"/>
              </a:solidFill>
              <a:cs typeface="Angsana New" pitchFamily="18" charset="-34"/>
            </a:endParaRPr>
          </a:p>
        </p:txBody>
      </p:sp>
      <p:sp>
        <p:nvSpPr>
          <p:cNvPr id="55298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 smtClean="0">
                <a:ea typeface="宋体" pitchFamily="2" charset="-122"/>
              </a:rPr>
              <a:t>Gradient Masks</a:t>
            </a:r>
            <a:endParaRPr kumimoji="0" lang="th-TH" altLang="zh-CN" smtClean="0">
              <a:ea typeface="宋体" pitchFamily="2" charset="-122"/>
            </a:endParaRPr>
          </a:p>
        </p:txBody>
      </p:sp>
      <p:pic>
        <p:nvPicPr>
          <p:cNvPr id="55299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26" r="6523" b="55469"/>
          <a:stretch>
            <a:fillRect/>
          </a:stretch>
        </p:blipFill>
        <p:spPr bwMode="auto">
          <a:xfrm>
            <a:off x="1403350" y="2278063"/>
            <a:ext cx="3348038" cy="388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0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48" t="44281"/>
          <a:stretch>
            <a:fillRect/>
          </a:stretch>
        </p:blipFill>
        <p:spPr bwMode="auto">
          <a:xfrm>
            <a:off x="4743450" y="2205038"/>
            <a:ext cx="3789363" cy="396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1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69" b="54306"/>
          <a:stretch>
            <a:fillRect/>
          </a:stretch>
        </p:blipFill>
        <p:spPr bwMode="auto">
          <a:xfrm>
            <a:off x="322263" y="2420938"/>
            <a:ext cx="1296987" cy="25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387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FCCF47-140C-40BA-9080-F99AFE1CBCA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10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77813"/>
            <a:ext cx="8229600" cy="1139825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Granularity/Hierarchy</a:t>
            </a:r>
          </a:p>
        </p:txBody>
      </p:sp>
      <p:pic>
        <p:nvPicPr>
          <p:cNvPr id="4101" name="Picture 5" descr="woman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76400" y="1066835"/>
            <a:ext cx="1104900" cy="2486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02" name="Picture 8" descr="woman_s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38600" y="1066835"/>
            <a:ext cx="1104900" cy="2486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03" name="Text Box 10"/>
          <p:cNvSpPr txBox="1">
            <a:spLocks noChangeArrowheads="1"/>
          </p:cNvSpPr>
          <p:nvPr/>
        </p:nvSpPr>
        <p:spPr bwMode="auto">
          <a:xfrm>
            <a:off x="1905028" y="3657618"/>
            <a:ext cx="684050" cy="368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input</a:t>
            </a:r>
          </a:p>
        </p:txBody>
      </p:sp>
      <p:pic>
        <p:nvPicPr>
          <p:cNvPr id="4104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4" y="990635"/>
            <a:ext cx="1103313" cy="2487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5" name="Text Box 12"/>
          <p:cNvSpPr txBox="1">
            <a:spLocks noChangeArrowheads="1"/>
          </p:cNvSpPr>
          <p:nvPr/>
        </p:nvSpPr>
        <p:spPr bwMode="auto">
          <a:xfrm>
            <a:off x="4098940" y="3694129"/>
            <a:ext cx="940530" cy="368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result 1</a:t>
            </a:r>
          </a:p>
        </p:txBody>
      </p:sp>
      <p:sp>
        <p:nvSpPr>
          <p:cNvPr id="4106" name="Text Box 13"/>
          <p:cNvSpPr txBox="1">
            <a:spLocks noChangeArrowheads="1"/>
          </p:cNvSpPr>
          <p:nvPr/>
        </p:nvSpPr>
        <p:spPr bwMode="auto">
          <a:xfrm>
            <a:off x="6248420" y="3657618"/>
            <a:ext cx="940530" cy="368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result 2</a:t>
            </a:r>
          </a:p>
        </p:txBody>
      </p:sp>
      <p:sp>
        <p:nvSpPr>
          <p:cNvPr id="4107" name="Text Box 14"/>
          <p:cNvSpPr txBox="1">
            <a:spLocks noChangeArrowheads="1"/>
          </p:cNvSpPr>
          <p:nvPr/>
        </p:nvSpPr>
        <p:spPr bwMode="auto">
          <a:xfrm>
            <a:off x="1905018" y="4343418"/>
            <a:ext cx="4787737" cy="36896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What do we mean by “DIFFERENT” objects?</a:t>
            </a:r>
          </a:p>
        </p:txBody>
      </p:sp>
      <p:sp>
        <p:nvSpPr>
          <p:cNvPr id="4108" name="Text Box 15"/>
          <p:cNvSpPr txBox="1">
            <a:spLocks noChangeArrowheads="1"/>
          </p:cNvSpPr>
          <p:nvPr/>
        </p:nvSpPr>
        <p:spPr bwMode="auto">
          <a:xfrm>
            <a:off x="457234" y="4953000"/>
            <a:ext cx="7686697" cy="923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Another example: when we look at trees at a close distance, we consider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each of them as a different object; but as we look at trees far away, they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merge into one coherent object (woods)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833" y="57614"/>
            <a:ext cx="6696744" cy="6841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145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  <a:cs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9pPr>
          </a:lstStyle>
          <a:p>
            <a:fld id="{8C934563-DD77-4F9B-8F1A-1F80AF304CA2}" type="slidenum">
              <a:rPr kumimoji="0" lang="zh-CN" altLang="en-US" sz="1400">
                <a:solidFill>
                  <a:srgbClr val="000000"/>
                </a:solidFill>
              </a:rPr>
              <a:pPr/>
              <a:t>110</a:t>
            </a:fld>
            <a:endParaRPr kumimoji="0" lang="th-TH" altLang="zh-CN" sz="1400">
              <a:solidFill>
                <a:srgbClr val="000000"/>
              </a:solidFill>
              <a:cs typeface="Angsana New" pitchFamily="18" charset="-34"/>
            </a:endParaRPr>
          </a:p>
        </p:txBody>
      </p:sp>
      <p:sp>
        <p:nvSpPr>
          <p:cNvPr id="57346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 sz="4000" smtClean="0">
                <a:ea typeface="宋体" pitchFamily="2" charset="-122"/>
              </a:rPr>
              <a:t>Diagonal edges with Prewitt </a:t>
            </a:r>
            <a:br>
              <a:rPr kumimoji="0" lang="en-US" altLang="zh-CN" sz="4000" smtClean="0">
                <a:ea typeface="宋体" pitchFamily="2" charset="-122"/>
              </a:rPr>
            </a:br>
            <a:r>
              <a:rPr kumimoji="0" lang="en-US" altLang="zh-CN" sz="4000" smtClean="0">
                <a:ea typeface="宋体" pitchFamily="2" charset="-122"/>
              </a:rPr>
              <a:t>and Sobel masks</a:t>
            </a:r>
            <a:endParaRPr kumimoji="0" lang="th-TH" altLang="zh-CN" sz="4000" smtClean="0">
              <a:ea typeface="宋体" pitchFamily="2" charset="-122"/>
            </a:endParaRPr>
          </a:p>
        </p:txBody>
      </p:sp>
      <p:sp>
        <p:nvSpPr>
          <p:cNvPr id="57347" name="Text Box 9"/>
          <p:cNvSpPr txBox="1">
            <a:spLocks noChangeArrowheads="1"/>
          </p:cNvSpPr>
          <p:nvPr/>
        </p:nvSpPr>
        <p:spPr bwMode="auto">
          <a:xfrm>
            <a:off x="5580063" y="3068638"/>
            <a:ext cx="3097212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  <a:cs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400" smtClean="0">
                <a:solidFill>
                  <a:srgbClr val="000000"/>
                </a:solidFill>
                <a:latin typeface="Tahoma" pitchFamily="34" charset="0"/>
              </a:rPr>
              <a:t>Sobel masks have slightly superior noise-suppression characteristics which is an important issue when dealing with derivatives.</a:t>
            </a:r>
            <a:endParaRPr kumimoji="0" lang="th-TH" altLang="zh-CN" sz="2400" smtClean="0">
              <a:solidFill>
                <a:srgbClr val="000000"/>
              </a:solidFill>
              <a:latin typeface="Tahoma" pitchFamily="34" charset="0"/>
              <a:cs typeface="Angsana New" pitchFamily="18" charset="-34"/>
            </a:endParaRPr>
          </a:p>
        </p:txBody>
      </p:sp>
      <p:pic>
        <p:nvPicPr>
          <p:cNvPr id="5734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7" r="24805" b="8292"/>
          <a:stretch>
            <a:fillRect/>
          </a:stretch>
        </p:blipFill>
        <p:spPr bwMode="auto">
          <a:xfrm>
            <a:off x="1258888" y="1844675"/>
            <a:ext cx="4148137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799" r="20175" b="-961"/>
          <a:stretch>
            <a:fillRect/>
          </a:stretch>
        </p:blipFill>
        <p:spPr bwMode="auto">
          <a:xfrm>
            <a:off x="611188" y="6381750"/>
            <a:ext cx="4608512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823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>
              <a:ea typeface="宋体" pitchFamily="2" charset="-122"/>
            </a:endParaRPr>
          </a:p>
        </p:txBody>
      </p:sp>
      <p:sp>
        <p:nvSpPr>
          <p:cNvPr id="58370" name="幻灯片编号占位符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  <a:cs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9pPr>
          </a:lstStyle>
          <a:p>
            <a:fld id="{33A68E9F-BF30-4A6F-8F60-5789A0F0ED5E}" type="slidenum">
              <a:rPr kumimoji="0" lang="zh-CN" altLang="en-US" sz="1400">
                <a:solidFill>
                  <a:srgbClr val="000000"/>
                </a:solidFill>
              </a:rPr>
              <a:pPr/>
              <a:t>111</a:t>
            </a:fld>
            <a:endParaRPr kumimoji="0" lang="th-TH" altLang="zh-CN" sz="1400">
              <a:solidFill>
                <a:srgbClr val="000000"/>
              </a:solidFill>
              <a:cs typeface="Angsana New" pitchFamily="18" charset="-34"/>
            </a:endParaRPr>
          </a:p>
        </p:txBody>
      </p:sp>
      <p:pic>
        <p:nvPicPr>
          <p:cNvPr id="5837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" y="2073275"/>
            <a:ext cx="8637588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979988"/>
            <a:ext cx="8818563" cy="132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340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  <a:cs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9pPr>
          </a:lstStyle>
          <a:p>
            <a:fld id="{B53AD59B-0F40-4C2F-B8D9-49E766A9E23E}" type="slidenum">
              <a:rPr kumimoji="0" lang="zh-CN" altLang="en-US" sz="1400">
                <a:solidFill>
                  <a:srgbClr val="000000"/>
                </a:solidFill>
              </a:rPr>
              <a:pPr/>
              <a:t>112</a:t>
            </a:fld>
            <a:endParaRPr kumimoji="0" lang="th-TH" altLang="zh-CN" sz="1400">
              <a:solidFill>
                <a:srgbClr val="000000"/>
              </a:solidFill>
              <a:cs typeface="Angsana New" pitchFamily="18" charset="-34"/>
            </a:endParaRPr>
          </a:p>
        </p:txBody>
      </p:sp>
      <p:pic>
        <p:nvPicPr>
          <p:cNvPr id="6041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895475"/>
            <a:ext cx="7634288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Rectangle 7"/>
          <p:cNvSpPr>
            <a:spLocks noGrp="1" noChangeArrowheads="1"/>
          </p:cNvSpPr>
          <p:nvPr>
            <p:ph type="title"/>
          </p:nvPr>
        </p:nvSpPr>
        <p:spPr>
          <a:xfrm>
            <a:off x="1116013" y="620713"/>
            <a:ext cx="7416800" cy="1143000"/>
          </a:xfrm>
        </p:spPr>
        <p:txBody>
          <a:bodyPr/>
          <a:lstStyle/>
          <a:p>
            <a:pPr eaLnBrk="1" hangingPunct="1"/>
            <a:r>
              <a:rPr kumimoji="0" lang="en-US" altLang="zh-CN" smtClean="0">
                <a:ea typeface="宋体" pitchFamily="2" charset="-122"/>
              </a:rPr>
              <a:t>Example</a:t>
            </a:r>
            <a:endParaRPr kumimoji="0" lang="th-TH" altLang="zh-CN" smtClean="0">
              <a:ea typeface="宋体" pitchFamily="2" charset="-122"/>
            </a:endParaRPr>
          </a:p>
        </p:txBody>
      </p:sp>
      <p:sp>
        <p:nvSpPr>
          <p:cNvPr id="60420" name="Rectangle 8"/>
          <p:cNvSpPr>
            <a:spLocks noChangeArrowheads="1"/>
          </p:cNvSpPr>
          <p:nvPr/>
        </p:nvSpPr>
        <p:spPr bwMode="auto">
          <a:xfrm>
            <a:off x="3851275" y="836613"/>
            <a:ext cx="38163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smtClean="0">
                <a:solidFill>
                  <a:srgbClr val="000000"/>
                </a:solidFill>
                <a:latin typeface="Tahoma" pitchFamily="34" charset="0"/>
                <a:ea typeface="宋体" pitchFamily="2" charset="-122"/>
              </a:rPr>
              <a:t>Illustration of the gradient and its components</a:t>
            </a:r>
            <a:endParaRPr lang="zh-CN" altLang="en-US" sz="2400" smtClean="0">
              <a:solidFill>
                <a:srgbClr val="000000"/>
              </a:solidFill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055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  <a:cs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9pPr>
          </a:lstStyle>
          <a:p>
            <a:fld id="{6BD44E03-B78D-406F-96A0-E8F01DC65265}" type="slidenum">
              <a:rPr kumimoji="0" lang="zh-CN" altLang="en-US" sz="1400">
                <a:solidFill>
                  <a:srgbClr val="000000"/>
                </a:solidFill>
              </a:rPr>
              <a:pPr/>
              <a:t>113</a:t>
            </a:fld>
            <a:endParaRPr kumimoji="0" lang="th-TH" altLang="zh-CN" sz="1400">
              <a:solidFill>
                <a:srgbClr val="000000"/>
              </a:solidFill>
              <a:cs typeface="Angsana New" pitchFamily="18" charset="-34"/>
            </a:endParaRPr>
          </a:p>
        </p:txBody>
      </p:sp>
      <p:pic>
        <p:nvPicPr>
          <p:cNvPr id="6144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844675"/>
            <a:ext cx="7808913" cy="472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3" name="Rectangle 7"/>
          <p:cNvSpPr>
            <a:spLocks noGrp="1" noChangeArrowheads="1"/>
          </p:cNvSpPr>
          <p:nvPr>
            <p:ph type="title"/>
          </p:nvPr>
        </p:nvSpPr>
        <p:spPr>
          <a:xfrm>
            <a:off x="1116013" y="620713"/>
            <a:ext cx="7793037" cy="1143000"/>
          </a:xfrm>
        </p:spPr>
        <p:txBody>
          <a:bodyPr/>
          <a:lstStyle/>
          <a:p>
            <a:pPr eaLnBrk="1" hangingPunct="1"/>
            <a:r>
              <a:rPr kumimoji="0" lang="en-US" altLang="zh-CN" smtClean="0">
                <a:ea typeface="宋体" pitchFamily="2" charset="-122"/>
              </a:rPr>
              <a:t>Example</a:t>
            </a:r>
            <a:endParaRPr kumimoji="0" lang="th-TH" altLang="zh-CN" smtClean="0">
              <a:ea typeface="宋体" pitchFamily="2" charset="-122"/>
            </a:endParaRPr>
          </a:p>
        </p:txBody>
      </p:sp>
      <p:sp>
        <p:nvSpPr>
          <p:cNvPr id="61444" name="Rectangle 8"/>
          <p:cNvSpPr>
            <a:spLocks noChangeArrowheads="1"/>
          </p:cNvSpPr>
          <p:nvPr/>
        </p:nvSpPr>
        <p:spPr bwMode="auto">
          <a:xfrm>
            <a:off x="3563938" y="188913"/>
            <a:ext cx="5399087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smtClean="0">
                <a:solidFill>
                  <a:srgbClr val="000000"/>
                </a:solidFill>
                <a:latin typeface="Tahoma" pitchFamily="34" charset="0"/>
                <a:ea typeface="宋体" pitchFamily="2" charset="-122"/>
              </a:rPr>
              <a:t>For reduce the contribution of image detail (such as wall bricks) to edges, image-averaging is needed before computing gradient.</a:t>
            </a:r>
            <a:endParaRPr lang="zh-CN" altLang="en-US" sz="2400" smtClean="0">
              <a:solidFill>
                <a:srgbClr val="000000"/>
              </a:solidFill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063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  <a:cs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9pPr>
          </a:lstStyle>
          <a:p>
            <a:fld id="{B9499E48-D6D3-4BF6-AA07-78E40ED3AD86}" type="slidenum">
              <a:rPr kumimoji="0" lang="zh-CN" altLang="en-US" sz="1400">
                <a:solidFill>
                  <a:srgbClr val="000000"/>
                </a:solidFill>
              </a:rPr>
              <a:pPr/>
              <a:t>114</a:t>
            </a:fld>
            <a:endParaRPr kumimoji="0" lang="th-TH" altLang="zh-CN" sz="1400">
              <a:solidFill>
                <a:srgbClr val="000000"/>
              </a:solidFill>
              <a:cs typeface="Angsana New" pitchFamily="18" charset="-34"/>
            </a:endParaRPr>
          </a:p>
        </p:txBody>
      </p:sp>
      <p:pic>
        <p:nvPicPr>
          <p:cNvPr id="6246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5" y="2349500"/>
            <a:ext cx="84963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7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 smtClean="0">
                <a:ea typeface="宋体" pitchFamily="2" charset="-122"/>
              </a:rPr>
              <a:t>Example</a:t>
            </a:r>
            <a:endParaRPr kumimoji="0" lang="th-TH" altLang="zh-CN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151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  <a:cs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9pPr>
          </a:lstStyle>
          <a:p>
            <a:fld id="{BBE3FBA9-78FF-40D9-ADD7-030809771335}" type="slidenum">
              <a:rPr kumimoji="0" lang="zh-CN" altLang="en-US" sz="1400">
                <a:solidFill>
                  <a:srgbClr val="000000"/>
                </a:solidFill>
              </a:rPr>
              <a:pPr/>
              <a:t>115</a:t>
            </a:fld>
            <a:endParaRPr kumimoji="0" lang="th-TH" altLang="zh-CN" sz="1400">
              <a:solidFill>
                <a:srgbClr val="000000"/>
              </a:solidFill>
              <a:cs typeface="Angsana New" pitchFamily="18" charset="-34"/>
            </a:endParaRPr>
          </a:p>
        </p:txBody>
      </p:sp>
      <p:sp>
        <p:nvSpPr>
          <p:cNvPr id="66562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 dirty="0" smtClean="0">
                <a:ea typeface="宋体" pitchFamily="2" charset="-122"/>
              </a:rPr>
              <a:t>Second derivative: </a:t>
            </a:r>
            <a:r>
              <a:rPr kumimoji="0" lang="en-US" altLang="zh-CN" dirty="0" err="1" smtClean="0">
                <a:ea typeface="宋体" pitchFamily="2" charset="-122"/>
              </a:rPr>
              <a:t>Laplacian</a:t>
            </a:r>
            <a:r>
              <a:rPr kumimoji="0" lang="en-US" altLang="zh-CN" dirty="0" smtClean="0">
                <a:ea typeface="宋体" pitchFamily="2" charset="-122"/>
              </a:rPr>
              <a:t> operators </a:t>
            </a:r>
            <a:endParaRPr kumimoji="0" lang="th-TH" altLang="zh-CN" dirty="0" smtClean="0">
              <a:ea typeface="宋体" pitchFamily="2" charset="-122"/>
            </a:endParaRPr>
          </a:p>
        </p:txBody>
      </p:sp>
      <p:grpSp>
        <p:nvGrpSpPr>
          <p:cNvPr id="66563" name="Group 21"/>
          <p:cNvGrpSpPr>
            <a:grpSpLocks/>
          </p:cNvGrpSpPr>
          <p:nvPr/>
        </p:nvGrpSpPr>
        <p:grpSpPr bwMode="auto">
          <a:xfrm>
            <a:off x="684213" y="2060575"/>
            <a:ext cx="7866062" cy="4516438"/>
            <a:chOff x="431" y="1298"/>
            <a:chExt cx="4955" cy="2845"/>
          </a:xfrm>
        </p:grpSpPr>
        <p:grpSp>
          <p:nvGrpSpPr>
            <p:cNvPr id="66564" name="Group 18"/>
            <p:cNvGrpSpPr>
              <a:grpSpLocks/>
            </p:cNvGrpSpPr>
            <p:nvPr/>
          </p:nvGrpSpPr>
          <p:grpSpPr bwMode="auto">
            <a:xfrm>
              <a:off x="431" y="1298"/>
              <a:ext cx="4955" cy="835"/>
              <a:chOff x="420" y="1298"/>
              <a:chExt cx="4955" cy="835"/>
            </a:xfrm>
          </p:grpSpPr>
          <p:graphicFrame>
            <p:nvGraphicFramePr>
              <p:cNvPr id="66567" name="Object 10"/>
              <p:cNvGraphicFramePr>
                <a:graphicFrameLocks noChangeAspect="1"/>
              </p:cNvGraphicFramePr>
              <p:nvPr/>
            </p:nvGraphicFramePr>
            <p:xfrm>
              <a:off x="2222" y="1356"/>
              <a:ext cx="3153" cy="77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488" name="Equation" r:id="rId4" imgW="0" imgH="0" progId="Equation.3">
                      <p:embed/>
                    </p:oleObj>
                  </mc:Choice>
                  <mc:Fallback>
                    <p:oleObj name="Equation" r:id="rId4" imgW="0" imgH="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22" y="1356"/>
                            <a:ext cx="3153" cy="777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6568" name="Rectangle 11"/>
              <p:cNvSpPr>
                <a:spLocks noChangeArrowheads="1"/>
              </p:cNvSpPr>
              <p:nvPr/>
            </p:nvSpPr>
            <p:spPr bwMode="auto">
              <a:xfrm>
                <a:off x="420" y="1661"/>
                <a:ext cx="150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defTabSz="91440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60000"/>
                  <a:buFont typeface="Wingdings" pitchFamily="2" charset="2"/>
                  <a:buNone/>
                </a:pPr>
                <a:r>
                  <a:rPr lang="en-US" altLang="zh-CN" sz="2400" smtClean="0">
                    <a:solidFill>
                      <a:srgbClr val="000000"/>
                    </a:solidFill>
                    <a:latin typeface="Tahoma" pitchFamily="34" charset="0"/>
                    <a:ea typeface="宋体" pitchFamily="2" charset="-122"/>
                  </a:rPr>
                  <a:t>(linear operator)</a:t>
                </a:r>
                <a:endParaRPr lang="th-TH" altLang="zh-CN" sz="2400" smtClean="0">
                  <a:solidFill>
                    <a:srgbClr val="000000"/>
                  </a:solidFill>
                  <a:latin typeface="Tahoma" pitchFamily="34" charset="0"/>
                  <a:ea typeface="宋体" pitchFamily="2" charset="-122"/>
                  <a:cs typeface="Angsana New" pitchFamily="18" charset="-34"/>
                </a:endParaRPr>
              </a:p>
            </p:txBody>
          </p:sp>
          <p:sp>
            <p:nvSpPr>
              <p:cNvPr id="66569" name="Rectangle 12"/>
              <p:cNvSpPr>
                <a:spLocks noChangeArrowheads="1"/>
              </p:cNvSpPr>
              <p:nvPr/>
            </p:nvSpPr>
            <p:spPr bwMode="auto">
              <a:xfrm>
                <a:off x="556" y="1298"/>
                <a:ext cx="168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smtClean="0">
                    <a:solidFill>
                      <a:srgbClr val="333399"/>
                    </a:solidFill>
                    <a:latin typeface="Tahoma" pitchFamily="34" charset="0"/>
                    <a:ea typeface="宋体" pitchFamily="2" charset="-122"/>
                  </a:rPr>
                  <a:t>Laplacian operator</a:t>
                </a:r>
                <a:endParaRPr lang="th-TH" altLang="zh-CN" sz="2400" smtClean="0">
                  <a:solidFill>
                    <a:srgbClr val="333399"/>
                  </a:solidFill>
                  <a:latin typeface="Tahoma" pitchFamily="34" charset="0"/>
                  <a:ea typeface="宋体" pitchFamily="2" charset="-122"/>
                  <a:cs typeface="Angsana New" pitchFamily="18" charset="-34"/>
                </a:endParaRPr>
              </a:p>
            </p:txBody>
          </p:sp>
          <p:sp>
            <p:nvSpPr>
              <p:cNvPr id="66570" name="AutoShape 13"/>
              <p:cNvSpPr>
                <a:spLocks noChangeArrowheads="1"/>
              </p:cNvSpPr>
              <p:nvPr/>
            </p:nvSpPr>
            <p:spPr bwMode="auto">
              <a:xfrm rot="18904409" flipV="1">
                <a:off x="1871" y="1616"/>
                <a:ext cx="317" cy="363"/>
              </a:xfrm>
              <a:prstGeom prst="curvedRightArrow">
                <a:avLst>
                  <a:gd name="adj1" fmla="val 679"/>
                  <a:gd name="adj2" fmla="val 23581"/>
                  <a:gd name="adj3" fmla="val 33333"/>
                </a:avLst>
              </a:prstGeom>
              <a:solidFill>
                <a:srgbClr val="5A79D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smtClean="0">
                  <a:solidFill>
                    <a:srgbClr val="000000"/>
                  </a:solidFill>
                  <a:latin typeface="Tahoma" pitchFamily="34" charset="0"/>
                  <a:ea typeface="宋体" pitchFamily="2" charset="-122"/>
                  <a:cs typeface="Angsana New" pitchFamily="18" charset="-34"/>
                </a:endParaRPr>
              </a:p>
            </p:txBody>
          </p:sp>
        </p:grpSp>
        <p:graphicFrame>
          <p:nvGraphicFramePr>
            <p:cNvPr id="66565" name="Object 17"/>
            <p:cNvGraphicFramePr>
              <a:graphicFrameLocks noChangeAspect="1"/>
            </p:cNvGraphicFramePr>
            <p:nvPr/>
          </p:nvGraphicFramePr>
          <p:xfrm>
            <a:off x="804" y="2251"/>
            <a:ext cx="4331" cy="7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89" name="Equation" r:id="rId6" imgW="0" imgH="0" progId="Equation.3">
                    <p:embed/>
                  </p:oleObj>
                </mc:Choice>
                <mc:Fallback>
                  <p:oleObj name="Equation" r:id="rId6" imgW="0" imgH="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4" y="2251"/>
                          <a:ext cx="4331" cy="771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66566" name="Picture 2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" y="3113"/>
              <a:ext cx="4082" cy="1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0023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  <a:cs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9pPr>
          </a:lstStyle>
          <a:p>
            <a:fld id="{B6FC7618-A872-4DF2-9CDD-B198AC2BDBA8}" type="slidenum">
              <a:rPr kumimoji="0" lang="zh-CN" altLang="en-US" sz="1400">
                <a:solidFill>
                  <a:srgbClr val="000000"/>
                </a:solidFill>
              </a:rPr>
              <a:pPr/>
              <a:t>116</a:t>
            </a:fld>
            <a:endParaRPr kumimoji="0" lang="th-TH" altLang="zh-CN" sz="1400">
              <a:solidFill>
                <a:srgbClr val="000000"/>
              </a:solidFill>
              <a:cs typeface="Angsana New" pitchFamily="18" charset="-34"/>
            </a:endParaRPr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1258888" y="404813"/>
            <a:ext cx="7685087" cy="1355725"/>
          </a:xfrm>
        </p:spPr>
        <p:txBody>
          <a:bodyPr/>
          <a:lstStyle/>
          <a:p>
            <a:pPr eaLnBrk="1" hangingPunct="1"/>
            <a:r>
              <a:rPr kumimoji="0" lang="en-US" altLang="zh-CN" sz="4000" dirty="0" smtClean="0">
                <a:ea typeface="宋体" pitchFamily="2" charset="-122"/>
              </a:rPr>
              <a:t>Second derivative: </a:t>
            </a:r>
            <a:r>
              <a:rPr kumimoji="0" lang="en-US" altLang="zh-CN" sz="4000" dirty="0" err="1" smtClean="0">
                <a:ea typeface="宋体" pitchFamily="2" charset="-122"/>
              </a:rPr>
              <a:t>Laplacian</a:t>
            </a:r>
            <a:r>
              <a:rPr kumimoji="0" lang="en-US" altLang="zh-CN" sz="4000" dirty="0" smtClean="0">
                <a:ea typeface="宋体" pitchFamily="2" charset="-122"/>
              </a:rPr>
              <a:t> operators </a:t>
            </a:r>
            <a:endParaRPr kumimoji="0" lang="zh-CN" altLang="en-US" sz="4000" dirty="0" smtClean="0">
              <a:ea typeface="宋体" pitchFamily="2" charset="-122"/>
            </a:endParaRP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2017713"/>
            <a:ext cx="8559800" cy="4435475"/>
          </a:xfrm>
        </p:spPr>
        <p:txBody>
          <a:bodyPr/>
          <a:lstStyle/>
          <a:p>
            <a:pPr eaLnBrk="1" hangingPunct="1"/>
            <a:r>
              <a:rPr kumimoji="0" lang="en-US" altLang="zh-CN" sz="3000" smtClean="0">
                <a:ea typeface="宋体" pitchFamily="2" charset="-122"/>
              </a:rPr>
              <a:t>Several reasons that Laplacian generally is not used in its original form for edge detection:</a:t>
            </a:r>
          </a:p>
          <a:p>
            <a:pPr eaLnBrk="1" hangingPunct="1">
              <a:buFont typeface="Wingdings" pitchFamily="2" charset="2"/>
              <a:buNone/>
            </a:pPr>
            <a:r>
              <a:rPr kumimoji="0" lang="en-US" altLang="zh-CN" sz="3000" smtClean="0">
                <a:ea typeface="宋体" pitchFamily="2" charset="-122"/>
              </a:rPr>
              <a:t>(1) The Laplacian is unacceptably sensitive to noise;</a:t>
            </a:r>
          </a:p>
          <a:p>
            <a:pPr eaLnBrk="1" hangingPunct="1">
              <a:buFont typeface="Wingdings" pitchFamily="2" charset="2"/>
              <a:buNone/>
            </a:pPr>
            <a:r>
              <a:rPr kumimoji="0" lang="en-US" altLang="zh-CN" sz="3000" smtClean="0">
                <a:ea typeface="宋体" pitchFamily="2" charset="-122"/>
              </a:rPr>
              <a:t>(2) The magnitude of the Laplacian produces double edges, an undesirable effect because it complicates segmentation;</a:t>
            </a:r>
          </a:p>
          <a:p>
            <a:pPr eaLnBrk="1" hangingPunct="1">
              <a:buFont typeface="Wingdings" pitchFamily="2" charset="2"/>
              <a:buNone/>
            </a:pPr>
            <a:r>
              <a:rPr kumimoji="0" lang="en-US" altLang="zh-CN" sz="3000" smtClean="0">
                <a:ea typeface="宋体" pitchFamily="2" charset="-122"/>
              </a:rPr>
              <a:t>(3) unable to detect edge direction</a:t>
            </a:r>
            <a:endParaRPr kumimoji="0" lang="zh-CN" altLang="en-US" sz="300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886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  <a:cs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9pPr>
          </a:lstStyle>
          <a:p>
            <a:fld id="{E9DABBDF-6236-4448-8CD0-4C18FA24B7DF}" type="slidenum">
              <a:rPr kumimoji="0" lang="zh-CN" altLang="en-US" sz="1400">
                <a:solidFill>
                  <a:srgbClr val="000000"/>
                </a:solidFill>
              </a:rPr>
              <a:pPr/>
              <a:t>117</a:t>
            </a:fld>
            <a:endParaRPr kumimoji="0" lang="th-TH" altLang="zh-CN" sz="1400">
              <a:solidFill>
                <a:srgbClr val="000000"/>
              </a:solidFill>
              <a:cs typeface="Angsana New" pitchFamily="18" charset="-34"/>
            </a:endParaRPr>
          </a:p>
        </p:txBody>
      </p:sp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827962" cy="1355725"/>
          </a:xfrm>
        </p:spPr>
        <p:txBody>
          <a:bodyPr/>
          <a:lstStyle/>
          <a:p>
            <a:pPr eaLnBrk="1" hangingPunct="1"/>
            <a:r>
              <a:rPr kumimoji="0" lang="en-US" altLang="zh-CN" sz="4000" smtClean="0">
                <a:ea typeface="宋体" pitchFamily="2" charset="-122"/>
              </a:rPr>
              <a:t>Second derivative: Laplacian operators </a:t>
            </a:r>
            <a:endParaRPr kumimoji="0" lang="zh-CN" altLang="en-US" sz="4000" smtClean="0">
              <a:ea typeface="宋体" pitchFamily="2" charset="-122"/>
            </a:endParaRP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2133600"/>
            <a:ext cx="8421687" cy="4475163"/>
          </a:xfrm>
        </p:spPr>
        <p:txBody>
          <a:bodyPr/>
          <a:lstStyle/>
          <a:p>
            <a:pPr eaLnBrk="1" hangingPunct="1"/>
            <a:r>
              <a:rPr kumimoji="0" lang="en-US" altLang="zh-CN" sz="2800" smtClean="0">
                <a:ea typeface="宋体" pitchFamily="2" charset="-122"/>
              </a:rPr>
              <a:t>For this reasons, the role of the Laplacian in segmentation includes:</a:t>
            </a:r>
          </a:p>
          <a:p>
            <a:pPr eaLnBrk="1" hangingPunct="1">
              <a:buFont typeface="Wingdings" pitchFamily="2" charset="2"/>
              <a:buNone/>
            </a:pPr>
            <a:r>
              <a:rPr kumimoji="0" lang="en-US" altLang="zh-CN" sz="2800" smtClean="0">
                <a:ea typeface="宋体" pitchFamily="2" charset="-122"/>
              </a:rPr>
              <a:t>(1) Using its zero-crossing property for edge detection;</a:t>
            </a:r>
          </a:p>
          <a:p>
            <a:pPr eaLnBrk="1" hangingPunct="1">
              <a:buFont typeface="Wingdings" pitchFamily="2" charset="2"/>
              <a:buNone/>
            </a:pPr>
            <a:r>
              <a:rPr kumimoji="0" lang="en-US" altLang="zh-CN" sz="2800" smtClean="0">
                <a:ea typeface="宋体" pitchFamily="2" charset="-122"/>
              </a:rPr>
              <a:t>(2) Using it help to determine whether a pixel is on the dark or light side of an edge.</a:t>
            </a:r>
          </a:p>
          <a:p>
            <a:pPr eaLnBrk="1" hangingPunct="1"/>
            <a:r>
              <a:rPr kumimoji="0" lang="en-US" altLang="zh-CN" sz="2800" smtClean="0">
                <a:ea typeface="宋体" pitchFamily="2" charset="-122"/>
              </a:rPr>
              <a:t>In the role of first category, the Laplacian is combined with smoothing as a precursor to finding edges via zero-crossing.</a:t>
            </a:r>
            <a:endParaRPr kumimoji="0" lang="zh-CN" altLang="en-US" sz="280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037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  <a:cs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9pPr>
          </a:lstStyle>
          <a:p>
            <a:fld id="{948C8022-5CDB-4A15-ACD9-478E0034981B}" type="slidenum">
              <a:rPr kumimoji="0" lang="zh-CN" altLang="en-US" sz="1400">
                <a:solidFill>
                  <a:srgbClr val="000000"/>
                </a:solidFill>
              </a:rPr>
              <a:pPr/>
              <a:t>118</a:t>
            </a:fld>
            <a:endParaRPr kumimoji="0" lang="th-TH" altLang="zh-CN" sz="1400">
              <a:solidFill>
                <a:srgbClr val="000000"/>
              </a:solidFill>
              <a:cs typeface="Angsana New" pitchFamily="18" charset="-34"/>
            </a:endParaRPr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 smtClean="0">
                <a:ea typeface="宋体" pitchFamily="2" charset="-122"/>
              </a:rPr>
              <a:t>Laplacian of Gaussian (LoG)</a:t>
            </a:r>
            <a:endParaRPr kumimoji="0" lang="th-TH" altLang="zh-CN" smtClean="0">
              <a:ea typeface="宋体" pitchFamily="2" charset="-122"/>
            </a:endParaRP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017713"/>
            <a:ext cx="8208963" cy="4651375"/>
          </a:xfrm>
        </p:spPr>
        <p:txBody>
          <a:bodyPr/>
          <a:lstStyle/>
          <a:p>
            <a:pPr eaLnBrk="1" hangingPunct="1"/>
            <a:r>
              <a:rPr kumimoji="0" lang="en-US" altLang="zh-CN" smtClean="0">
                <a:ea typeface="宋体" pitchFamily="2" charset="-122"/>
              </a:rPr>
              <a:t>Gaussian function:</a:t>
            </a:r>
          </a:p>
          <a:p>
            <a:pPr eaLnBrk="1" hangingPunct="1"/>
            <a:endParaRPr kumimoji="0" lang="en-US" altLang="zh-CN" smtClean="0">
              <a:ea typeface="宋体" pitchFamily="2" charset="-122"/>
            </a:endParaRPr>
          </a:p>
          <a:p>
            <a:pPr eaLnBrk="1" hangingPunct="1"/>
            <a:endParaRPr kumimoji="0" lang="en-US" altLang="zh-CN" smtClean="0">
              <a:ea typeface="宋体" pitchFamily="2" charset="-122"/>
            </a:endParaRPr>
          </a:p>
          <a:p>
            <a:pPr eaLnBrk="1" hangingPunct="1"/>
            <a:endParaRPr kumimoji="0" lang="en-US" altLang="zh-CN" smtClean="0">
              <a:ea typeface="宋体" pitchFamily="2" charset="-122"/>
            </a:endParaRPr>
          </a:p>
          <a:p>
            <a:pPr eaLnBrk="1" hangingPunct="1"/>
            <a:r>
              <a:rPr kumimoji="0" lang="en-US" altLang="zh-CN" smtClean="0">
                <a:ea typeface="宋体" pitchFamily="2" charset="-122"/>
              </a:rPr>
              <a:t>Convolving this function with an image blurs the image (can reduced the effect of noise), with the degree of blurring being determined by the value of </a:t>
            </a:r>
            <a:r>
              <a:rPr kumimoji="0" lang="en-US" altLang="zh-CN" smtClean="0">
                <a:ea typeface="宋体" pitchFamily="2" charset="-122"/>
                <a:sym typeface="Symbol" pitchFamily="18" charset="2"/>
              </a:rPr>
              <a:t></a:t>
            </a:r>
            <a:r>
              <a:rPr kumimoji="0" lang="en-US" altLang="zh-CN" smtClean="0">
                <a:ea typeface="宋体" pitchFamily="2" charset="-122"/>
              </a:rPr>
              <a:t> </a:t>
            </a:r>
            <a:endParaRPr kumimoji="0" lang="th-TH" altLang="zh-CN" smtClean="0">
              <a:ea typeface="宋体" pitchFamily="2" charset="-122"/>
            </a:endParaRPr>
          </a:p>
        </p:txBody>
      </p:sp>
      <p:graphicFrame>
        <p:nvGraphicFramePr>
          <p:cNvPr id="68612" name="Object 4"/>
          <p:cNvGraphicFramePr>
            <a:graphicFrameLocks noChangeAspect="1"/>
          </p:cNvGraphicFramePr>
          <p:nvPr/>
        </p:nvGraphicFramePr>
        <p:xfrm>
          <a:off x="1187450" y="2708275"/>
          <a:ext cx="360045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6" name="Equation" r:id="rId4" imgW="0" imgH="0" progId="Equation.3">
                  <p:embed/>
                </p:oleObj>
              </mc:Choice>
              <mc:Fallback>
                <p:oleObj name="Equation" r:id="rId4" imgW="0" imgH="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708275"/>
                        <a:ext cx="3600450" cy="1295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3" name="Text Box 5"/>
          <p:cNvSpPr txBox="1">
            <a:spLocks noChangeArrowheads="1"/>
          </p:cNvSpPr>
          <p:nvPr/>
        </p:nvSpPr>
        <p:spPr bwMode="auto">
          <a:xfrm>
            <a:off x="4932363" y="2565400"/>
            <a:ext cx="377983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  <a:cs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400" smtClean="0">
                <a:solidFill>
                  <a:srgbClr val="000000"/>
                </a:solidFill>
                <a:latin typeface="Tahoma" pitchFamily="34" charset="0"/>
              </a:rPr>
              <a:t>where r</a:t>
            </a:r>
            <a:r>
              <a:rPr kumimoji="0" lang="en-US" altLang="zh-CN" sz="2400" baseline="30000" smtClean="0">
                <a:solidFill>
                  <a:srgbClr val="000000"/>
                </a:solidFill>
                <a:latin typeface="Tahoma" pitchFamily="34" charset="0"/>
              </a:rPr>
              <a:t>2</a:t>
            </a:r>
            <a:r>
              <a:rPr kumimoji="0" lang="en-US" altLang="zh-CN" sz="2400" smtClean="0">
                <a:solidFill>
                  <a:srgbClr val="000000"/>
                </a:solidFill>
                <a:latin typeface="Tahoma" pitchFamily="34" charset="0"/>
              </a:rPr>
              <a:t> = x</a:t>
            </a:r>
            <a:r>
              <a:rPr kumimoji="0" lang="en-US" altLang="zh-CN" sz="2400" baseline="30000" smtClean="0">
                <a:solidFill>
                  <a:srgbClr val="000000"/>
                </a:solidFill>
                <a:latin typeface="Tahoma" pitchFamily="34" charset="0"/>
              </a:rPr>
              <a:t>2</a:t>
            </a:r>
            <a:r>
              <a:rPr kumimoji="0" lang="en-US" altLang="zh-CN" sz="2400" smtClean="0">
                <a:solidFill>
                  <a:srgbClr val="000000"/>
                </a:solidFill>
                <a:latin typeface="Tahoma" pitchFamily="34" charset="0"/>
              </a:rPr>
              <a:t>+y</a:t>
            </a:r>
            <a:r>
              <a:rPr kumimoji="0" lang="en-US" altLang="zh-CN" sz="2400" baseline="30000" smtClean="0">
                <a:solidFill>
                  <a:srgbClr val="000000"/>
                </a:solidFill>
                <a:latin typeface="Tahoma" pitchFamily="34" charset="0"/>
              </a:rPr>
              <a:t>2</a:t>
            </a:r>
            <a:r>
              <a:rPr kumimoji="0" lang="en-US" altLang="zh-CN" sz="2400" smtClean="0">
                <a:solidFill>
                  <a:srgbClr val="000000"/>
                </a:solidFill>
                <a:latin typeface="Tahoma" pitchFamily="34" charset="0"/>
              </a:rPr>
              <a:t>, and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400" smtClean="0">
                <a:solidFill>
                  <a:srgbClr val="000000"/>
                </a:solidFill>
                <a:latin typeface="Tahoma" pitchFamily="34" charset="0"/>
                <a:sym typeface="Symbol" pitchFamily="18" charset="2"/>
              </a:rPr>
              <a:t> </a:t>
            </a:r>
            <a:r>
              <a:rPr kumimoji="0" lang="en-US" altLang="zh-CN" sz="2400" smtClean="0">
                <a:solidFill>
                  <a:srgbClr val="000000"/>
                </a:solidFill>
                <a:latin typeface="Tahoma" pitchFamily="34" charset="0"/>
              </a:rPr>
              <a:t>is the standard deviation</a:t>
            </a:r>
            <a:endParaRPr kumimoji="0" lang="th-TH" altLang="zh-CN" sz="2400" smtClean="0">
              <a:solidFill>
                <a:srgbClr val="000000"/>
              </a:solidFill>
              <a:latin typeface="Tahoma" pitchFamily="34" charset="0"/>
              <a:cs typeface="Angsana New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3432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  <a:cs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9pPr>
          </a:lstStyle>
          <a:p>
            <a:fld id="{6154A9B7-6732-4EC6-9A4D-6E9773CDF092}" type="slidenum">
              <a:rPr kumimoji="0" lang="zh-CN" altLang="en-US" sz="1400">
                <a:solidFill>
                  <a:srgbClr val="000000"/>
                </a:solidFill>
              </a:rPr>
              <a:pPr/>
              <a:t>119</a:t>
            </a:fld>
            <a:endParaRPr kumimoji="0" lang="th-TH" altLang="zh-CN" sz="1400">
              <a:solidFill>
                <a:srgbClr val="000000"/>
              </a:solidFill>
              <a:cs typeface="Angsana New" pitchFamily="18" charset="-34"/>
            </a:endParaRPr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 smtClean="0">
                <a:ea typeface="宋体" pitchFamily="2" charset="-122"/>
              </a:rPr>
              <a:t>Laplacian of Gaussian (LoG)</a:t>
            </a:r>
            <a:endParaRPr kumimoji="0" lang="th-TH" altLang="zh-CN" smtClean="0">
              <a:ea typeface="宋体" pitchFamily="2" charset="-122"/>
            </a:endParaRP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017713"/>
            <a:ext cx="8704263" cy="45799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kumimoji="0" lang="en-US" altLang="zh-CN" smtClean="0">
                <a:ea typeface="宋体" pitchFamily="2" charset="-122"/>
              </a:rPr>
              <a:t>Laplacian combined with smoothing as a precursor to find edges via zero-crossing.</a:t>
            </a:r>
          </a:p>
          <a:p>
            <a:pPr eaLnBrk="1" hangingPunct="1">
              <a:lnSpc>
                <a:spcPct val="90000"/>
              </a:lnSpc>
            </a:pPr>
            <a:endParaRPr kumimoji="0" lang="en-US" altLang="zh-CN" smtClean="0"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kumimoji="0" lang="en-US" altLang="zh-CN" smtClean="0"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kumimoji="0" lang="en-US" altLang="zh-CN" smtClean="0"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kumimoji="0" lang="en-US" altLang="zh-CN" smtClean="0">
                <a:ea typeface="宋体" pitchFamily="2" charset="-122"/>
              </a:rPr>
              <a:t>Laplacian of a Gaussian (LoG, is also called Mexican hat function), The purpose of LoG is to provide an image with zero crossing used to establish the location of edges.</a:t>
            </a:r>
            <a:endParaRPr kumimoji="0" lang="th-TH" altLang="zh-CN" smtClean="0">
              <a:ea typeface="宋体" pitchFamily="2" charset="-122"/>
            </a:endParaRPr>
          </a:p>
        </p:txBody>
      </p:sp>
      <p:sp>
        <p:nvSpPr>
          <p:cNvPr id="70660" name="Text Box 6"/>
          <p:cNvSpPr txBox="1">
            <a:spLocks noChangeArrowheads="1"/>
          </p:cNvSpPr>
          <p:nvPr/>
        </p:nvSpPr>
        <p:spPr bwMode="auto">
          <a:xfrm>
            <a:off x="6084888" y="3284538"/>
            <a:ext cx="2808287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  <a:cs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400" smtClean="0">
                <a:solidFill>
                  <a:srgbClr val="000000"/>
                </a:solidFill>
                <a:latin typeface="Tahoma" pitchFamily="34" charset="0"/>
              </a:rPr>
              <a:t>where r</a:t>
            </a:r>
            <a:r>
              <a:rPr kumimoji="0" lang="en-US" altLang="zh-CN" sz="2400" baseline="30000" smtClean="0">
                <a:solidFill>
                  <a:srgbClr val="000000"/>
                </a:solidFill>
                <a:latin typeface="Tahoma" pitchFamily="34" charset="0"/>
              </a:rPr>
              <a:t>2</a:t>
            </a:r>
            <a:r>
              <a:rPr kumimoji="0" lang="en-US" altLang="zh-CN" sz="2400" smtClean="0">
                <a:solidFill>
                  <a:srgbClr val="000000"/>
                </a:solidFill>
                <a:latin typeface="Tahoma" pitchFamily="34" charset="0"/>
              </a:rPr>
              <a:t> = x</a:t>
            </a:r>
            <a:r>
              <a:rPr kumimoji="0" lang="en-US" altLang="zh-CN" sz="2400" baseline="30000" smtClean="0">
                <a:solidFill>
                  <a:srgbClr val="000000"/>
                </a:solidFill>
                <a:latin typeface="Tahoma" pitchFamily="34" charset="0"/>
              </a:rPr>
              <a:t>2</a:t>
            </a:r>
            <a:r>
              <a:rPr kumimoji="0" lang="en-US" altLang="zh-CN" sz="2400" smtClean="0">
                <a:solidFill>
                  <a:srgbClr val="000000"/>
                </a:solidFill>
                <a:latin typeface="Tahoma" pitchFamily="34" charset="0"/>
              </a:rPr>
              <a:t>+y</a:t>
            </a:r>
            <a:r>
              <a:rPr kumimoji="0" lang="en-US" altLang="zh-CN" sz="2400" baseline="30000" smtClean="0">
                <a:solidFill>
                  <a:srgbClr val="000000"/>
                </a:solidFill>
                <a:latin typeface="Tahoma" pitchFamily="34" charset="0"/>
              </a:rPr>
              <a:t>2</a:t>
            </a:r>
            <a:r>
              <a:rPr kumimoji="0" lang="en-US" altLang="zh-CN" sz="2400" smtClean="0">
                <a:solidFill>
                  <a:srgbClr val="000000"/>
                </a:solidFill>
                <a:latin typeface="Tahoma" pitchFamily="34" charset="0"/>
              </a:rPr>
              <a:t>, and </a:t>
            </a:r>
            <a:r>
              <a:rPr kumimoji="0" lang="en-US" altLang="zh-CN" sz="2400" smtClean="0">
                <a:solidFill>
                  <a:srgbClr val="000000"/>
                </a:solidFill>
                <a:latin typeface="Tahoma" pitchFamily="34" charset="0"/>
                <a:sym typeface="Symbol" pitchFamily="18" charset="2"/>
              </a:rPr>
              <a:t> </a:t>
            </a:r>
            <a:r>
              <a:rPr kumimoji="0" lang="en-US" altLang="zh-CN" sz="2400" smtClean="0">
                <a:solidFill>
                  <a:srgbClr val="000000"/>
                </a:solidFill>
                <a:latin typeface="Tahoma" pitchFamily="34" charset="0"/>
              </a:rPr>
              <a:t>is the standard deviation</a:t>
            </a:r>
            <a:endParaRPr kumimoji="0" lang="th-TH" altLang="zh-CN" sz="2400" smtClean="0">
              <a:solidFill>
                <a:srgbClr val="000000"/>
              </a:solidFill>
              <a:latin typeface="Tahoma" pitchFamily="34" charset="0"/>
              <a:cs typeface="Angsana New" pitchFamily="18" charset="-34"/>
            </a:endParaRPr>
          </a:p>
        </p:txBody>
      </p:sp>
      <p:graphicFrame>
        <p:nvGraphicFramePr>
          <p:cNvPr id="70661" name="Object 7"/>
          <p:cNvGraphicFramePr>
            <a:graphicFrameLocks noChangeAspect="1"/>
          </p:cNvGraphicFramePr>
          <p:nvPr/>
        </p:nvGraphicFramePr>
        <p:xfrm>
          <a:off x="539750" y="3141663"/>
          <a:ext cx="5256213" cy="141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0" name="Equation" r:id="rId4" imgW="0" imgH="0" progId="Equation.3">
                  <p:embed/>
                </p:oleObj>
              </mc:Choice>
              <mc:Fallback>
                <p:oleObj name="Equation" r:id="rId4" imgW="0" imgH="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141663"/>
                        <a:ext cx="5256213" cy="14128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055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F9A405-307D-46CB-A440-000C2D47E22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8" y="260649"/>
            <a:ext cx="8071425" cy="5804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402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  <a:cs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9pPr>
          </a:lstStyle>
          <a:p>
            <a:fld id="{96D75EF8-43C4-4D8E-AC86-E005C1B1DAD9}" type="slidenum">
              <a:rPr kumimoji="0" lang="zh-CN" altLang="en-US" sz="1400">
                <a:solidFill>
                  <a:srgbClr val="000000"/>
                </a:solidFill>
              </a:rPr>
              <a:pPr/>
              <a:t>120</a:t>
            </a:fld>
            <a:endParaRPr kumimoji="0" lang="th-TH" altLang="zh-CN" sz="1400">
              <a:solidFill>
                <a:srgbClr val="000000"/>
              </a:solidFill>
              <a:cs typeface="Angsana New" pitchFamily="18" charset="-34"/>
            </a:endParaRPr>
          </a:p>
        </p:txBody>
      </p:sp>
      <p:pic>
        <p:nvPicPr>
          <p:cNvPr id="7270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773238"/>
            <a:ext cx="7297737" cy="459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7" name="Rectangle 7"/>
          <p:cNvSpPr>
            <a:spLocks noGrp="1" noChangeArrowheads="1"/>
          </p:cNvSpPr>
          <p:nvPr>
            <p:ph type="title"/>
          </p:nvPr>
        </p:nvSpPr>
        <p:spPr>
          <a:xfrm>
            <a:off x="1150938" y="617538"/>
            <a:ext cx="3708400" cy="1143000"/>
          </a:xfrm>
        </p:spPr>
        <p:txBody>
          <a:bodyPr/>
          <a:lstStyle/>
          <a:p>
            <a:pPr eaLnBrk="1" hangingPunct="1"/>
            <a:r>
              <a:rPr kumimoji="0" lang="en-US" altLang="zh-CN" smtClean="0">
                <a:ea typeface="宋体" pitchFamily="2" charset="-122"/>
              </a:rPr>
              <a:t>Mexican hat</a:t>
            </a:r>
            <a:endParaRPr kumimoji="0" lang="th-TH" altLang="zh-CN" smtClean="0">
              <a:ea typeface="宋体" pitchFamily="2" charset="-122"/>
            </a:endParaRPr>
          </a:p>
        </p:txBody>
      </p:sp>
      <p:sp>
        <p:nvSpPr>
          <p:cNvPr id="72708" name="Text Box 8"/>
          <p:cNvSpPr txBox="1">
            <a:spLocks noChangeArrowheads="1"/>
          </p:cNvSpPr>
          <p:nvPr/>
        </p:nvSpPr>
        <p:spPr bwMode="auto">
          <a:xfrm>
            <a:off x="3419475" y="6165850"/>
            <a:ext cx="4951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  <a:cs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400" smtClean="0">
                <a:solidFill>
                  <a:srgbClr val="000000"/>
                </a:solidFill>
                <a:latin typeface="Tahoma" pitchFamily="34" charset="0"/>
              </a:rPr>
              <a:t>the coefficient must be sum to zero</a:t>
            </a:r>
            <a:endParaRPr kumimoji="0" lang="th-TH" altLang="zh-CN" sz="2400" smtClean="0">
              <a:solidFill>
                <a:srgbClr val="000000"/>
              </a:solidFill>
              <a:latin typeface="Tahoma" pitchFamily="34" charset="0"/>
              <a:cs typeface="Angsana New" pitchFamily="18" charset="-34"/>
            </a:endParaRPr>
          </a:p>
        </p:txBody>
      </p:sp>
      <p:sp>
        <p:nvSpPr>
          <p:cNvPr id="72709" name="AutoShape 9"/>
          <p:cNvSpPr>
            <a:spLocks noChangeArrowheads="1"/>
          </p:cNvSpPr>
          <p:nvPr/>
        </p:nvSpPr>
        <p:spPr bwMode="auto">
          <a:xfrm rot="10342682" flipV="1">
            <a:off x="6516688" y="5589588"/>
            <a:ext cx="503237" cy="576262"/>
          </a:xfrm>
          <a:prstGeom prst="curvedRightArrow">
            <a:avLst>
              <a:gd name="adj1" fmla="val 679"/>
              <a:gd name="adj2" fmla="val 23581"/>
              <a:gd name="adj3" fmla="val 33333"/>
            </a:avLst>
          </a:prstGeom>
          <a:solidFill>
            <a:srgbClr val="5A79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 sz="2400" smtClean="0">
              <a:solidFill>
                <a:srgbClr val="000000"/>
              </a:solidFill>
              <a:latin typeface="Tahoma" pitchFamily="34" charset="0"/>
              <a:ea typeface="宋体" pitchFamily="2" charset="-122"/>
              <a:cs typeface="Angsana New" pitchFamily="18" charset="-34"/>
            </a:endParaRPr>
          </a:p>
        </p:txBody>
      </p:sp>
      <p:sp>
        <p:nvSpPr>
          <p:cNvPr id="72710" name="Text Box 10"/>
          <p:cNvSpPr txBox="1">
            <a:spLocks noChangeArrowheads="1"/>
          </p:cNvSpPr>
          <p:nvPr/>
        </p:nvSpPr>
        <p:spPr bwMode="auto">
          <a:xfrm>
            <a:off x="4932363" y="0"/>
            <a:ext cx="3959225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  <a:cs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200" smtClean="0">
                <a:solidFill>
                  <a:srgbClr val="000000"/>
                </a:solidFill>
                <a:latin typeface="Tahoma" pitchFamily="34" charset="0"/>
              </a:rPr>
              <a:t>positive central term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200" smtClean="0">
                <a:solidFill>
                  <a:srgbClr val="000000"/>
                </a:solidFill>
                <a:latin typeface="Tahoma" pitchFamily="34" charset="0"/>
              </a:rPr>
              <a:t>surrounded by an adjacent negative region (a function of distance)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200" smtClean="0">
                <a:solidFill>
                  <a:srgbClr val="000000"/>
                </a:solidFill>
                <a:latin typeface="Tahoma" pitchFamily="34" charset="0"/>
              </a:rPr>
              <a:t>zero outer region</a:t>
            </a:r>
            <a:endParaRPr kumimoji="0" lang="th-TH" altLang="zh-CN" sz="2200" smtClean="0">
              <a:solidFill>
                <a:srgbClr val="000000"/>
              </a:solidFill>
              <a:latin typeface="Tahoma" pitchFamily="34" charset="0"/>
              <a:cs typeface="Angsana New" pitchFamily="18" charset="-34"/>
            </a:endParaRPr>
          </a:p>
        </p:txBody>
      </p:sp>
      <p:sp>
        <p:nvSpPr>
          <p:cNvPr id="72711" name="Rectangle 11"/>
          <p:cNvSpPr>
            <a:spLocks noChangeArrowheads="1"/>
          </p:cNvSpPr>
          <p:nvPr/>
        </p:nvSpPr>
        <p:spPr bwMode="auto">
          <a:xfrm>
            <a:off x="1692275" y="404813"/>
            <a:ext cx="2536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smtClean="0">
                <a:solidFill>
                  <a:srgbClr val="000000"/>
                </a:solidFill>
                <a:latin typeface="Tahoma" pitchFamily="34" charset="0"/>
                <a:ea typeface="宋体" pitchFamily="2" charset="-122"/>
              </a:rPr>
              <a:t>The graph of LoG</a:t>
            </a:r>
            <a:endParaRPr lang="zh-CN" altLang="en-US" sz="2400" smtClean="0">
              <a:solidFill>
                <a:srgbClr val="000000"/>
              </a:solidFill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592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  <a:cs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9pPr>
          </a:lstStyle>
          <a:p>
            <a:fld id="{FCD626C2-7A30-4549-ABEE-D152AC73A468}" type="slidenum">
              <a:rPr kumimoji="0" lang="zh-CN" altLang="en-US" sz="1400">
                <a:solidFill>
                  <a:srgbClr val="000000"/>
                </a:solidFill>
              </a:rPr>
              <a:pPr/>
              <a:t>121</a:t>
            </a:fld>
            <a:endParaRPr kumimoji="0" lang="th-TH" altLang="zh-CN" sz="1400">
              <a:solidFill>
                <a:srgbClr val="000000"/>
              </a:solidFill>
              <a:cs typeface="Angsana New" pitchFamily="18" charset="-34"/>
            </a:endParaRPr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 smtClean="0">
                <a:ea typeface="宋体" pitchFamily="2" charset="-122"/>
              </a:rPr>
              <a:t>Linear Operation</a:t>
            </a:r>
            <a:endParaRPr kumimoji="0" lang="th-TH" altLang="zh-CN" smtClean="0">
              <a:ea typeface="宋体" pitchFamily="2" charset="-122"/>
            </a:endParaRP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kumimoji="0" lang="en-US" altLang="zh-CN" smtClean="0">
                <a:ea typeface="宋体" pitchFamily="2" charset="-122"/>
              </a:rPr>
              <a:t>second derivation is a linear operation</a:t>
            </a:r>
          </a:p>
          <a:p>
            <a:pPr eaLnBrk="1" hangingPunct="1"/>
            <a:r>
              <a:rPr kumimoji="0" lang="en-US" altLang="zh-CN" smtClean="0">
                <a:ea typeface="宋体" pitchFamily="2" charset="-122"/>
              </a:rPr>
              <a:t>thus, </a:t>
            </a:r>
            <a:r>
              <a:rPr kumimoji="0" lang="en-US" altLang="zh-CN" smtClean="0">
                <a:ea typeface="宋体" pitchFamily="2" charset="-122"/>
                <a:sym typeface="Symbol" pitchFamily="18" charset="2"/>
              </a:rPr>
              <a:t></a:t>
            </a:r>
            <a:r>
              <a:rPr kumimoji="0" lang="en-US" altLang="zh-CN" baseline="30000" smtClean="0">
                <a:ea typeface="宋体" pitchFamily="2" charset="-122"/>
                <a:sym typeface="Symbol" pitchFamily="18" charset="2"/>
              </a:rPr>
              <a:t>2</a:t>
            </a:r>
            <a:r>
              <a:rPr kumimoji="0" lang="en-US" altLang="zh-CN" smtClean="0">
                <a:ea typeface="宋体" pitchFamily="2" charset="-122"/>
                <a:sym typeface="Symbol" pitchFamily="18" charset="2"/>
              </a:rPr>
              <a:t>f  is the same as </a:t>
            </a:r>
            <a:r>
              <a:rPr kumimoji="0" lang="en-US" altLang="zh-CN" smtClean="0">
                <a:ea typeface="宋体" pitchFamily="2" charset="-122"/>
              </a:rPr>
              <a:t>convolving the image with Gaussian smoothing function first and then computing the Laplacian of the result  </a:t>
            </a:r>
            <a:endParaRPr kumimoji="0" lang="th-TH" altLang="zh-CN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092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  <a:cs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9pPr>
          </a:lstStyle>
          <a:p>
            <a:fld id="{BBC8E9CF-A625-42EF-AC67-FB925E55848C}" type="slidenum">
              <a:rPr kumimoji="0" lang="zh-CN" altLang="en-US" sz="1400">
                <a:solidFill>
                  <a:srgbClr val="000000"/>
                </a:solidFill>
              </a:rPr>
              <a:pPr/>
              <a:t>122</a:t>
            </a:fld>
            <a:endParaRPr kumimoji="0" lang="th-TH" altLang="zh-CN" sz="1400">
              <a:solidFill>
                <a:srgbClr val="000000"/>
              </a:solidFill>
              <a:cs typeface="Angsana New" pitchFamily="18" charset="-34"/>
            </a:endParaRPr>
          </a:p>
        </p:txBody>
      </p:sp>
      <p:sp>
        <p:nvSpPr>
          <p:cNvPr id="75778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 smtClean="0">
                <a:ea typeface="宋体" pitchFamily="2" charset="-122"/>
              </a:rPr>
              <a:t>Example</a:t>
            </a:r>
            <a:endParaRPr kumimoji="0" lang="th-TH" altLang="zh-CN" smtClean="0">
              <a:ea typeface="宋体" pitchFamily="2" charset="-122"/>
            </a:endParaRPr>
          </a:p>
        </p:txBody>
      </p:sp>
      <p:sp>
        <p:nvSpPr>
          <p:cNvPr id="75779" name="Text Box 9"/>
          <p:cNvSpPr txBox="1">
            <a:spLocks noChangeArrowheads="1"/>
          </p:cNvSpPr>
          <p:nvPr/>
        </p:nvSpPr>
        <p:spPr bwMode="auto">
          <a:xfrm>
            <a:off x="539750" y="2205038"/>
            <a:ext cx="2900363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  <a:cs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400" smtClean="0">
                <a:solidFill>
                  <a:srgbClr val="000000"/>
                </a:solidFill>
                <a:latin typeface="Tahoma" pitchFamily="34" charset="0"/>
              </a:rPr>
              <a:t>a). Original image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400" smtClean="0">
                <a:solidFill>
                  <a:srgbClr val="000000"/>
                </a:solidFill>
                <a:latin typeface="Tahoma" pitchFamily="34" charset="0"/>
              </a:rPr>
              <a:t>b). Sobel Gradient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400" smtClean="0">
                <a:solidFill>
                  <a:srgbClr val="000000"/>
                </a:solidFill>
                <a:latin typeface="Tahoma" pitchFamily="34" charset="0"/>
              </a:rPr>
              <a:t>c). Spatial Gaussian smoothing function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400" smtClean="0">
                <a:solidFill>
                  <a:srgbClr val="000000"/>
                </a:solidFill>
                <a:latin typeface="Tahoma" pitchFamily="34" charset="0"/>
              </a:rPr>
              <a:t>d). Laplacian mask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400" smtClean="0">
                <a:solidFill>
                  <a:srgbClr val="000000"/>
                </a:solidFill>
                <a:latin typeface="Tahoma" pitchFamily="34" charset="0"/>
              </a:rPr>
              <a:t>e). LoG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400" smtClean="0">
                <a:solidFill>
                  <a:srgbClr val="000000"/>
                </a:solidFill>
                <a:latin typeface="Tahoma" pitchFamily="34" charset="0"/>
              </a:rPr>
              <a:t>f). Threshold LoG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400" smtClean="0">
                <a:solidFill>
                  <a:srgbClr val="000000"/>
                </a:solidFill>
                <a:latin typeface="Tahoma" pitchFamily="34" charset="0"/>
              </a:rPr>
              <a:t>g). Zero crossing</a:t>
            </a:r>
            <a:endParaRPr kumimoji="0" lang="th-TH" altLang="zh-CN" sz="2400" smtClean="0">
              <a:solidFill>
                <a:srgbClr val="000000"/>
              </a:solidFill>
              <a:latin typeface="Tahoma" pitchFamily="34" charset="0"/>
              <a:cs typeface="Angsana New" pitchFamily="18" charset="-34"/>
            </a:endParaRPr>
          </a:p>
        </p:txBody>
      </p:sp>
      <p:pic>
        <p:nvPicPr>
          <p:cNvPr id="75780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850" y="5589588"/>
            <a:ext cx="5545138" cy="111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1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5" y="217488"/>
            <a:ext cx="5559425" cy="580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887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  <a:cs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9pPr>
          </a:lstStyle>
          <a:p>
            <a:fld id="{DB5025DF-E428-4C9F-BEFF-F9EF766157A0}" type="slidenum">
              <a:rPr kumimoji="0" lang="zh-CN" altLang="en-US" sz="1400">
                <a:solidFill>
                  <a:srgbClr val="000000"/>
                </a:solidFill>
              </a:rPr>
              <a:pPr/>
              <a:t>123</a:t>
            </a:fld>
            <a:endParaRPr kumimoji="0" lang="th-TH" altLang="zh-CN" sz="1400">
              <a:solidFill>
                <a:srgbClr val="000000"/>
              </a:solidFill>
              <a:cs typeface="Angsana New" pitchFamily="18" charset="-34"/>
            </a:endParaRPr>
          </a:p>
        </p:txBody>
      </p:sp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 smtClean="0">
                <a:ea typeface="宋体" pitchFamily="2" charset="-122"/>
              </a:rPr>
              <a:t>Zero crossing &amp; LoG</a:t>
            </a:r>
            <a:endParaRPr kumimoji="0" lang="th-TH" altLang="zh-CN" smtClean="0">
              <a:ea typeface="宋体" pitchFamily="2" charset="-122"/>
            </a:endParaRP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kumimoji="0" lang="en-US" altLang="zh-CN" smtClean="0">
                <a:ea typeface="宋体" pitchFamily="2" charset="-122"/>
              </a:rPr>
              <a:t>Approximate the zero crossing from LoG image </a:t>
            </a:r>
          </a:p>
          <a:p>
            <a:pPr eaLnBrk="1" hangingPunct="1">
              <a:lnSpc>
                <a:spcPct val="90000"/>
              </a:lnSpc>
            </a:pPr>
            <a:r>
              <a:rPr kumimoji="0" lang="en-US" altLang="zh-CN" smtClean="0">
                <a:ea typeface="宋体" pitchFamily="2" charset="-122"/>
              </a:rPr>
              <a:t>to threshold the LoG image by setting all its positive values to white and all negative values to black.</a:t>
            </a:r>
          </a:p>
          <a:p>
            <a:pPr eaLnBrk="1" hangingPunct="1">
              <a:lnSpc>
                <a:spcPct val="90000"/>
              </a:lnSpc>
            </a:pPr>
            <a:r>
              <a:rPr kumimoji="0" lang="en-US" altLang="zh-CN" smtClean="0">
                <a:ea typeface="宋体" pitchFamily="2" charset="-122"/>
              </a:rPr>
              <a:t>the zero crossing occur between positive and negative values of the thresholded LoG.</a:t>
            </a:r>
            <a:endParaRPr kumimoji="0" lang="th-TH" altLang="zh-CN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797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  <a:cs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9pPr>
          </a:lstStyle>
          <a:p>
            <a:fld id="{26015395-C78F-4BE9-9972-2DB563497376}" type="slidenum">
              <a:rPr kumimoji="0" lang="zh-CN" altLang="en-US" sz="1400">
                <a:solidFill>
                  <a:srgbClr val="000000"/>
                </a:solidFill>
              </a:rPr>
              <a:pPr/>
              <a:t>124</a:t>
            </a:fld>
            <a:endParaRPr kumimoji="0" lang="th-TH" altLang="zh-CN" sz="1400">
              <a:solidFill>
                <a:srgbClr val="000000"/>
              </a:solidFill>
              <a:cs typeface="Angsana New" pitchFamily="18" charset="-34"/>
            </a:endParaRPr>
          </a:p>
        </p:txBody>
      </p:sp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 smtClean="0">
                <a:ea typeface="宋体" pitchFamily="2" charset="-122"/>
              </a:rPr>
              <a:t>Zero crossing vs. Gradient</a:t>
            </a:r>
            <a:endParaRPr kumimoji="0" lang="th-TH" altLang="zh-CN" smtClean="0">
              <a:ea typeface="宋体" pitchFamily="2" charset="-122"/>
            </a:endParaRP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kumimoji="0" lang="en-US" altLang="zh-CN" dirty="0" smtClean="0">
                <a:ea typeface="宋体" pitchFamily="2" charset="-122"/>
              </a:rPr>
              <a:t>Attractive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dirty="0" smtClean="0">
                <a:ea typeface="宋体" pitchFamily="2" charset="-122"/>
              </a:rPr>
              <a:t>Zero crossing produces thinner edges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dirty="0" smtClean="0">
                <a:ea typeface="宋体" pitchFamily="2" charset="-122"/>
              </a:rPr>
              <a:t>Noise reduction</a:t>
            </a:r>
          </a:p>
          <a:p>
            <a:pPr eaLnBrk="1" hangingPunct="1">
              <a:lnSpc>
                <a:spcPct val="90000"/>
              </a:lnSpc>
            </a:pPr>
            <a:r>
              <a:rPr kumimoji="0" lang="en-US" altLang="zh-CN" dirty="0" smtClean="0">
                <a:ea typeface="宋体" pitchFamily="2" charset="-122"/>
              </a:rPr>
              <a:t>Drawbacks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dirty="0" smtClean="0">
                <a:ea typeface="宋体" pitchFamily="2" charset="-122"/>
              </a:rPr>
              <a:t>Zero crossing creates closed loops. (spaghetti effect)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dirty="0" smtClean="0">
                <a:ea typeface="宋体" pitchFamily="2" charset="-122"/>
              </a:rPr>
              <a:t>sophisticated computation.</a:t>
            </a:r>
          </a:p>
          <a:p>
            <a:pPr eaLnBrk="1" hangingPunct="1">
              <a:lnSpc>
                <a:spcPct val="90000"/>
              </a:lnSpc>
            </a:pPr>
            <a:r>
              <a:rPr kumimoji="0" lang="en-US" altLang="zh-CN" dirty="0" smtClean="0">
                <a:ea typeface="宋体" pitchFamily="2" charset="-122"/>
              </a:rPr>
              <a:t>Gradient is more frequently used.</a:t>
            </a:r>
          </a:p>
          <a:p>
            <a:pPr eaLnBrk="1" hangingPunct="1">
              <a:lnSpc>
                <a:spcPct val="90000"/>
              </a:lnSpc>
            </a:pPr>
            <a:endParaRPr kumimoji="0" lang="th-TH" altLang="zh-CN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650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itchFamily="2" charset="-122"/>
              </a:rPr>
              <a:t>Discontinuity-based </a:t>
            </a:r>
            <a:r>
              <a:rPr lang="en-US" altLang="zh-CN" dirty="0" smtClean="0">
                <a:ea typeface="宋体" pitchFamily="2" charset="-122"/>
              </a:rPr>
              <a:t>Method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Detection of discontinuities</a:t>
            </a:r>
          </a:p>
          <a:p>
            <a:pPr lvl="1"/>
            <a:r>
              <a:rPr lang="en-US" altLang="zh-CN" dirty="0"/>
              <a:t>Point detection</a:t>
            </a:r>
          </a:p>
          <a:p>
            <a:pPr lvl="1"/>
            <a:r>
              <a:rPr lang="en-US" altLang="zh-CN" dirty="0"/>
              <a:t>Line detection</a:t>
            </a:r>
          </a:p>
          <a:p>
            <a:pPr lvl="1"/>
            <a:r>
              <a:rPr lang="en-US" altLang="zh-CN" dirty="0"/>
              <a:t>Edge detection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Edge linking and boundary detection</a:t>
            </a:r>
          </a:p>
        </p:txBody>
      </p:sp>
    </p:spTree>
    <p:extLst>
      <p:ext uri="{BB962C8B-B14F-4D97-AF65-F5344CB8AC3E}">
        <p14:creationId xmlns:p14="http://schemas.microsoft.com/office/powerpoint/2010/main" val="264108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  <a:cs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9pPr>
          </a:lstStyle>
          <a:p>
            <a:fld id="{A3791E9A-2115-44BF-9F5D-9C58DB72E80F}" type="slidenum">
              <a:rPr kumimoji="0" lang="zh-CN" altLang="en-US" sz="1400">
                <a:solidFill>
                  <a:srgbClr val="000000"/>
                </a:solidFill>
              </a:rPr>
              <a:pPr/>
              <a:t>126</a:t>
            </a:fld>
            <a:endParaRPr kumimoji="0" lang="th-TH" altLang="zh-CN" sz="1400">
              <a:solidFill>
                <a:srgbClr val="000000"/>
              </a:solidFill>
              <a:cs typeface="Angsana New" pitchFamily="18" charset="-34"/>
            </a:endParaRPr>
          </a:p>
        </p:txBody>
      </p:sp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 sz="4000" smtClean="0">
                <a:ea typeface="宋体" pitchFamily="2" charset="-122"/>
              </a:rPr>
              <a:t>Edge Linking and Boundary Detection </a:t>
            </a:r>
            <a:endParaRPr kumimoji="0" lang="th-TH" altLang="zh-CN" sz="4000" smtClean="0">
              <a:ea typeface="宋体" pitchFamily="2" charset="-122"/>
            </a:endParaRP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kumimoji="0" lang="en-US" altLang="zh-CN" dirty="0" smtClean="0">
                <a:ea typeface="宋体" pitchFamily="2" charset="-122"/>
              </a:rPr>
              <a:t>edge detection algorithm are followed by linking procedures to assemble edge pixels into meaningful edges.</a:t>
            </a:r>
          </a:p>
          <a:p>
            <a:pPr eaLnBrk="1" hangingPunct="1"/>
            <a:r>
              <a:rPr kumimoji="0" lang="en-US" altLang="zh-CN" dirty="0" smtClean="0">
                <a:ea typeface="宋体" pitchFamily="2" charset="-122"/>
              </a:rPr>
              <a:t>Basic approaches</a:t>
            </a:r>
          </a:p>
          <a:p>
            <a:pPr lvl="1" eaLnBrk="1" hangingPunct="1"/>
            <a:r>
              <a:rPr kumimoji="0" lang="en-US" altLang="zh-CN" dirty="0" smtClean="0">
                <a:ea typeface="宋体" pitchFamily="2" charset="-122"/>
              </a:rPr>
              <a:t>Local Processing</a:t>
            </a:r>
          </a:p>
          <a:p>
            <a:pPr lvl="1" eaLnBrk="1" hangingPunct="1"/>
            <a:r>
              <a:rPr kumimoji="0" lang="en-US" altLang="zh-CN" dirty="0" smtClean="0">
                <a:ea typeface="宋体" pitchFamily="2" charset="-122"/>
              </a:rPr>
              <a:t>Global Processing via the Hough Transform</a:t>
            </a:r>
          </a:p>
          <a:p>
            <a:pPr lvl="1" eaLnBrk="1" hangingPunct="1"/>
            <a:r>
              <a:rPr kumimoji="0" lang="en-US" altLang="zh-CN" dirty="0" smtClean="0">
                <a:ea typeface="宋体" pitchFamily="2" charset="-122"/>
              </a:rPr>
              <a:t>Global Processing via Graph-Theoretic Techniques</a:t>
            </a:r>
          </a:p>
          <a:p>
            <a:pPr lvl="1" eaLnBrk="1" hangingPunct="1"/>
            <a:endParaRPr kumimoji="0" lang="th-TH" altLang="zh-CN" dirty="0" smtClean="0">
              <a:ea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89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  <a:cs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9pPr>
          </a:lstStyle>
          <a:p>
            <a:fld id="{DA10370E-79C9-4F2B-8F53-53C3CB08B1C9}" type="slidenum">
              <a:rPr kumimoji="0" lang="zh-CN" altLang="en-US" sz="1400">
                <a:solidFill>
                  <a:srgbClr val="000000"/>
                </a:solidFill>
              </a:rPr>
              <a:pPr/>
              <a:t>127</a:t>
            </a:fld>
            <a:endParaRPr kumimoji="0" lang="th-TH" altLang="zh-CN" sz="1400">
              <a:solidFill>
                <a:srgbClr val="000000"/>
              </a:solidFill>
              <a:cs typeface="Angsana New" pitchFamily="18" charset="-34"/>
            </a:endParaRPr>
          </a:p>
        </p:txBody>
      </p:sp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 smtClean="0">
                <a:ea typeface="宋体" pitchFamily="2" charset="-122"/>
              </a:rPr>
              <a:t>Local Processing</a:t>
            </a:r>
            <a:endParaRPr kumimoji="0" lang="th-TH" altLang="zh-CN" smtClean="0">
              <a:ea typeface="宋体" pitchFamily="2" charset="-122"/>
            </a:endParaRP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kumimoji="0" lang="en-US" altLang="zh-CN" smtClean="0">
                <a:ea typeface="宋体" pitchFamily="2" charset="-122"/>
              </a:rPr>
              <a:t>analyze the characteristics of pixels in a small neighborhood (say, 3x3, 5x5) about every edge pixels (x,y) in an image.</a:t>
            </a:r>
          </a:p>
          <a:p>
            <a:pPr eaLnBrk="1" hangingPunct="1"/>
            <a:r>
              <a:rPr kumimoji="0" lang="en-US" altLang="zh-CN" smtClean="0">
                <a:ea typeface="宋体" pitchFamily="2" charset="-122"/>
              </a:rPr>
              <a:t>all points that are similar according to a set of predefined criteria are linked, forming an edge of pixels that share those criteria.</a:t>
            </a:r>
            <a:endParaRPr kumimoji="0" lang="th-TH" altLang="zh-CN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94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  <a:cs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9pPr>
          </a:lstStyle>
          <a:p>
            <a:fld id="{3F9F4CBF-F79D-48BC-A205-AD5BC78D0AE5}" type="slidenum">
              <a:rPr kumimoji="0" lang="zh-CN" altLang="en-US" sz="1400">
                <a:solidFill>
                  <a:srgbClr val="000000"/>
                </a:solidFill>
              </a:rPr>
              <a:pPr/>
              <a:t>128</a:t>
            </a:fld>
            <a:endParaRPr kumimoji="0" lang="th-TH" altLang="zh-CN" sz="1400">
              <a:solidFill>
                <a:srgbClr val="000000"/>
              </a:solidFill>
              <a:cs typeface="Angsana New" pitchFamily="18" charset="-34"/>
            </a:endParaRPr>
          </a:p>
        </p:txBody>
      </p:sp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 smtClean="0">
                <a:ea typeface="宋体" pitchFamily="2" charset="-122"/>
              </a:rPr>
              <a:t>Criteria</a:t>
            </a:r>
            <a:endParaRPr kumimoji="0" lang="th-TH" altLang="zh-CN" smtClean="0">
              <a:ea typeface="宋体" pitchFamily="2" charset="-122"/>
            </a:endParaRP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lnSpc>
                <a:spcPct val="90000"/>
              </a:lnSpc>
              <a:buFont typeface="Wingdings" pitchFamily="2" charset="2"/>
              <a:buAutoNum type="arabicPeriod"/>
            </a:pPr>
            <a:r>
              <a:rPr kumimoji="0" lang="en-US" altLang="zh-CN" smtClean="0">
                <a:ea typeface="宋体" pitchFamily="2" charset="-122"/>
              </a:rPr>
              <a:t>the strength of the response of the gradient operator used to produce the edge pixel</a:t>
            </a:r>
          </a:p>
          <a:p>
            <a:pPr marL="990600" lvl="1" indent="-533400" eaLnBrk="1" hangingPunct="1">
              <a:lnSpc>
                <a:spcPct val="90000"/>
              </a:lnSpc>
            </a:pPr>
            <a:r>
              <a:rPr kumimoji="0" lang="en-US" altLang="zh-CN" smtClean="0">
                <a:ea typeface="宋体" pitchFamily="2" charset="-122"/>
              </a:rPr>
              <a:t>an edge pixel with coordinates (x</a:t>
            </a:r>
            <a:r>
              <a:rPr kumimoji="0" lang="en-US" altLang="zh-CN" baseline="-25000" smtClean="0">
                <a:ea typeface="宋体" pitchFamily="2" charset="-122"/>
              </a:rPr>
              <a:t>0</a:t>
            </a:r>
            <a:r>
              <a:rPr kumimoji="0" lang="en-US" altLang="zh-CN" smtClean="0">
                <a:ea typeface="宋体" pitchFamily="2" charset="-122"/>
              </a:rPr>
              <a:t>,y</a:t>
            </a:r>
            <a:r>
              <a:rPr kumimoji="0" lang="en-US" altLang="zh-CN" baseline="-25000" smtClean="0">
                <a:ea typeface="宋体" pitchFamily="2" charset="-122"/>
              </a:rPr>
              <a:t>0</a:t>
            </a:r>
            <a:r>
              <a:rPr kumimoji="0" lang="en-US" altLang="zh-CN" smtClean="0">
                <a:ea typeface="宋体" pitchFamily="2" charset="-122"/>
              </a:rPr>
              <a:t>) in a predefined neighborhood of (x,y) is similar in magnitude to the pixel at (x,y) if</a:t>
            </a:r>
          </a:p>
          <a:p>
            <a:pPr marL="990600" lvl="1" indent="-533400" eaLnBrk="1" hangingPunct="1">
              <a:lnSpc>
                <a:spcPct val="90000"/>
              </a:lnSpc>
            </a:pPr>
            <a:endParaRPr kumimoji="0" lang="en-US" altLang="zh-CN" smtClean="0">
              <a:ea typeface="宋体" pitchFamily="2" charset="-122"/>
            </a:endParaRPr>
          </a:p>
          <a:p>
            <a:pPr marL="990600" lvl="1" indent="-533400" algn="ctr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kumimoji="0" lang="en-US" altLang="zh-CN" sz="4000" smtClean="0">
                <a:ea typeface="宋体" pitchFamily="2" charset="-122"/>
              </a:rPr>
              <a:t>|</a:t>
            </a:r>
            <a:r>
              <a:rPr kumimoji="0" lang="en-US" altLang="zh-CN" sz="4000" smtClean="0">
                <a:ea typeface="宋体" pitchFamily="2" charset="-122"/>
                <a:sym typeface="Symbol" pitchFamily="18" charset="2"/>
              </a:rPr>
              <a:t>f(x,y) - f </a:t>
            </a:r>
            <a:r>
              <a:rPr kumimoji="0" lang="en-US" altLang="zh-CN" sz="4000" smtClean="0">
                <a:ea typeface="宋体" pitchFamily="2" charset="-122"/>
              </a:rPr>
              <a:t>(x</a:t>
            </a:r>
            <a:r>
              <a:rPr kumimoji="0" lang="en-US" altLang="zh-CN" sz="4000" baseline="-25000" smtClean="0">
                <a:ea typeface="宋体" pitchFamily="2" charset="-122"/>
              </a:rPr>
              <a:t>0</a:t>
            </a:r>
            <a:r>
              <a:rPr kumimoji="0" lang="en-US" altLang="zh-CN" sz="4000" smtClean="0">
                <a:ea typeface="宋体" pitchFamily="2" charset="-122"/>
              </a:rPr>
              <a:t>,y</a:t>
            </a:r>
            <a:r>
              <a:rPr kumimoji="0" lang="en-US" altLang="zh-CN" sz="4000" baseline="-25000" smtClean="0">
                <a:ea typeface="宋体" pitchFamily="2" charset="-122"/>
              </a:rPr>
              <a:t>0</a:t>
            </a:r>
            <a:r>
              <a:rPr kumimoji="0" lang="en-US" altLang="zh-CN" sz="4000" smtClean="0">
                <a:ea typeface="宋体" pitchFamily="2" charset="-122"/>
              </a:rPr>
              <a:t>) | </a:t>
            </a:r>
            <a:r>
              <a:rPr kumimoji="0" lang="en-US" altLang="zh-CN" sz="4000" smtClean="0">
                <a:ea typeface="宋体" pitchFamily="2" charset="-122"/>
                <a:sym typeface="Symbol" pitchFamily="18" charset="2"/>
              </a:rPr>
              <a:t> </a:t>
            </a:r>
            <a:r>
              <a:rPr kumimoji="0" lang="en-US" altLang="zh-CN" sz="4000" smtClean="0">
                <a:ea typeface="宋体" pitchFamily="2" charset="-122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56014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  <a:cs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9pPr>
          </a:lstStyle>
          <a:p>
            <a:fld id="{88C02BB7-606F-420E-972D-B78B52D3C737}" type="slidenum">
              <a:rPr kumimoji="0" lang="zh-CN" altLang="en-US" sz="1400">
                <a:solidFill>
                  <a:srgbClr val="000000"/>
                </a:solidFill>
              </a:rPr>
              <a:pPr/>
              <a:t>129</a:t>
            </a:fld>
            <a:endParaRPr kumimoji="0" lang="th-TH" altLang="zh-CN" sz="1400">
              <a:solidFill>
                <a:srgbClr val="000000"/>
              </a:solidFill>
              <a:cs typeface="Angsana New" pitchFamily="18" charset="-34"/>
            </a:endParaRPr>
          </a:p>
        </p:txBody>
      </p:sp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 smtClean="0">
                <a:ea typeface="宋体" pitchFamily="2" charset="-122"/>
              </a:rPr>
              <a:t>Criteria</a:t>
            </a:r>
            <a:endParaRPr kumimoji="0" lang="th-TH" altLang="zh-CN" smtClean="0">
              <a:ea typeface="宋体" pitchFamily="2" charset="-122"/>
            </a:endParaRP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buFont typeface="Wingdings" pitchFamily="2" charset="2"/>
              <a:buAutoNum type="arabicPeriod" startAt="2"/>
            </a:pPr>
            <a:r>
              <a:rPr kumimoji="0" lang="en-US" altLang="zh-CN" smtClean="0">
                <a:ea typeface="宋体" pitchFamily="2" charset="-122"/>
              </a:rPr>
              <a:t>the direction of the gradient vector</a:t>
            </a:r>
          </a:p>
          <a:p>
            <a:pPr marL="990600" lvl="1" indent="-533400" eaLnBrk="1" hangingPunct="1"/>
            <a:r>
              <a:rPr kumimoji="0" lang="en-US" altLang="zh-CN" smtClean="0">
                <a:ea typeface="宋体" pitchFamily="2" charset="-122"/>
              </a:rPr>
              <a:t>an edge pixel with coordinates (x</a:t>
            </a:r>
            <a:r>
              <a:rPr kumimoji="0" lang="en-US" altLang="zh-CN" baseline="-25000" smtClean="0">
                <a:ea typeface="宋体" pitchFamily="2" charset="-122"/>
              </a:rPr>
              <a:t>0</a:t>
            </a:r>
            <a:r>
              <a:rPr kumimoji="0" lang="en-US" altLang="zh-CN" smtClean="0">
                <a:ea typeface="宋体" pitchFamily="2" charset="-122"/>
              </a:rPr>
              <a:t>,y</a:t>
            </a:r>
            <a:r>
              <a:rPr kumimoji="0" lang="en-US" altLang="zh-CN" baseline="-25000" smtClean="0">
                <a:ea typeface="宋体" pitchFamily="2" charset="-122"/>
              </a:rPr>
              <a:t>0</a:t>
            </a:r>
            <a:r>
              <a:rPr kumimoji="0" lang="en-US" altLang="zh-CN" smtClean="0">
                <a:ea typeface="宋体" pitchFamily="2" charset="-122"/>
              </a:rPr>
              <a:t>) in a predefined neighborhood of (x,y) is similar in angle to the pixel at (x,y) if</a:t>
            </a:r>
          </a:p>
          <a:p>
            <a:pPr marL="990600" lvl="1" indent="-533400" eaLnBrk="1" hangingPunct="1"/>
            <a:endParaRPr kumimoji="0" lang="en-US" altLang="zh-CN" sz="4000" smtClean="0">
              <a:ea typeface="宋体" pitchFamily="2" charset="-122"/>
            </a:endParaRPr>
          </a:p>
          <a:p>
            <a:pPr marL="990600" lvl="1" indent="-533400" algn="ctr" eaLnBrk="1" hangingPunct="1">
              <a:buFont typeface="Wingdings" pitchFamily="2" charset="2"/>
              <a:buNone/>
            </a:pPr>
            <a:r>
              <a:rPr kumimoji="0" lang="en-US" altLang="zh-CN" sz="4000" smtClean="0">
                <a:ea typeface="宋体" pitchFamily="2" charset="-122"/>
              </a:rPr>
              <a:t>|</a:t>
            </a:r>
            <a:r>
              <a:rPr kumimoji="0" lang="en-US" altLang="zh-CN" sz="4000" smtClean="0">
                <a:ea typeface="宋体" pitchFamily="2" charset="-122"/>
                <a:sym typeface="Symbol" pitchFamily="18" charset="2"/>
              </a:rPr>
              <a:t>(x,y) -  </a:t>
            </a:r>
            <a:r>
              <a:rPr kumimoji="0" lang="en-US" altLang="zh-CN" sz="4000" smtClean="0">
                <a:ea typeface="宋体" pitchFamily="2" charset="-122"/>
              </a:rPr>
              <a:t>(x</a:t>
            </a:r>
            <a:r>
              <a:rPr kumimoji="0" lang="en-US" altLang="zh-CN" sz="4000" baseline="-25000" smtClean="0">
                <a:ea typeface="宋体" pitchFamily="2" charset="-122"/>
              </a:rPr>
              <a:t>0</a:t>
            </a:r>
            <a:r>
              <a:rPr kumimoji="0" lang="en-US" altLang="zh-CN" sz="4000" smtClean="0">
                <a:ea typeface="宋体" pitchFamily="2" charset="-122"/>
              </a:rPr>
              <a:t>,y</a:t>
            </a:r>
            <a:r>
              <a:rPr kumimoji="0" lang="en-US" altLang="zh-CN" sz="4000" baseline="-25000" smtClean="0">
                <a:ea typeface="宋体" pitchFamily="2" charset="-122"/>
              </a:rPr>
              <a:t>0</a:t>
            </a:r>
            <a:r>
              <a:rPr kumimoji="0" lang="en-US" altLang="zh-CN" sz="4000" smtClean="0">
                <a:ea typeface="宋体" pitchFamily="2" charset="-122"/>
              </a:rPr>
              <a:t>) | </a:t>
            </a:r>
            <a:r>
              <a:rPr kumimoji="0" lang="en-US" altLang="zh-CN" sz="4000" smtClean="0">
                <a:ea typeface="宋体" pitchFamily="2" charset="-122"/>
                <a:sym typeface="Symbol" pitchFamily="18" charset="2"/>
              </a:rPr>
              <a:t>&lt; </a:t>
            </a:r>
            <a:r>
              <a:rPr kumimoji="0" lang="en-US" altLang="zh-CN" sz="4000" smtClean="0">
                <a:ea typeface="宋体" pitchFamily="2" charset="-122"/>
              </a:rPr>
              <a:t>A</a:t>
            </a:r>
          </a:p>
          <a:p>
            <a:pPr marL="990600" lvl="1" indent="-533400" eaLnBrk="1" hangingPunct="1"/>
            <a:endParaRPr kumimoji="0" lang="th-TH" altLang="zh-CN" sz="4000" smtClean="0">
              <a:ea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04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Introduction</a:t>
            </a:r>
          </a:p>
          <a:p>
            <a:r>
              <a:rPr lang="en-US" altLang="zh-CN" dirty="0" smtClean="0"/>
              <a:t>Granularity/Hierarchy</a:t>
            </a:r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The Goals of Segmentation</a:t>
            </a:r>
          </a:p>
          <a:p>
            <a:r>
              <a:rPr lang="en-US" altLang="zh-CN" dirty="0"/>
              <a:t>Segmentation by </a:t>
            </a:r>
            <a:r>
              <a:rPr lang="en-US" altLang="zh-CN" dirty="0" err="1"/>
              <a:t>Thresholding</a:t>
            </a:r>
            <a:endParaRPr lang="en-US" altLang="zh-CN" dirty="0"/>
          </a:p>
          <a:p>
            <a:r>
              <a:rPr lang="en-US" altLang="zh-CN" dirty="0"/>
              <a:t>Region-Based Segmentation</a:t>
            </a:r>
          </a:p>
          <a:p>
            <a:r>
              <a:rPr lang="en-US" altLang="zh-CN" dirty="0"/>
              <a:t>Watershed Segmentation</a:t>
            </a:r>
          </a:p>
          <a:p>
            <a:r>
              <a:rPr lang="en-US" altLang="zh-CN" dirty="0" smtClean="0"/>
              <a:t>Segmentation </a:t>
            </a:r>
            <a:r>
              <a:rPr lang="en-US" altLang="zh-CN" dirty="0"/>
              <a:t>as </a:t>
            </a:r>
            <a:r>
              <a:rPr lang="en-US" altLang="zh-CN" dirty="0" smtClean="0"/>
              <a:t>Clustering</a:t>
            </a:r>
          </a:p>
          <a:p>
            <a:r>
              <a:rPr lang="en-US" altLang="zh-CN" dirty="0">
                <a:ea typeface="宋体" pitchFamily="2" charset="-122"/>
              </a:rPr>
              <a:t>Discontinuity-based Method</a:t>
            </a:r>
            <a:endParaRPr lang="en-US" altLang="zh-CN" dirty="0"/>
          </a:p>
          <a:p>
            <a:r>
              <a:rPr lang="en-US" altLang="zh-CN" dirty="0" smtClean="0"/>
              <a:t>Semantic </a:t>
            </a:r>
            <a:r>
              <a:rPr lang="en-US" altLang="zh-CN" dirty="0"/>
              <a:t>Segmentation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230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  <a:cs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9pPr>
          </a:lstStyle>
          <a:p>
            <a:fld id="{6886E327-86F7-476A-8FFD-8DA960CCD747}" type="slidenum">
              <a:rPr kumimoji="0" lang="zh-CN" altLang="en-US" sz="1400">
                <a:solidFill>
                  <a:srgbClr val="000000"/>
                </a:solidFill>
              </a:rPr>
              <a:pPr/>
              <a:t>130</a:t>
            </a:fld>
            <a:endParaRPr kumimoji="0" lang="th-TH" altLang="zh-CN" sz="1400">
              <a:solidFill>
                <a:srgbClr val="000000"/>
              </a:solidFill>
              <a:cs typeface="Angsana New" pitchFamily="18" charset="-34"/>
            </a:endParaRPr>
          </a:p>
        </p:txBody>
      </p:sp>
      <p:sp>
        <p:nvSpPr>
          <p:cNvPr id="87042" name="Rectangle 4"/>
          <p:cNvSpPr>
            <a:spLocks noGrp="1" noChangeArrowheads="1"/>
          </p:cNvSpPr>
          <p:nvPr>
            <p:ph type="title"/>
          </p:nvPr>
        </p:nvSpPr>
        <p:spPr>
          <a:xfrm>
            <a:off x="1150938" y="617538"/>
            <a:ext cx="5726112" cy="1143000"/>
          </a:xfrm>
        </p:spPr>
        <p:txBody>
          <a:bodyPr/>
          <a:lstStyle/>
          <a:p>
            <a:pPr eaLnBrk="1" hangingPunct="1"/>
            <a:r>
              <a:rPr kumimoji="0" lang="en-US" altLang="zh-CN" smtClean="0">
                <a:ea typeface="宋体" pitchFamily="2" charset="-122"/>
              </a:rPr>
              <a:t>Criteria</a:t>
            </a:r>
            <a:endParaRPr kumimoji="0" lang="th-TH" altLang="zh-CN" smtClean="0">
              <a:ea typeface="宋体" pitchFamily="2" charset="-122"/>
            </a:endParaRPr>
          </a:p>
        </p:txBody>
      </p:sp>
      <p:sp>
        <p:nvSpPr>
          <p:cNvPr id="1466373" name="Rectangle 5">
            <a:extLst>
              <a:ext uri="{FF2B5EF4-FFF2-40B4-BE49-F238E27FC236}">
                <a16:creationId xmlns:a16="http://schemas.microsoft.com/office/drawing/2014/main" xmlns="" id="{284AD786-E175-6540-B1C3-9069777EC2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Char char="n"/>
              <a:defRPr/>
            </a:pPr>
            <a:r>
              <a:rPr kumimoji="0" lang="en-US" altLang="zh-CN" sz="2800">
                <a:cs typeface="宋体" charset="0"/>
              </a:rPr>
              <a:t>A point in the predefined neighborhood of (x,y) is linked to the pixel at (x,y) if </a:t>
            </a:r>
            <a:r>
              <a:rPr kumimoji="0" lang="en-US" altLang="zh-CN" sz="2800" b="1">
                <a:solidFill>
                  <a:schemeClr val="hlink"/>
                </a:solidFill>
                <a:effectLst>
                  <a:outerShdw blurRad="38100" dist="38100" dir="2700000" algn="tl">
                    <a:srgbClr val="DDDDDD"/>
                  </a:outerShdw>
                </a:effectLst>
                <a:cs typeface="宋体" charset="0"/>
              </a:rPr>
              <a:t>both magnitude and direction criteria are satified</a:t>
            </a:r>
            <a:r>
              <a:rPr kumimoji="0" lang="en-US" altLang="zh-CN" sz="2800">
                <a:solidFill>
                  <a:schemeClr val="hlink"/>
                </a:solidFill>
                <a:cs typeface="宋体" charset="0"/>
              </a:rPr>
              <a:t>.</a:t>
            </a:r>
          </a:p>
          <a:p>
            <a:pPr eaLnBrk="1" hangingPunct="1">
              <a:buFont typeface="Wingdings" charset="0"/>
              <a:buChar char="n"/>
              <a:defRPr/>
            </a:pPr>
            <a:r>
              <a:rPr kumimoji="0" lang="en-US" altLang="zh-CN" sz="2800">
                <a:cs typeface="宋体" charset="0"/>
              </a:rPr>
              <a:t>the process is repeated at every location in the image</a:t>
            </a:r>
          </a:p>
          <a:p>
            <a:pPr eaLnBrk="1" hangingPunct="1">
              <a:buFont typeface="Wingdings" charset="0"/>
              <a:buChar char="n"/>
              <a:defRPr/>
            </a:pPr>
            <a:r>
              <a:rPr kumimoji="0" lang="en-US" altLang="zh-CN" sz="2800">
                <a:cs typeface="宋体" charset="0"/>
              </a:rPr>
              <a:t>a record must be kept</a:t>
            </a:r>
          </a:p>
          <a:p>
            <a:pPr eaLnBrk="1" hangingPunct="1">
              <a:buFont typeface="Wingdings" charset="0"/>
              <a:buChar char="n"/>
              <a:defRPr/>
            </a:pPr>
            <a:r>
              <a:rPr kumimoji="0" lang="en-US" altLang="zh-CN" sz="2800">
                <a:cs typeface="宋体" charset="0"/>
              </a:rPr>
              <a:t>simply by assigning a different gray level to each set of linked edge pixels.</a:t>
            </a:r>
            <a:endParaRPr kumimoji="0" lang="th-TH" altLang="zh-CN" sz="2800"/>
          </a:p>
        </p:txBody>
      </p:sp>
    </p:spTree>
    <p:extLst>
      <p:ext uri="{BB962C8B-B14F-4D97-AF65-F5344CB8AC3E}">
        <p14:creationId xmlns:p14="http://schemas.microsoft.com/office/powerpoint/2010/main" val="298953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  <a:cs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9pPr>
          </a:lstStyle>
          <a:p>
            <a:fld id="{8CE670D4-EA6E-4880-84D3-62C7D82D8D0A}" type="slidenum">
              <a:rPr kumimoji="0" lang="zh-CN" altLang="en-US" sz="1400">
                <a:solidFill>
                  <a:srgbClr val="000000"/>
                </a:solidFill>
              </a:rPr>
              <a:pPr/>
              <a:t>131</a:t>
            </a:fld>
            <a:endParaRPr kumimoji="0" lang="th-TH" altLang="zh-CN" sz="1400">
              <a:solidFill>
                <a:srgbClr val="000000"/>
              </a:solidFill>
              <a:cs typeface="Angsana New" pitchFamily="18" charset="-34"/>
            </a:endParaRPr>
          </a:p>
        </p:txBody>
      </p:sp>
      <p:sp>
        <p:nvSpPr>
          <p:cNvPr id="89090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 smtClean="0">
                <a:ea typeface="宋体" pitchFamily="2" charset="-122"/>
              </a:rPr>
              <a:t>Example</a:t>
            </a:r>
            <a:endParaRPr kumimoji="0" lang="th-TH" altLang="zh-CN" smtClean="0">
              <a:ea typeface="宋体" pitchFamily="2" charset="-122"/>
            </a:endParaRPr>
          </a:p>
        </p:txBody>
      </p:sp>
      <p:grpSp>
        <p:nvGrpSpPr>
          <p:cNvPr id="89091" name="Group 12"/>
          <p:cNvGrpSpPr>
            <a:grpSpLocks/>
          </p:cNvGrpSpPr>
          <p:nvPr/>
        </p:nvGrpSpPr>
        <p:grpSpPr bwMode="auto">
          <a:xfrm>
            <a:off x="0" y="296863"/>
            <a:ext cx="9126538" cy="6588125"/>
            <a:chOff x="0" y="187"/>
            <a:chExt cx="5749" cy="4150"/>
          </a:xfrm>
        </p:grpSpPr>
        <p:pic>
          <p:nvPicPr>
            <p:cNvPr id="8909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" y="1026"/>
              <a:ext cx="4492" cy="3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093" name="Text Box 8"/>
            <p:cNvSpPr txBox="1">
              <a:spLocks noChangeArrowheads="1"/>
            </p:cNvSpPr>
            <p:nvPr/>
          </p:nvSpPr>
          <p:spPr bwMode="auto">
            <a:xfrm>
              <a:off x="2426" y="187"/>
              <a:ext cx="3323" cy="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3200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  <a:cs typeface="Tahoma" pitchFamily="34" charset="0"/>
                </a:defRPr>
              </a:lvl1pPr>
              <a:lvl2pPr>
                <a:defRPr kumimoji="1" sz="28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3pPr>
              <a:lvl4pPr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4pPr>
              <a:lvl5pPr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5pPr>
              <a:lvl6pPr eaLnBrk="0" hangingPunct="0"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6pPr>
              <a:lvl7pPr eaLnBrk="0" hangingPunct="0"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7pPr>
              <a:lvl8pPr eaLnBrk="0" hangingPunct="0"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8pPr>
              <a:lvl9pPr eaLnBrk="0" hangingPunct="0"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zh-CN" sz="2400" smtClean="0">
                  <a:solidFill>
                    <a:srgbClr val="000000"/>
                  </a:solidFill>
                  <a:latin typeface="Tahoma" pitchFamily="34" charset="0"/>
                </a:rPr>
                <a:t>find rectangles whose sizes makes them suitable candidates for license plates</a:t>
              </a:r>
              <a:endParaRPr kumimoji="0" lang="th-TH" altLang="zh-CN" sz="2400" smtClean="0">
                <a:solidFill>
                  <a:srgbClr val="000000"/>
                </a:solidFill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89094" name="Text Box 9"/>
            <p:cNvSpPr txBox="1">
              <a:spLocks noChangeArrowheads="1"/>
            </p:cNvSpPr>
            <p:nvPr/>
          </p:nvSpPr>
          <p:spPr bwMode="auto">
            <a:xfrm>
              <a:off x="0" y="2478"/>
              <a:ext cx="2222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3200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  <a:cs typeface="Tahoma" pitchFamily="34" charset="0"/>
                </a:defRPr>
              </a:lvl1pPr>
              <a:lvl2pPr>
                <a:defRPr kumimoji="1" sz="28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3pPr>
              <a:lvl4pPr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4pPr>
              <a:lvl5pPr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5pPr>
              <a:lvl6pPr eaLnBrk="0" hangingPunct="0"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6pPr>
              <a:lvl7pPr eaLnBrk="0" hangingPunct="0"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7pPr>
              <a:lvl8pPr eaLnBrk="0" hangingPunct="0"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8pPr>
              <a:lvl9pPr eaLnBrk="0" hangingPunct="0"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r>
                <a:rPr kumimoji="0" lang="zh-CN" altLang="en-US" sz="2400" smtClean="0">
                  <a:solidFill>
                    <a:srgbClr val="000000"/>
                  </a:solidFill>
                  <a:latin typeface="Tahoma" pitchFamily="34" charset="0"/>
                </a:rPr>
                <a:t> </a:t>
              </a:r>
              <a:r>
                <a:rPr kumimoji="0" lang="en-US" altLang="zh-CN" sz="2400" smtClean="0">
                  <a:solidFill>
                    <a:srgbClr val="000000"/>
                  </a:solidFill>
                  <a:latin typeface="Tahoma" pitchFamily="34" charset="0"/>
                </a:rPr>
                <a:t>use horizontal and vertical Sobel operators</a:t>
              </a:r>
              <a:endParaRPr kumimoji="0" lang="th-TH" altLang="zh-CN" sz="2400" smtClean="0">
                <a:solidFill>
                  <a:srgbClr val="000000"/>
                </a:solidFill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89095" name="Text Box 10"/>
            <p:cNvSpPr txBox="1">
              <a:spLocks noChangeArrowheads="1"/>
            </p:cNvSpPr>
            <p:nvPr/>
          </p:nvSpPr>
          <p:spPr bwMode="auto">
            <a:xfrm>
              <a:off x="0" y="3589"/>
              <a:ext cx="2737" cy="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3200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  <a:cs typeface="Tahoma" pitchFamily="34" charset="0"/>
                </a:defRPr>
              </a:lvl1pPr>
              <a:lvl2pPr>
                <a:defRPr kumimoji="1" sz="28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3pPr>
              <a:lvl4pPr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4pPr>
              <a:lvl5pPr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5pPr>
              <a:lvl6pPr eaLnBrk="0" hangingPunct="0"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6pPr>
              <a:lvl7pPr eaLnBrk="0" hangingPunct="0"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7pPr>
              <a:lvl8pPr eaLnBrk="0" hangingPunct="0"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8pPr>
              <a:lvl9pPr eaLnBrk="0" hangingPunct="0"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r>
                <a:rPr kumimoji="0" lang="zh-CN" altLang="en-US" sz="2400" smtClean="0">
                  <a:solidFill>
                    <a:srgbClr val="000000"/>
                  </a:solidFill>
                  <a:latin typeface="Tahoma" pitchFamily="34" charset="0"/>
                </a:rPr>
                <a:t> </a:t>
              </a:r>
              <a:r>
                <a:rPr kumimoji="0" lang="en-US" altLang="zh-CN" sz="2400" smtClean="0">
                  <a:solidFill>
                    <a:srgbClr val="000000"/>
                  </a:solidFill>
                  <a:latin typeface="Tahoma" pitchFamily="34" charset="0"/>
                </a:rPr>
                <a:t>link conditions:</a:t>
              </a: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zh-CN" sz="2400" smtClean="0">
                  <a:solidFill>
                    <a:srgbClr val="000000"/>
                  </a:solidFill>
                  <a:latin typeface="Tahoma" pitchFamily="34" charset="0"/>
                </a:rPr>
                <a:t>gradient value &gt; 25</a:t>
              </a: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zh-CN" sz="2400" smtClean="0">
                  <a:solidFill>
                    <a:srgbClr val="000000"/>
                  </a:solidFill>
                  <a:latin typeface="Tahoma" pitchFamily="34" charset="0"/>
                </a:rPr>
                <a:t>gradient direction differs &lt; 15</a:t>
              </a:r>
              <a:r>
                <a:rPr kumimoji="0" lang="en-US" altLang="zh-CN" sz="2400" smtClean="0">
                  <a:solidFill>
                    <a:srgbClr val="000000"/>
                  </a:solidFill>
                  <a:latin typeface="Tahoma" pitchFamily="34" charset="0"/>
                  <a:sym typeface="Symbol" pitchFamily="18" charset="2"/>
                </a:rPr>
                <a:t></a:t>
              </a:r>
            </a:p>
          </p:txBody>
        </p:sp>
        <p:sp>
          <p:nvSpPr>
            <p:cNvPr id="89096" name="Text Box 11"/>
            <p:cNvSpPr txBox="1">
              <a:spLocks noChangeArrowheads="1"/>
            </p:cNvSpPr>
            <p:nvPr/>
          </p:nvSpPr>
          <p:spPr bwMode="auto">
            <a:xfrm>
              <a:off x="0" y="3033"/>
              <a:ext cx="2381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3200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  <a:cs typeface="Tahoma" pitchFamily="34" charset="0"/>
                </a:defRPr>
              </a:lvl1pPr>
              <a:lvl2pPr>
                <a:defRPr kumimoji="1" sz="28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3pPr>
              <a:lvl4pPr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4pPr>
              <a:lvl5pPr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5pPr>
              <a:lvl6pPr eaLnBrk="0" hangingPunct="0"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6pPr>
              <a:lvl7pPr eaLnBrk="0" hangingPunct="0"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7pPr>
              <a:lvl8pPr eaLnBrk="0" hangingPunct="0"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8pPr>
              <a:lvl9pPr eaLnBrk="0" hangingPunct="0"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r>
                <a:rPr kumimoji="0" lang="zh-CN" altLang="en-US" sz="2400" smtClean="0">
                  <a:solidFill>
                    <a:srgbClr val="000000"/>
                  </a:solidFill>
                  <a:latin typeface="Tahoma" pitchFamily="34" charset="0"/>
                </a:rPr>
                <a:t> </a:t>
              </a:r>
              <a:r>
                <a:rPr kumimoji="0" lang="en-US" altLang="zh-CN" sz="2400" smtClean="0">
                  <a:solidFill>
                    <a:srgbClr val="000000"/>
                  </a:solidFill>
                  <a:latin typeface="Tahoma" pitchFamily="34" charset="0"/>
                </a:rPr>
                <a:t>eliminate isolated short segments </a:t>
              </a:r>
              <a:endParaRPr kumimoji="0" lang="th-TH" altLang="zh-CN" sz="2400" smtClean="0">
                <a:solidFill>
                  <a:srgbClr val="000000"/>
                </a:solidFill>
                <a:latin typeface="Tahoma" pitchFamily="34" charset="0"/>
                <a:cs typeface="Angsana New" pitchFamily="18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631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  <a:cs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9pPr>
          </a:lstStyle>
          <a:p>
            <a:fld id="{115E8B5D-B119-4971-B9B3-7B9813A5AED7}" type="slidenum">
              <a:rPr kumimoji="0" lang="zh-CN" altLang="en-US" sz="1400">
                <a:solidFill>
                  <a:srgbClr val="000000"/>
                </a:solidFill>
              </a:rPr>
              <a:pPr/>
              <a:t>132</a:t>
            </a:fld>
            <a:endParaRPr kumimoji="0" lang="th-TH" altLang="zh-CN" sz="1400">
              <a:solidFill>
                <a:srgbClr val="000000"/>
              </a:solidFill>
              <a:cs typeface="Angsana New" pitchFamily="18" charset="-34"/>
            </a:endParaRPr>
          </a:p>
        </p:txBody>
      </p:sp>
      <p:sp>
        <p:nvSpPr>
          <p:cNvPr id="90114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 smtClean="0">
                <a:ea typeface="宋体" pitchFamily="2" charset="-122"/>
              </a:rPr>
              <a:t>Hough Transformation (Line)</a:t>
            </a:r>
            <a:endParaRPr kumimoji="0" lang="th-TH" altLang="zh-CN" smtClean="0">
              <a:ea typeface="宋体" pitchFamily="2" charset="-122"/>
            </a:endParaRPr>
          </a:p>
        </p:txBody>
      </p:sp>
      <p:grpSp>
        <p:nvGrpSpPr>
          <p:cNvPr id="90115" name="Group 16"/>
          <p:cNvGrpSpPr>
            <a:grpSpLocks/>
          </p:cNvGrpSpPr>
          <p:nvPr/>
        </p:nvGrpSpPr>
        <p:grpSpPr bwMode="auto">
          <a:xfrm>
            <a:off x="250825" y="1916113"/>
            <a:ext cx="8642350" cy="4781550"/>
            <a:chOff x="158" y="1207"/>
            <a:chExt cx="5444" cy="3012"/>
          </a:xfrm>
        </p:grpSpPr>
        <p:pic>
          <p:nvPicPr>
            <p:cNvPr id="9011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" y="1207"/>
              <a:ext cx="5172" cy="1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90117" name="Object 8"/>
            <p:cNvGraphicFramePr>
              <a:graphicFrameLocks noChangeAspect="1"/>
            </p:cNvGraphicFramePr>
            <p:nvPr/>
          </p:nvGraphicFramePr>
          <p:xfrm>
            <a:off x="2844" y="1955"/>
            <a:ext cx="72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44" name="Equation" r:id="rId4" imgW="0" imgH="0" progId="Equation.3">
                    <p:embed/>
                  </p:oleObj>
                </mc:Choice>
                <mc:Fallback>
                  <p:oleObj name="Equation" r:id="rId4" imgW="0" imgH="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4" y="1955"/>
                          <a:ext cx="72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0118" name="Text Box 9"/>
            <p:cNvSpPr txBox="1">
              <a:spLocks noChangeArrowheads="1"/>
            </p:cNvSpPr>
            <p:nvPr/>
          </p:nvSpPr>
          <p:spPr bwMode="auto">
            <a:xfrm>
              <a:off x="521" y="3323"/>
              <a:ext cx="10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3200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  <a:cs typeface="Tahoma" pitchFamily="34" charset="0"/>
                </a:defRPr>
              </a:lvl1pPr>
              <a:lvl2pPr>
                <a:defRPr kumimoji="1" sz="28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3pPr>
              <a:lvl4pPr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4pPr>
              <a:lvl5pPr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5pPr>
              <a:lvl6pPr eaLnBrk="0" hangingPunct="0"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6pPr>
              <a:lvl7pPr eaLnBrk="0" hangingPunct="0"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7pPr>
              <a:lvl8pPr eaLnBrk="0" hangingPunct="0"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8pPr>
              <a:lvl9pPr eaLnBrk="0" hangingPunct="0"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zh-CN" sz="2400" smtClean="0">
                  <a:solidFill>
                    <a:srgbClr val="000000"/>
                  </a:solidFill>
                  <a:latin typeface="Tahoma" pitchFamily="34" charset="0"/>
                </a:rPr>
                <a:t>y</a:t>
              </a:r>
              <a:r>
                <a:rPr kumimoji="0" lang="en-US" altLang="zh-CN" sz="2400" baseline="-25000" smtClean="0">
                  <a:solidFill>
                    <a:srgbClr val="000000"/>
                  </a:solidFill>
                  <a:latin typeface="Tahoma" pitchFamily="34" charset="0"/>
                </a:rPr>
                <a:t>i</a:t>
              </a:r>
              <a:r>
                <a:rPr kumimoji="0" lang="en-US" altLang="zh-CN" sz="2400" smtClean="0">
                  <a:solidFill>
                    <a:srgbClr val="000000"/>
                  </a:solidFill>
                  <a:latin typeface="Tahoma" pitchFamily="34" charset="0"/>
                </a:rPr>
                <a:t> =ax</a:t>
              </a:r>
              <a:r>
                <a:rPr kumimoji="0" lang="en-US" altLang="zh-CN" sz="2400" baseline="-25000" smtClean="0">
                  <a:solidFill>
                    <a:srgbClr val="000000"/>
                  </a:solidFill>
                  <a:latin typeface="Tahoma" pitchFamily="34" charset="0"/>
                </a:rPr>
                <a:t>i</a:t>
              </a:r>
              <a:r>
                <a:rPr kumimoji="0" lang="en-US" altLang="zh-CN" sz="2400" smtClean="0">
                  <a:solidFill>
                    <a:srgbClr val="000000"/>
                  </a:solidFill>
                  <a:latin typeface="Tahoma" pitchFamily="34" charset="0"/>
                </a:rPr>
                <a:t> + b</a:t>
              </a:r>
              <a:endParaRPr kumimoji="0" lang="th-TH" altLang="zh-CN" sz="2400" smtClean="0">
                <a:solidFill>
                  <a:srgbClr val="000000"/>
                </a:solidFill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90119" name="Text Box 10"/>
            <p:cNvSpPr txBox="1">
              <a:spLocks noChangeArrowheads="1"/>
            </p:cNvSpPr>
            <p:nvPr/>
          </p:nvSpPr>
          <p:spPr bwMode="auto">
            <a:xfrm>
              <a:off x="2587" y="3323"/>
              <a:ext cx="122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3200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  <a:cs typeface="Tahoma" pitchFamily="34" charset="0"/>
                </a:defRPr>
              </a:lvl1pPr>
              <a:lvl2pPr>
                <a:defRPr kumimoji="1" sz="28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3pPr>
              <a:lvl4pPr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4pPr>
              <a:lvl5pPr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5pPr>
              <a:lvl6pPr eaLnBrk="0" hangingPunct="0"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6pPr>
              <a:lvl7pPr eaLnBrk="0" hangingPunct="0"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7pPr>
              <a:lvl8pPr eaLnBrk="0" hangingPunct="0"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8pPr>
              <a:lvl9pPr eaLnBrk="0" hangingPunct="0"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zh-CN" sz="2400" smtClean="0">
                  <a:solidFill>
                    <a:srgbClr val="000000"/>
                  </a:solidFill>
                  <a:latin typeface="Tahoma" pitchFamily="34" charset="0"/>
                </a:rPr>
                <a:t>b = - ax</a:t>
              </a:r>
              <a:r>
                <a:rPr kumimoji="0" lang="en-US" altLang="zh-CN" sz="2400" baseline="-25000" smtClean="0">
                  <a:solidFill>
                    <a:srgbClr val="000000"/>
                  </a:solidFill>
                  <a:latin typeface="Tahoma" pitchFamily="34" charset="0"/>
                </a:rPr>
                <a:t>i</a:t>
              </a:r>
              <a:r>
                <a:rPr kumimoji="0" lang="en-US" altLang="zh-CN" sz="2400" smtClean="0">
                  <a:solidFill>
                    <a:srgbClr val="000000"/>
                  </a:solidFill>
                  <a:latin typeface="Tahoma" pitchFamily="34" charset="0"/>
                </a:rPr>
                <a:t> + y</a:t>
              </a:r>
              <a:r>
                <a:rPr kumimoji="0" lang="en-US" altLang="zh-CN" sz="2400" baseline="-25000" smtClean="0">
                  <a:solidFill>
                    <a:srgbClr val="000000"/>
                  </a:solidFill>
                  <a:latin typeface="Tahoma" pitchFamily="34" charset="0"/>
                </a:rPr>
                <a:t>i</a:t>
              </a:r>
              <a:endParaRPr kumimoji="0" lang="th-TH" altLang="zh-CN" sz="2400" baseline="-25000" smtClean="0">
                <a:solidFill>
                  <a:srgbClr val="000000"/>
                </a:solidFill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90120" name="AutoShape 11"/>
            <p:cNvSpPr>
              <a:spLocks noChangeArrowheads="1"/>
            </p:cNvSpPr>
            <p:nvPr/>
          </p:nvSpPr>
          <p:spPr bwMode="auto">
            <a:xfrm>
              <a:off x="1837" y="3369"/>
              <a:ext cx="635" cy="2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8 w 21600"/>
                <a:gd name="T13" fmla="*/ 5424 h 21600"/>
                <a:gd name="T14" fmla="*/ 18913 w 21600"/>
                <a:gd name="T15" fmla="*/ 1617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5A79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90121" name="Text Box 12"/>
            <p:cNvSpPr txBox="1">
              <a:spLocks noChangeArrowheads="1"/>
            </p:cNvSpPr>
            <p:nvPr/>
          </p:nvSpPr>
          <p:spPr bwMode="auto">
            <a:xfrm>
              <a:off x="2587" y="3021"/>
              <a:ext cx="2561" cy="288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3200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  <a:cs typeface="Tahoma" pitchFamily="34" charset="0"/>
                </a:defRPr>
              </a:lvl1pPr>
              <a:lvl2pPr>
                <a:defRPr kumimoji="1" sz="28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3pPr>
              <a:lvl4pPr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4pPr>
              <a:lvl5pPr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5pPr>
              <a:lvl6pPr eaLnBrk="0" hangingPunct="0"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6pPr>
              <a:lvl7pPr eaLnBrk="0" hangingPunct="0"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7pPr>
              <a:lvl8pPr eaLnBrk="0" hangingPunct="0"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8pPr>
              <a:lvl9pPr eaLnBrk="0" hangingPunct="0"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9pPr>
            </a:lstStyle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zh-CN" sz="2400" smtClean="0">
                  <a:solidFill>
                    <a:srgbClr val="000000"/>
                  </a:solidFill>
                  <a:latin typeface="Tahoma" pitchFamily="34" charset="0"/>
                </a:rPr>
                <a:t>ab-plane or parameter space</a:t>
              </a:r>
              <a:endParaRPr kumimoji="0" lang="th-TH" altLang="zh-CN" sz="2400" smtClean="0">
                <a:solidFill>
                  <a:srgbClr val="000000"/>
                </a:solidFill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90122" name="Text Box 13"/>
            <p:cNvSpPr txBox="1">
              <a:spLocks noChangeArrowheads="1"/>
            </p:cNvSpPr>
            <p:nvPr/>
          </p:nvSpPr>
          <p:spPr bwMode="auto">
            <a:xfrm>
              <a:off x="521" y="3021"/>
              <a:ext cx="836" cy="288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3200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  <a:cs typeface="Tahoma" pitchFamily="34" charset="0"/>
                </a:defRPr>
              </a:lvl1pPr>
              <a:lvl2pPr>
                <a:defRPr kumimoji="1" sz="28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3pPr>
              <a:lvl4pPr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4pPr>
              <a:lvl5pPr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5pPr>
              <a:lvl6pPr eaLnBrk="0" hangingPunct="0"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6pPr>
              <a:lvl7pPr eaLnBrk="0" hangingPunct="0"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7pPr>
              <a:lvl8pPr eaLnBrk="0" hangingPunct="0"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8pPr>
              <a:lvl9pPr eaLnBrk="0" hangingPunct="0"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zh-CN" sz="2400" smtClean="0">
                  <a:solidFill>
                    <a:srgbClr val="000000"/>
                  </a:solidFill>
                  <a:latin typeface="Tahoma" pitchFamily="34" charset="0"/>
                </a:rPr>
                <a:t>xy-plane</a:t>
              </a:r>
              <a:endParaRPr kumimoji="0" lang="th-TH" altLang="zh-CN" sz="2400" smtClean="0">
                <a:solidFill>
                  <a:srgbClr val="000000"/>
                </a:solidFill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90123" name="Text Box 14"/>
            <p:cNvSpPr txBox="1">
              <a:spLocks noChangeArrowheads="1"/>
            </p:cNvSpPr>
            <p:nvPr/>
          </p:nvSpPr>
          <p:spPr bwMode="auto">
            <a:xfrm>
              <a:off x="158" y="3701"/>
              <a:ext cx="5444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3200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  <a:cs typeface="Tahoma" pitchFamily="34" charset="0"/>
                </a:defRPr>
              </a:lvl1pPr>
              <a:lvl2pPr>
                <a:defRPr kumimoji="1" sz="28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3pPr>
              <a:lvl4pPr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4pPr>
              <a:lvl5pPr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5pPr>
              <a:lvl6pPr eaLnBrk="0" hangingPunct="0"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6pPr>
              <a:lvl7pPr eaLnBrk="0" hangingPunct="0"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7pPr>
              <a:lvl8pPr eaLnBrk="0" hangingPunct="0"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8pPr>
              <a:lvl9pPr eaLnBrk="0" hangingPunct="0"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zh-CN" sz="2400" smtClean="0">
                  <a:solidFill>
                    <a:srgbClr val="000000"/>
                  </a:solidFill>
                  <a:latin typeface="Tahoma" pitchFamily="34" charset="0"/>
                </a:rPr>
                <a:t>all points (x</a:t>
              </a:r>
              <a:r>
                <a:rPr kumimoji="0" lang="en-US" altLang="zh-CN" sz="2400" baseline="-25000" smtClean="0">
                  <a:solidFill>
                    <a:srgbClr val="000000"/>
                  </a:solidFill>
                  <a:latin typeface="Tahoma" pitchFamily="34" charset="0"/>
                </a:rPr>
                <a:t>i</a:t>
              </a:r>
              <a:r>
                <a:rPr kumimoji="0" lang="en-US" altLang="zh-CN" sz="2400" smtClean="0">
                  <a:solidFill>
                    <a:srgbClr val="000000"/>
                  </a:solidFill>
                  <a:latin typeface="Tahoma" pitchFamily="34" charset="0"/>
                </a:rPr>
                <a:t> ,y</a:t>
              </a:r>
              <a:r>
                <a:rPr kumimoji="0" lang="en-US" altLang="zh-CN" sz="2400" baseline="-25000" smtClean="0">
                  <a:solidFill>
                    <a:srgbClr val="000000"/>
                  </a:solidFill>
                  <a:latin typeface="Tahoma" pitchFamily="34" charset="0"/>
                </a:rPr>
                <a:t>i</a:t>
              </a:r>
              <a:r>
                <a:rPr kumimoji="0" lang="en-US" altLang="zh-CN" sz="2400" smtClean="0">
                  <a:solidFill>
                    <a:srgbClr val="000000"/>
                  </a:solidFill>
                  <a:latin typeface="Tahoma" pitchFamily="34" charset="0"/>
                </a:rPr>
                <a:t>) contained on the same line must have lines in parameter space that intersect at (a</a:t>
              </a:r>
              <a:r>
                <a:rPr kumimoji="0" lang="en-US" altLang="zh-CN" sz="2400" smtClean="0">
                  <a:solidFill>
                    <a:srgbClr val="000000"/>
                  </a:solidFill>
                  <a:latin typeface="Times New Roman" pitchFamily="18" charset="0"/>
                </a:rPr>
                <a:t>’</a:t>
              </a:r>
              <a:r>
                <a:rPr kumimoji="0" lang="en-US" altLang="zh-CN" sz="2400" smtClean="0">
                  <a:solidFill>
                    <a:srgbClr val="000000"/>
                  </a:solidFill>
                  <a:latin typeface="Tahoma" pitchFamily="34" charset="0"/>
                </a:rPr>
                <a:t>,b</a:t>
              </a:r>
              <a:r>
                <a:rPr kumimoji="0" lang="en-US" altLang="zh-CN" sz="2400" smtClean="0">
                  <a:solidFill>
                    <a:srgbClr val="000000"/>
                  </a:solidFill>
                  <a:latin typeface="Times New Roman" pitchFamily="18" charset="0"/>
                </a:rPr>
                <a:t>’</a:t>
              </a:r>
              <a:r>
                <a:rPr kumimoji="0" lang="en-US" altLang="zh-CN" sz="2400" smtClean="0">
                  <a:solidFill>
                    <a:srgbClr val="000000"/>
                  </a:solidFill>
                  <a:latin typeface="Tahoma" pitchFamily="34" charset="0"/>
                </a:rPr>
                <a:t>)</a:t>
              </a:r>
              <a:endParaRPr kumimoji="0" lang="th-TH" altLang="zh-CN" sz="2400" smtClean="0">
                <a:solidFill>
                  <a:srgbClr val="000000"/>
                </a:solidFill>
                <a:latin typeface="Tahoma" pitchFamily="34" charset="0"/>
                <a:cs typeface="Angsana New" pitchFamily="18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108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灯片编号占位符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  <a:cs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9pPr>
          </a:lstStyle>
          <a:p>
            <a:fld id="{144C9E2B-AE3C-417B-8C17-CC90BAA7154F}" type="slidenum">
              <a:rPr kumimoji="0" lang="zh-CN" altLang="en-US" sz="1400">
                <a:solidFill>
                  <a:srgbClr val="000000"/>
                </a:solidFill>
              </a:rPr>
              <a:pPr/>
              <a:t>133</a:t>
            </a:fld>
            <a:endParaRPr kumimoji="0" lang="th-TH" altLang="zh-CN" sz="1400">
              <a:solidFill>
                <a:srgbClr val="000000"/>
              </a:solidFill>
              <a:cs typeface="Angsana New" pitchFamily="18" charset="-34"/>
            </a:endParaRPr>
          </a:p>
        </p:txBody>
      </p:sp>
      <p:graphicFrame>
        <p:nvGraphicFramePr>
          <p:cNvPr id="91138" name="Object 13"/>
          <p:cNvGraphicFramePr>
            <a:graphicFrameLocks noChangeAspect="1"/>
          </p:cNvGraphicFramePr>
          <p:nvPr/>
        </p:nvGraphicFramePr>
        <p:xfrm>
          <a:off x="4716463" y="1906588"/>
          <a:ext cx="4284662" cy="425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8" name="Bitmap Image" r:id="rId3" imgW="3266667" imgH="3247619" progId="Paint.Picture">
                  <p:embed/>
                </p:oleObj>
              </mc:Choice>
              <mc:Fallback>
                <p:oleObj name="Bitmap Image" r:id="rId3" imgW="3266667" imgH="3247619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1906588"/>
                        <a:ext cx="4284662" cy="425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39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 smtClean="0">
                <a:ea typeface="宋体" pitchFamily="2" charset="-122"/>
              </a:rPr>
              <a:t>Accumulator cells</a:t>
            </a:r>
            <a:endParaRPr kumimoji="0" lang="th-TH" altLang="zh-CN" smtClean="0">
              <a:ea typeface="宋体" pitchFamily="2" charset="-122"/>
            </a:endParaRPr>
          </a:p>
        </p:txBody>
      </p:sp>
      <p:sp>
        <p:nvSpPr>
          <p:cNvPr id="91140" name="Rectangle 15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2017713"/>
            <a:ext cx="4859338" cy="4840287"/>
          </a:xfrm>
        </p:spPr>
        <p:txBody>
          <a:bodyPr/>
          <a:lstStyle/>
          <a:p>
            <a:pPr eaLnBrk="1" hangingPunct="1"/>
            <a:r>
              <a:rPr kumimoji="0" lang="en-US" altLang="zh-CN" sz="2400" smtClean="0">
                <a:ea typeface="宋体" pitchFamily="2" charset="-122"/>
              </a:rPr>
              <a:t>(a</a:t>
            </a:r>
            <a:r>
              <a:rPr kumimoji="0" lang="en-US" altLang="zh-CN" sz="2400" baseline="-25000" smtClean="0">
                <a:ea typeface="宋体" pitchFamily="2" charset="-122"/>
              </a:rPr>
              <a:t>max</a:t>
            </a:r>
            <a:r>
              <a:rPr kumimoji="0" lang="en-US" altLang="zh-CN" sz="2400" smtClean="0">
                <a:ea typeface="宋体" pitchFamily="2" charset="-122"/>
              </a:rPr>
              <a:t>, a</a:t>
            </a:r>
            <a:r>
              <a:rPr kumimoji="0" lang="en-US" altLang="zh-CN" sz="2400" baseline="-25000" smtClean="0">
                <a:ea typeface="宋体" pitchFamily="2" charset="-122"/>
              </a:rPr>
              <a:t>min</a:t>
            </a:r>
            <a:r>
              <a:rPr kumimoji="0" lang="en-US" altLang="zh-CN" sz="2400" smtClean="0">
                <a:ea typeface="宋体" pitchFamily="2" charset="-122"/>
              </a:rPr>
              <a:t>) and (b</a:t>
            </a:r>
            <a:r>
              <a:rPr kumimoji="0" lang="en-US" altLang="zh-CN" sz="2400" baseline="-25000" smtClean="0">
                <a:ea typeface="宋体" pitchFamily="2" charset="-122"/>
              </a:rPr>
              <a:t>max</a:t>
            </a:r>
            <a:r>
              <a:rPr kumimoji="0" lang="en-US" altLang="zh-CN" sz="2400" smtClean="0">
                <a:ea typeface="宋体" pitchFamily="2" charset="-122"/>
              </a:rPr>
              <a:t>, b</a:t>
            </a:r>
            <a:r>
              <a:rPr kumimoji="0" lang="en-US" altLang="zh-CN" sz="2400" baseline="-25000" smtClean="0">
                <a:ea typeface="宋体" pitchFamily="2" charset="-122"/>
              </a:rPr>
              <a:t>min</a:t>
            </a:r>
            <a:r>
              <a:rPr kumimoji="0" lang="en-US" altLang="zh-CN" sz="2400" smtClean="0">
                <a:ea typeface="宋体" pitchFamily="2" charset="-122"/>
              </a:rPr>
              <a:t>) are the expected ranges of slope and intercept values.</a:t>
            </a:r>
          </a:p>
          <a:p>
            <a:pPr eaLnBrk="1" hangingPunct="1"/>
            <a:r>
              <a:rPr kumimoji="0" lang="en-US" altLang="zh-CN" sz="2400" smtClean="0">
                <a:ea typeface="宋体" pitchFamily="2" charset="-122"/>
              </a:rPr>
              <a:t>all are initialized to zero</a:t>
            </a:r>
          </a:p>
          <a:p>
            <a:pPr eaLnBrk="1" hangingPunct="1"/>
            <a:r>
              <a:rPr kumimoji="0" lang="en-US" altLang="zh-CN" sz="2400" smtClean="0">
                <a:ea typeface="宋体" pitchFamily="2" charset="-122"/>
              </a:rPr>
              <a:t>if a choice of a</a:t>
            </a:r>
            <a:r>
              <a:rPr kumimoji="0" lang="en-US" altLang="zh-CN" sz="2400" baseline="-25000" smtClean="0">
                <a:ea typeface="宋体" pitchFamily="2" charset="-122"/>
              </a:rPr>
              <a:t>p</a:t>
            </a:r>
            <a:r>
              <a:rPr kumimoji="0" lang="en-US" altLang="zh-CN" sz="2400" smtClean="0">
                <a:ea typeface="宋体" pitchFamily="2" charset="-122"/>
              </a:rPr>
              <a:t> results in solution b</a:t>
            </a:r>
            <a:r>
              <a:rPr kumimoji="0" lang="en-US" altLang="zh-CN" sz="2400" baseline="-25000" smtClean="0">
                <a:ea typeface="宋体" pitchFamily="2" charset="-122"/>
              </a:rPr>
              <a:t>q</a:t>
            </a:r>
            <a:r>
              <a:rPr kumimoji="0" lang="en-US" altLang="zh-CN" sz="2400" smtClean="0">
                <a:ea typeface="宋体" pitchFamily="2" charset="-122"/>
              </a:rPr>
              <a:t> then we let </a:t>
            </a:r>
            <a:br>
              <a:rPr kumimoji="0" lang="en-US" altLang="zh-CN" sz="2400" smtClean="0">
                <a:ea typeface="宋体" pitchFamily="2" charset="-122"/>
              </a:rPr>
            </a:br>
            <a:r>
              <a:rPr kumimoji="0" lang="en-US" altLang="zh-CN" sz="2400" smtClean="0">
                <a:ea typeface="宋体" pitchFamily="2" charset="-122"/>
              </a:rPr>
              <a:t>A(p,q) = A(p,q)+1</a:t>
            </a:r>
          </a:p>
          <a:p>
            <a:pPr eaLnBrk="1" hangingPunct="1"/>
            <a:r>
              <a:rPr kumimoji="0" lang="en-US" altLang="zh-CN" sz="2400" smtClean="0">
                <a:ea typeface="宋体" pitchFamily="2" charset="-122"/>
              </a:rPr>
              <a:t>at the end of the procedure, value Q in A(i,j) corresponds to Q points in the xy-plane lying on the line y = a</a:t>
            </a:r>
            <a:r>
              <a:rPr kumimoji="0" lang="en-US" altLang="zh-CN" sz="2400" baseline="-25000" smtClean="0">
                <a:ea typeface="宋体" pitchFamily="2" charset="-122"/>
              </a:rPr>
              <a:t>i</a:t>
            </a:r>
            <a:r>
              <a:rPr kumimoji="0" lang="en-US" altLang="zh-CN" sz="2400" smtClean="0">
                <a:ea typeface="宋体" pitchFamily="2" charset="-122"/>
              </a:rPr>
              <a:t>x+b</a:t>
            </a:r>
            <a:r>
              <a:rPr kumimoji="0" lang="en-US" altLang="zh-CN" sz="2400" baseline="-25000" smtClean="0">
                <a:ea typeface="宋体" pitchFamily="2" charset="-122"/>
              </a:rPr>
              <a:t>j</a:t>
            </a:r>
            <a:endParaRPr kumimoji="0" lang="th-TH" altLang="zh-CN" sz="2400" baseline="-25000" smtClean="0">
              <a:ea typeface="宋体" pitchFamily="2" charset="-122"/>
            </a:endParaRPr>
          </a:p>
        </p:txBody>
      </p:sp>
      <p:sp>
        <p:nvSpPr>
          <p:cNvPr id="91141" name="Text Box 8"/>
          <p:cNvSpPr txBox="1">
            <a:spLocks noChangeArrowheads="1"/>
          </p:cNvSpPr>
          <p:nvPr/>
        </p:nvSpPr>
        <p:spPr bwMode="auto">
          <a:xfrm>
            <a:off x="250825" y="3357563"/>
            <a:ext cx="1841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  <a:cs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kumimoji="0" lang="zh-CN" altLang="en-US" sz="2400" smtClean="0">
              <a:solidFill>
                <a:srgbClr val="000000"/>
              </a:solidFill>
              <a:latin typeface="Tahoma" pitchFamily="34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kumimoji="0" lang="th-TH" altLang="zh-CN" sz="2400" smtClean="0">
              <a:solidFill>
                <a:srgbClr val="000000"/>
              </a:solidFill>
              <a:latin typeface="Tahoma" pitchFamily="34" charset="0"/>
              <a:cs typeface="Angsana New" pitchFamily="18" charset="-34"/>
            </a:endParaRPr>
          </a:p>
        </p:txBody>
      </p:sp>
      <p:sp>
        <p:nvSpPr>
          <p:cNvPr id="91142" name="Text Box 11"/>
          <p:cNvSpPr txBox="1">
            <a:spLocks noChangeArrowheads="1"/>
          </p:cNvSpPr>
          <p:nvPr/>
        </p:nvSpPr>
        <p:spPr bwMode="auto">
          <a:xfrm>
            <a:off x="5940425" y="5949950"/>
            <a:ext cx="1939925" cy="457200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  <a:cs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400" smtClean="0">
                <a:solidFill>
                  <a:srgbClr val="000000"/>
                </a:solidFill>
                <a:latin typeface="Tahoma" pitchFamily="34" charset="0"/>
              </a:rPr>
              <a:t>b = - ax</a:t>
            </a:r>
            <a:r>
              <a:rPr kumimoji="0" lang="en-US" altLang="zh-CN" sz="2400" baseline="-25000" smtClean="0">
                <a:solidFill>
                  <a:srgbClr val="000000"/>
                </a:solidFill>
                <a:latin typeface="Tahoma" pitchFamily="34" charset="0"/>
              </a:rPr>
              <a:t>i</a:t>
            </a:r>
            <a:r>
              <a:rPr kumimoji="0" lang="en-US" altLang="zh-CN" sz="2400" smtClean="0">
                <a:solidFill>
                  <a:srgbClr val="000000"/>
                </a:solidFill>
                <a:latin typeface="Tahoma" pitchFamily="34" charset="0"/>
              </a:rPr>
              <a:t> + y</a:t>
            </a:r>
            <a:r>
              <a:rPr kumimoji="0" lang="en-US" altLang="zh-CN" sz="2400" baseline="-25000" smtClean="0">
                <a:solidFill>
                  <a:srgbClr val="000000"/>
                </a:solidFill>
                <a:latin typeface="Tahoma" pitchFamily="34" charset="0"/>
              </a:rPr>
              <a:t>i</a:t>
            </a:r>
            <a:endParaRPr kumimoji="0" lang="th-TH" altLang="zh-CN" sz="2400" baseline="-25000" smtClean="0">
              <a:solidFill>
                <a:srgbClr val="000000"/>
              </a:solidFill>
              <a:latin typeface="Tahoma" pitchFamily="34" charset="0"/>
              <a:cs typeface="Angsana New" pitchFamily="18" charset="-34"/>
            </a:endParaRPr>
          </a:p>
        </p:txBody>
      </p:sp>
      <p:pic>
        <p:nvPicPr>
          <p:cNvPr id="91143" name="Picture 1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68" b="60817"/>
          <a:stretch>
            <a:fillRect/>
          </a:stretch>
        </p:blipFill>
        <p:spPr bwMode="auto">
          <a:xfrm>
            <a:off x="6516688" y="620713"/>
            <a:ext cx="1512887" cy="115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73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灯片编号占位符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  <a:cs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9pPr>
          </a:lstStyle>
          <a:p>
            <a:fld id="{6840E8C2-0DE8-4A4B-8B62-86445451EB85}" type="slidenum">
              <a:rPr kumimoji="0" lang="zh-CN" altLang="en-US" sz="1400">
                <a:solidFill>
                  <a:srgbClr val="000000"/>
                </a:solidFill>
              </a:rPr>
              <a:pPr/>
              <a:t>134</a:t>
            </a:fld>
            <a:endParaRPr kumimoji="0" lang="th-TH" altLang="zh-CN" sz="1400">
              <a:solidFill>
                <a:srgbClr val="000000"/>
              </a:solidFill>
              <a:cs typeface="Angsana New" pitchFamily="18" charset="-34"/>
            </a:endParaRPr>
          </a:p>
        </p:txBody>
      </p:sp>
      <p:sp>
        <p:nvSpPr>
          <p:cNvPr id="92162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th-TH" altLang="zh-CN" smtClean="0">
                <a:ea typeface="宋体" pitchFamily="2" charset="-122"/>
                <a:sym typeface="Symbol" pitchFamily="18" charset="2"/>
              </a:rPr>
              <a:t></a:t>
            </a:r>
            <a:r>
              <a:rPr kumimoji="0" lang="en-US" altLang="zh-CN" smtClean="0">
                <a:ea typeface="宋体" pitchFamily="2" charset="-122"/>
                <a:sym typeface="Symbol" pitchFamily="18" charset="2"/>
              </a:rPr>
              <a:t>-plane</a:t>
            </a:r>
            <a:endParaRPr kumimoji="0" lang="th-TH" altLang="zh-CN" smtClean="0">
              <a:ea typeface="宋体" pitchFamily="2" charset="-122"/>
              <a:sym typeface="Symbol" pitchFamily="18" charset="2"/>
            </a:endParaRPr>
          </a:p>
        </p:txBody>
      </p:sp>
      <p:sp>
        <p:nvSpPr>
          <p:cNvPr id="92163" name="Rectangle 10"/>
          <p:cNvSpPr>
            <a:spLocks noGrp="1" noChangeArrowheads="1"/>
          </p:cNvSpPr>
          <p:nvPr>
            <p:ph type="body" sz="half" idx="2"/>
          </p:nvPr>
        </p:nvSpPr>
        <p:spPr>
          <a:xfrm>
            <a:off x="533400" y="4941888"/>
            <a:ext cx="8421688" cy="180022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kumimoji="0" lang="en-US" altLang="zh-CN" sz="2000" smtClean="0">
                <a:ea typeface="宋体" pitchFamily="2" charset="-122"/>
              </a:rPr>
              <a:t>problem of using equation y = ax + b is that value of a is infinite for a vertical line.</a:t>
            </a:r>
          </a:p>
          <a:p>
            <a:pPr eaLnBrk="1" hangingPunct="1">
              <a:lnSpc>
                <a:spcPct val="80000"/>
              </a:lnSpc>
            </a:pPr>
            <a:r>
              <a:rPr kumimoji="0" lang="en-US" altLang="zh-CN" sz="2000" smtClean="0">
                <a:ea typeface="宋体" pitchFamily="2" charset="-122"/>
              </a:rPr>
              <a:t>To avoid the problem, use equation x cos </a:t>
            </a:r>
            <a:r>
              <a:rPr kumimoji="0" lang="en-US" altLang="zh-CN" sz="2000" smtClean="0">
                <a:ea typeface="宋体" pitchFamily="2" charset="-122"/>
                <a:sym typeface="Symbol" pitchFamily="18" charset="2"/>
              </a:rPr>
              <a:t></a:t>
            </a:r>
            <a:r>
              <a:rPr kumimoji="0" lang="en-US" altLang="zh-CN" sz="2000" smtClean="0">
                <a:ea typeface="宋体" pitchFamily="2" charset="-122"/>
              </a:rPr>
              <a:t>+ y sin </a:t>
            </a:r>
            <a:r>
              <a:rPr kumimoji="0" lang="en-US" altLang="zh-CN" sz="2000" smtClean="0">
                <a:ea typeface="宋体" pitchFamily="2" charset="-122"/>
                <a:sym typeface="Symbol" pitchFamily="18" charset="2"/>
              </a:rPr>
              <a:t> </a:t>
            </a:r>
            <a:r>
              <a:rPr kumimoji="0" lang="en-US" altLang="zh-CN" sz="2000" smtClean="0">
                <a:ea typeface="宋体" pitchFamily="2" charset="-122"/>
              </a:rPr>
              <a:t>= </a:t>
            </a:r>
            <a:r>
              <a:rPr kumimoji="0" lang="en-US" altLang="zh-CN" sz="2000" smtClean="0">
                <a:ea typeface="宋体" pitchFamily="2" charset="-122"/>
                <a:sym typeface="Symbol" pitchFamily="18" charset="2"/>
              </a:rPr>
              <a:t> to represent a line instead.</a:t>
            </a:r>
          </a:p>
          <a:p>
            <a:pPr eaLnBrk="1" hangingPunct="1">
              <a:lnSpc>
                <a:spcPct val="80000"/>
              </a:lnSpc>
            </a:pPr>
            <a:r>
              <a:rPr kumimoji="0" lang="en-US" altLang="zh-CN" sz="2000" smtClean="0">
                <a:ea typeface="宋体" pitchFamily="2" charset="-122"/>
                <a:sym typeface="Symbol" pitchFamily="18" charset="2"/>
              </a:rPr>
              <a:t>vertical line has  = 90</a:t>
            </a:r>
            <a:r>
              <a:rPr kumimoji="0" lang="th-TH" altLang="zh-CN" sz="2000" smtClean="0">
                <a:ea typeface="宋体" pitchFamily="2" charset="-122"/>
                <a:sym typeface="Symbol" pitchFamily="18" charset="2"/>
              </a:rPr>
              <a:t></a:t>
            </a:r>
            <a:r>
              <a:rPr kumimoji="0" lang="en-US" altLang="zh-CN" sz="2000" smtClean="0">
                <a:ea typeface="宋体" pitchFamily="2" charset="-122"/>
                <a:sym typeface="Symbol" pitchFamily="18" charset="2"/>
              </a:rPr>
              <a:t> with  equals to the positive y-intercept or  = -90</a:t>
            </a:r>
            <a:r>
              <a:rPr kumimoji="0" lang="th-TH" altLang="zh-CN" sz="2000" smtClean="0">
                <a:ea typeface="宋体" pitchFamily="2" charset="-122"/>
                <a:sym typeface="Symbol" pitchFamily="18" charset="2"/>
              </a:rPr>
              <a:t></a:t>
            </a:r>
            <a:r>
              <a:rPr kumimoji="0" lang="en-US" altLang="zh-CN" sz="2000" smtClean="0">
                <a:ea typeface="宋体" pitchFamily="2" charset="-122"/>
                <a:sym typeface="Symbol" pitchFamily="18" charset="2"/>
              </a:rPr>
              <a:t> with  equals to the negative y-intercept</a:t>
            </a:r>
            <a:endParaRPr kumimoji="0" lang="th-TH" altLang="zh-CN" sz="2000" smtClean="0">
              <a:ea typeface="宋体" pitchFamily="2" charset="-122"/>
              <a:sym typeface="Symbol" pitchFamily="18" charset="2"/>
            </a:endParaRPr>
          </a:p>
        </p:txBody>
      </p:sp>
      <p:grpSp>
        <p:nvGrpSpPr>
          <p:cNvPr id="92164" name="Group 14"/>
          <p:cNvGrpSpPr>
            <a:grpSpLocks/>
          </p:cNvGrpSpPr>
          <p:nvPr/>
        </p:nvGrpSpPr>
        <p:grpSpPr bwMode="auto">
          <a:xfrm>
            <a:off x="379413" y="1844675"/>
            <a:ext cx="8324850" cy="3122613"/>
            <a:chOff x="239" y="1162"/>
            <a:chExt cx="5244" cy="1967"/>
          </a:xfrm>
        </p:grpSpPr>
        <p:pic>
          <p:nvPicPr>
            <p:cNvPr id="92166" name="Picture 3"/>
            <p:cNvPicPr>
              <a:picLocks noChangeAspect="1" noChangeArrowheads="1"/>
            </p:cNvPicPr>
            <p:nvPr/>
          </p:nvPicPr>
          <p:blipFill>
            <a:blip r:embed="rId3">
              <a:lum contras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" y="1162"/>
              <a:ext cx="5244" cy="1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167" name="Text Box 8"/>
            <p:cNvSpPr txBox="1">
              <a:spLocks noChangeArrowheads="1"/>
            </p:cNvSpPr>
            <p:nvPr/>
          </p:nvSpPr>
          <p:spPr bwMode="auto">
            <a:xfrm>
              <a:off x="521" y="2478"/>
              <a:ext cx="1768" cy="288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3200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  <a:cs typeface="Tahoma" pitchFamily="34" charset="0"/>
                </a:defRPr>
              </a:lvl1pPr>
              <a:lvl2pPr>
                <a:defRPr kumimoji="1" sz="28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3pPr>
              <a:lvl4pPr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4pPr>
              <a:lvl5pPr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5pPr>
              <a:lvl6pPr eaLnBrk="0" hangingPunct="0"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6pPr>
              <a:lvl7pPr eaLnBrk="0" hangingPunct="0"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7pPr>
              <a:lvl8pPr eaLnBrk="0" hangingPunct="0"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8pPr>
              <a:lvl9pPr eaLnBrk="0" hangingPunct="0"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zh-CN" sz="2400" smtClean="0">
                  <a:solidFill>
                    <a:srgbClr val="000000"/>
                  </a:solidFill>
                  <a:latin typeface="Tahoma" pitchFamily="34" charset="0"/>
                </a:rPr>
                <a:t>x cos </a:t>
              </a:r>
              <a:r>
                <a:rPr kumimoji="0" lang="en-US" altLang="zh-CN" sz="2400" smtClean="0">
                  <a:solidFill>
                    <a:srgbClr val="000000"/>
                  </a:solidFill>
                  <a:latin typeface="Tahoma" pitchFamily="34" charset="0"/>
                  <a:sym typeface="Symbol" pitchFamily="18" charset="2"/>
                </a:rPr>
                <a:t></a:t>
              </a:r>
              <a:r>
                <a:rPr kumimoji="0" lang="en-US" altLang="zh-CN" sz="2400" smtClean="0">
                  <a:solidFill>
                    <a:srgbClr val="000000"/>
                  </a:solidFill>
                  <a:latin typeface="Tahoma" pitchFamily="34" charset="0"/>
                </a:rPr>
                <a:t>+ y sin </a:t>
              </a:r>
              <a:r>
                <a:rPr kumimoji="0" lang="en-US" altLang="zh-CN" sz="2400" smtClean="0">
                  <a:solidFill>
                    <a:srgbClr val="000000"/>
                  </a:solidFill>
                  <a:latin typeface="Tahoma" pitchFamily="34" charset="0"/>
                  <a:sym typeface="Symbol" pitchFamily="18" charset="2"/>
                </a:rPr>
                <a:t></a:t>
              </a:r>
              <a:r>
                <a:rPr kumimoji="0" lang="en-US" altLang="zh-CN" sz="2400" smtClean="0">
                  <a:solidFill>
                    <a:srgbClr val="000000"/>
                  </a:solidFill>
                  <a:latin typeface="Tahoma" pitchFamily="34" charset="0"/>
                </a:rPr>
                <a:t>= </a:t>
              </a:r>
              <a:r>
                <a:rPr kumimoji="0" lang="en-US" altLang="zh-CN" sz="2400" smtClean="0">
                  <a:solidFill>
                    <a:srgbClr val="000000"/>
                  </a:solidFill>
                  <a:latin typeface="Tahoma" pitchFamily="34" charset="0"/>
                  <a:sym typeface="Symbol" pitchFamily="18" charset="2"/>
                </a:rPr>
                <a:t></a:t>
              </a:r>
            </a:p>
          </p:txBody>
        </p:sp>
        <p:sp>
          <p:nvSpPr>
            <p:cNvPr id="92168" name="Text Box 11"/>
            <p:cNvSpPr txBox="1">
              <a:spLocks noChangeArrowheads="1"/>
            </p:cNvSpPr>
            <p:nvPr/>
          </p:nvSpPr>
          <p:spPr bwMode="auto">
            <a:xfrm>
              <a:off x="1247" y="1979"/>
              <a:ext cx="850" cy="288"/>
            </a:xfrm>
            <a:prstGeom prst="rect">
              <a:avLst/>
            </a:prstGeom>
            <a:solidFill>
              <a:srgbClr val="5A7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3200">
                  <a:solidFill>
                    <a:schemeClr val="tx1"/>
                  </a:solidFill>
                  <a:latin typeface="Comic Sans MS" pitchFamily="66" charset="0"/>
                  <a:ea typeface="宋体" pitchFamily="2" charset="-122"/>
                  <a:cs typeface="Tahoma" pitchFamily="34" charset="0"/>
                </a:defRPr>
              </a:lvl1pPr>
              <a:lvl2pPr>
                <a:defRPr kumimoji="1" sz="28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3pPr>
              <a:lvl4pPr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4pPr>
              <a:lvl5pPr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5pPr>
              <a:lvl6pPr eaLnBrk="0" hangingPunct="0"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6pPr>
              <a:lvl7pPr eaLnBrk="0" hangingPunct="0"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7pPr>
              <a:lvl8pPr eaLnBrk="0" hangingPunct="0"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8pPr>
              <a:lvl9pPr eaLnBrk="0" hangingPunct="0">
                <a:defRPr kumimoji="1" sz="2000">
                  <a:solidFill>
                    <a:schemeClr val="tx1"/>
                  </a:solidFill>
                  <a:latin typeface="Comic Sans MS" pitchFamily="66" charset="0"/>
                  <a:ea typeface="Tahoma" pitchFamily="34" charset="0"/>
                  <a:cs typeface="Tahoma" pitchFamily="34" charset="0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0" lang="th-TH" altLang="zh-CN" sz="2400" smtClean="0">
                  <a:solidFill>
                    <a:srgbClr val="000000"/>
                  </a:solidFill>
                  <a:latin typeface="Tahoma" pitchFamily="34" charset="0"/>
                  <a:cs typeface="Angsana New" pitchFamily="18" charset="-34"/>
                  <a:sym typeface="Symbol" pitchFamily="18" charset="2"/>
                </a:rPr>
                <a:t></a:t>
              </a:r>
              <a:r>
                <a:rPr kumimoji="0" lang="en-US" altLang="zh-CN" sz="2400" smtClean="0">
                  <a:solidFill>
                    <a:srgbClr val="000000"/>
                  </a:solidFill>
                  <a:latin typeface="Tahoma" pitchFamily="34" charset="0"/>
                  <a:sym typeface="Symbol" pitchFamily="18" charset="2"/>
                </a:rPr>
                <a:t>-plane</a:t>
              </a:r>
              <a:endParaRPr kumimoji="0" lang="th-TH" altLang="zh-CN" sz="2400" smtClean="0">
                <a:solidFill>
                  <a:srgbClr val="000000"/>
                </a:solidFill>
                <a:latin typeface="Tahoma" pitchFamily="34" charset="0"/>
                <a:cs typeface="Angsana New" pitchFamily="18" charset="-34"/>
                <a:sym typeface="Symbol" pitchFamily="18" charset="2"/>
              </a:endParaRPr>
            </a:p>
          </p:txBody>
        </p:sp>
      </p:grpSp>
      <p:sp>
        <p:nvSpPr>
          <p:cNvPr id="92165" name="Text Box 12"/>
          <p:cNvSpPr txBox="1">
            <a:spLocks noChangeArrowheads="1"/>
          </p:cNvSpPr>
          <p:nvPr/>
        </p:nvSpPr>
        <p:spPr bwMode="auto">
          <a:xfrm>
            <a:off x="4313238" y="4508500"/>
            <a:ext cx="48910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  <a:cs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Symbol" pitchFamily="18" charset="2"/>
              <a:buChar char="q"/>
            </a:pPr>
            <a:r>
              <a:rPr kumimoji="0" lang="zh-CN" altLang="en-US" sz="1800" b="1" smtClean="0">
                <a:solidFill>
                  <a:srgbClr val="000000"/>
                </a:solidFill>
                <a:sym typeface="Symbol" pitchFamily="18" charset="2"/>
              </a:rPr>
              <a:t> </a:t>
            </a:r>
            <a:r>
              <a:rPr kumimoji="0" lang="en-US" altLang="zh-CN" sz="1800" b="1" smtClean="0">
                <a:solidFill>
                  <a:srgbClr val="000000"/>
                </a:solidFill>
                <a:sym typeface="Symbol" pitchFamily="18" charset="2"/>
              </a:rPr>
              <a:t>= </a:t>
            </a:r>
            <a:r>
              <a:rPr kumimoji="0" lang="th-TH" altLang="zh-CN" sz="1800" b="1" smtClean="0">
                <a:solidFill>
                  <a:srgbClr val="000000"/>
                </a:solidFill>
                <a:cs typeface="Angsana New" pitchFamily="18" charset="-34"/>
                <a:sym typeface="Symbol" pitchFamily="18" charset="2"/>
              </a:rPr>
              <a:t></a:t>
            </a:r>
            <a:r>
              <a:rPr kumimoji="0" lang="en-US" altLang="zh-CN" sz="1800" b="1" smtClean="0">
                <a:solidFill>
                  <a:srgbClr val="000000"/>
                </a:solidFill>
                <a:sym typeface="Symbol" pitchFamily="18" charset="2"/>
              </a:rPr>
              <a:t>90</a:t>
            </a:r>
            <a:r>
              <a:rPr kumimoji="0" lang="th-TH" altLang="zh-CN" sz="1800" b="1" smtClean="0">
                <a:solidFill>
                  <a:srgbClr val="000000"/>
                </a:solidFill>
                <a:cs typeface="Angsana New" pitchFamily="18" charset="-34"/>
                <a:sym typeface="Symbol" pitchFamily="18" charset="2"/>
              </a:rPr>
              <a:t></a:t>
            </a:r>
            <a:r>
              <a:rPr kumimoji="0" lang="en-US" altLang="zh-CN" sz="1800" b="1" smtClean="0">
                <a:solidFill>
                  <a:srgbClr val="000000"/>
                </a:solidFill>
                <a:sym typeface="Symbol" pitchFamily="18" charset="2"/>
              </a:rPr>
              <a:t> measured with respect to x-axis</a:t>
            </a:r>
          </a:p>
        </p:txBody>
      </p:sp>
    </p:spTree>
    <p:extLst>
      <p:ext uri="{BB962C8B-B14F-4D97-AF65-F5344CB8AC3E}">
        <p14:creationId xmlns:p14="http://schemas.microsoft.com/office/powerpoint/2010/main" val="142200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  <a:cs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9pPr>
          </a:lstStyle>
          <a:p>
            <a:fld id="{2B3F21F9-D93F-459E-A662-E44F8C52C3CE}" type="slidenum">
              <a:rPr kumimoji="0" lang="zh-CN" altLang="en-US" sz="1400">
                <a:solidFill>
                  <a:srgbClr val="000000"/>
                </a:solidFill>
              </a:rPr>
              <a:pPr/>
              <a:t>135</a:t>
            </a:fld>
            <a:endParaRPr kumimoji="0" lang="th-TH" altLang="zh-CN" sz="1400">
              <a:solidFill>
                <a:srgbClr val="000000"/>
              </a:solidFill>
              <a:cs typeface="Angsana New" pitchFamily="18" charset="-34"/>
            </a:endParaRPr>
          </a:p>
        </p:txBody>
      </p:sp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 sz="3600" smtClean="0">
                <a:ea typeface="宋体" pitchFamily="2" charset="-122"/>
              </a:rPr>
              <a:t>Generalized Hough Transformation</a:t>
            </a:r>
            <a:endParaRPr kumimoji="0" lang="th-TH" altLang="zh-CN" sz="3600" smtClean="0">
              <a:ea typeface="宋体" pitchFamily="2" charset="-122"/>
            </a:endParaRP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kumimoji="0" lang="en-US" altLang="zh-CN" smtClean="0">
                <a:ea typeface="宋体" pitchFamily="2" charset="-122"/>
              </a:rPr>
              <a:t>can be used for any function of the form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kumimoji="0" lang="en-US" altLang="zh-CN" smtClean="0">
                <a:ea typeface="宋体" pitchFamily="2" charset="-122"/>
              </a:rPr>
              <a:t>g(v,c) = 0</a:t>
            </a:r>
          </a:p>
          <a:p>
            <a:pPr eaLnBrk="1" hangingPunct="1"/>
            <a:r>
              <a:rPr kumimoji="0" lang="en-US" altLang="zh-CN" smtClean="0">
                <a:ea typeface="宋体" pitchFamily="2" charset="-122"/>
              </a:rPr>
              <a:t>v is a vector of coordinates</a:t>
            </a:r>
          </a:p>
          <a:p>
            <a:pPr eaLnBrk="1" hangingPunct="1"/>
            <a:r>
              <a:rPr kumimoji="0" lang="en-US" altLang="zh-CN" smtClean="0">
                <a:ea typeface="宋体" pitchFamily="2" charset="-122"/>
              </a:rPr>
              <a:t>c is a vector of coefficients</a:t>
            </a:r>
          </a:p>
          <a:p>
            <a:pPr eaLnBrk="1" hangingPunct="1"/>
            <a:endParaRPr kumimoji="0" lang="th-TH" altLang="zh-CN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027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  <a:cs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9pPr>
          </a:lstStyle>
          <a:p>
            <a:fld id="{A0DE3DDF-2AAC-403E-9333-B88DC406B3E8}" type="slidenum">
              <a:rPr kumimoji="0" lang="zh-CN" altLang="en-US" sz="1400">
                <a:solidFill>
                  <a:srgbClr val="000000"/>
                </a:solidFill>
              </a:rPr>
              <a:pPr/>
              <a:t>136</a:t>
            </a:fld>
            <a:endParaRPr kumimoji="0" lang="th-TH" altLang="zh-CN" sz="1400">
              <a:solidFill>
                <a:srgbClr val="000000"/>
              </a:solidFill>
              <a:cs typeface="Angsana New" pitchFamily="18" charset="-34"/>
            </a:endParaRPr>
          </a:p>
        </p:txBody>
      </p:sp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 sz="4000" smtClean="0">
                <a:ea typeface="宋体" pitchFamily="2" charset="-122"/>
              </a:rPr>
              <a:t>Hough Transformation (Circle)</a:t>
            </a:r>
            <a:endParaRPr kumimoji="0" lang="th-TH" altLang="zh-CN" sz="4000" smtClean="0">
              <a:ea typeface="宋体" pitchFamily="2" charset="-122"/>
            </a:endParaRP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xmlns="" id="{8DFCBD90-5509-9749-864C-27AF463219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lnSpc>
                <a:spcPct val="90000"/>
              </a:lnSpc>
              <a:buFont typeface="Wingdings" charset="2"/>
              <a:buNone/>
              <a:defRPr/>
            </a:pPr>
            <a:r>
              <a:rPr kumimoji="0" lang="en-US" altLang="zh-CN" sz="2800" dirty="0">
                <a:ea typeface="宋体" charset="-122"/>
              </a:rPr>
              <a:t>Quiz:</a:t>
            </a:r>
            <a:r>
              <a:rPr kumimoji="0" lang="zh-CN" altLang="en-US" sz="2800" dirty="0">
                <a:ea typeface="宋体" charset="-122"/>
              </a:rPr>
              <a:t> </a:t>
            </a:r>
            <a:r>
              <a:rPr kumimoji="0" lang="en-US" altLang="zh-CN" sz="2800" dirty="0">
                <a:ea typeface="宋体" charset="-122"/>
              </a:rPr>
              <a:t>Write</a:t>
            </a:r>
            <a:r>
              <a:rPr kumimoji="0" lang="zh-CN" altLang="en-US" sz="2800" dirty="0">
                <a:ea typeface="宋体" charset="-122"/>
              </a:rPr>
              <a:t> </a:t>
            </a:r>
            <a:r>
              <a:rPr kumimoji="0" lang="en-US" altLang="zh-CN" sz="2800" dirty="0">
                <a:ea typeface="宋体" charset="-122"/>
              </a:rPr>
              <a:t>down</a:t>
            </a:r>
            <a:r>
              <a:rPr kumimoji="0" lang="zh-CN" altLang="en-US" sz="2800" dirty="0">
                <a:ea typeface="宋体" charset="-122"/>
              </a:rPr>
              <a:t> </a:t>
            </a:r>
            <a:r>
              <a:rPr kumimoji="0" lang="en-US" altLang="zh-CN" sz="2800" dirty="0">
                <a:ea typeface="宋体" charset="-122"/>
              </a:rPr>
              <a:t>the</a:t>
            </a:r>
            <a:r>
              <a:rPr kumimoji="0" lang="zh-CN" altLang="en-US" sz="2800" dirty="0">
                <a:ea typeface="宋体" charset="-122"/>
              </a:rPr>
              <a:t> </a:t>
            </a:r>
            <a:r>
              <a:rPr kumimoji="0" lang="en-US" altLang="zh-CN" sz="2800" dirty="0">
                <a:ea typeface="宋体" charset="-122"/>
              </a:rPr>
              <a:t>process</a:t>
            </a:r>
            <a:r>
              <a:rPr kumimoji="0" lang="zh-CN" altLang="en-US" sz="2800" dirty="0">
                <a:ea typeface="宋体" charset="-122"/>
              </a:rPr>
              <a:t> </a:t>
            </a:r>
            <a:r>
              <a:rPr kumimoji="0" lang="en-US" altLang="zh-CN" sz="2800" dirty="0">
                <a:ea typeface="宋体" charset="-122"/>
              </a:rPr>
              <a:t>of</a:t>
            </a:r>
            <a:r>
              <a:rPr kumimoji="0" lang="zh-CN" altLang="en-US" sz="2800" dirty="0">
                <a:ea typeface="宋体" charset="-122"/>
              </a:rPr>
              <a:t> </a:t>
            </a:r>
            <a:r>
              <a:rPr kumimoji="0" lang="en-US" altLang="zh-CN" sz="2800" dirty="0">
                <a:ea typeface="宋体" charset="-122"/>
              </a:rPr>
              <a:t>estimating</a:t>
            </a:r>
            <a:r>
              <a:rPr kumimoji="0" lang="zh-CN" altLang="en-US" sz="2800" dirty="0">
                <a:ea typeface="宋体" charset="-122"/>
              </a:rPr>
              <a:t> </a:t>
            </a:r>
            <a:r>
              <a:rPr kumimoji="0" lang="en-US" altLang="zh-CN" sz="2800" dirty="0">
                <a:ea typeface="宋体" charset="-122"/>
              </a:rPr>
              <a:t>a</a:t>
            </a:r>
            <a:r>
              <a:rPr kumimoji="0" lang="zh-CN" altLang="en-US" sz="2800" dirty="0">
                <a:ea typeface="宋体" charset="-122"/>
              </a:rPr>
              <a:t> </a:t>
            </a:r>
            <a:r>
              <a:rPr kumimoji="0" lang="en-US" altLang="zh-CN" sz="2800" dirty="0">
                <a:ea typeface="宋体" charset="-122"/>
              </a:rPr>
              <a:t>circle</a:t>
            </a:r>
            <a:r>
              <a:rPr kumimoji="0" lang="zh-CN" altLang="en-US" sz="2800" dirty="0">
                <a:ea typeface="宋体" charset="-122"/>
              </a:rPr>
              <a:t> </a:t>
            </a:r>
            <a:r>
              <a:rPr kumimoji="0" lang="en-US" altLang="zh-CN" sz="2800" dirty="0">
                <a:ea typeface="宋体" charset="-122"/>
              </a:rPr>
              <a:t>in</a:t>
            </a:r>
            <a:r>
              <a:rPr kumimoji="0" lang="zh-CN" altLang="en-US" sz="2800" dirty="0">
                <a:ea typeface="宋体" charset="-122"/>
              </a:rPr>
              <a:t> </a:t>
            </a:r>
            <a:r>
              <a:rPr kumimoji="0" lang="en-US" altLang="zh-CN" sz="2800" dirty="0">
                <a:ea typeface="宋体" charset="-122"/>
              </a:rPr>
              <a:t>an</a:t>
            </a:r>
            <a:r>
              <a:rPr kumimoji="0" lang="zh-CN" altLang="en-US" sz="2800" dirty="0">
                <a:ea typeface="宋体" charset="-122"/>
              </a:rPr>
              <a:t> </a:t>
            </a:r>
            <a:r>
              <a:rPr kumimoji="0" lang="en-US" altLang="zh-CN" sz="2800" dirty="0">
                <a:ea typeface="宋体" charset="-122"/>
              </a:rPr>
              <a:t>image</a:t>
            </a:r>
            <a:r>
              <a:rPr kumimoji="0" lang="zh-CN" altLang="en-US" sz="2800" dirty="0">
                <a:ea typeface="宋体" charset="-122"/>
              </a:rPr>
              <a:t> </a:t>
            </a:r>
            <a:r>
              <a:rPr kumimoji="0" lang="en-US" altLang="zh-CN" sz="2800" dirty="0">
                <a:ea typeface="宋体" charset="-122"/>
              </a:rPr>
              <a:t>using</a:t>
            </a:r>
            <a:r>
              <a:rPr kumimoji="0" lang="zh-CN" altLang="en-US" sz="2800" dirty="0">
                <a:ea typeface="宋体" charset="-122"/>
              </a:rPr>
              <a:t> </a:t>
            </a:r>
            <a:r>
              <a:rPr kumimoji="0" lang="en-US" altLang="zh-CN" sz="2800" dirty="0">
                <a:ea typeface="宋体" charset="-122"/>
              </a:rPr>
              <a:t>Hough</a:t>
            </a:r>
            <a:r>
              <a:rPr kumimoji="0" lang="zh-CN" altLang="en-US" sz="2800" dirty="0">
                <a:ea typeface="宋体" charset="-122"/>
              </a:rPr>
              <a:t> </a:t>
            </a:r>
            <a:r>
              <a:rPr kumimoji="0" lang="en-US" altLang="zh-CN" sz="2800" dirty="0">
                <a:ea typeface="宋体" charset="-122"/>
              </a:rPr>
              <a:t>transformation.</a:t>
            </a:r>
          </a:p>
          <a:p>
            <a:pPr marL="0" indent="0" eaLnBrk="1" hangingPunct="1">
              <a:lnSpc>
                <a:spcPct val="90000"/>
              </a:lnSpc>
              <a:buFont typeface="Wingdings" charset="2"/>
              <a:buNone/>
              <a:defRPr/>
            </a:pPr>
            <a:endParaRPr kumimoji="0" lang="en-US" altLang="zh-CN" sz="2800" dirty="0">
              <a:ea typeface="宋体" charset="-122"/>
            </a:endParaRPr>
          </a:p>
          <a:p>
            <a:pPr marL="0" indent="0" eaLnBrk="1" hangingPunct="1">
              <a:lnSpc>
                <a:spcPct val="90000"/>
              </a:lnSpc>
              <a:buFont typeface="Wingdings" charset="2"/>
              <a:buNone/>
              <a:defRPr/>
            </a:pPr>
            <a:r>
              <a:rPr kumimoji="0" lang="en-US" altLang="zh-CN" sz="2800" dirty="0">
                <a:ea typeface="宋体" charset="-122"/>
              </a:rPr>
              <a:t>equation: </a:t>
            </a:r>
          </a:p>
          <a:p>
            <a:pPr algn="ctr" eaLnBrk="1" hangingPunct="1">
              <a:lnSpc>
                <a:spcPct val="90000"/>
              </a:lnSpc>
              <a:buFont typeface="Wingdings" charset="2"/>
              <a:buNone/>
              <a:defRPr/>
            </a:pPr>
            <a:r>
              <a:rPr kumimoji="0" lang="en-US" altLang="zh-CN" sz="2800" dirty="0">
                <a:ea typeface="宋体" charset="-122"/>
              </a:rPr>
              <a:t>(x-c</a:t>
            </a:r>
            <a:r>
              <a:rPr kumimoji="0" lang="en-US" altLang="zh-CN" sz="2800" baseline="-25000" dirty="0">
                <a:ea typeface="宋体" charset="-122"/>
              </a:rPr>
              <a:t>1</a:t>
            </a:r>
            <a:r>
              <a:rPr kumimoji="0" lang="en-US" altLang="zh-CN" sz="2800" dirty="0">
                <a:ea typeface="宋体" charset="-122"/>
              </a:rPr>
              <a:t>)</a:t>
            </a:r>
            <a:r>
              <a:rPr kumimoji="0" lang="en-US" altLang="zh-CN" sz="2800" baseline="30000" dirty="0">
                <a:ea typeface="宋体" charset="-122"/>
              </a:rPr>
              <a:t>2</a:t>
            </a:r>
            <a:r>
              <a:rPr kumimoji="0" lang="en-US" altLang="zh-CN" sz="2800" dirty="0">
                <a:ea typeface="宋体" charset="-122"/>
              </a:rPr>
              <a:t> + (y-c</a:t>
            </a:r>
            <a:r>
              <a:rPr kumimoji="0" lang="en-US" altLang="zh-CN" sz="2800" baseline="-25000" dirty="0">
                <a:ea typeface="宋体" charset="-122"/>
              </a:rPr>
              <a:t>2</a:t>
            </a:r>
            <a:r>
              <a:rPr kumimoji="0" lang="en-US" altLang="zh-CN" sz="2800" dirty="0">
                <a:ea typeface="宋体" charset="-122"/>
              </a:rPr>
              <a:t>)</a:t>
            </a:r>
            <a:r>
              <a:rPr kumimoji="0" lang="en-US" altLang="zh-CN" sz="2800" baseline="30000" dirty="0">
                <a:ea typeface="宋体" charset="-122"/>
              </a:rPr>
              <a:t>2</a:t>
            </a:r>
            <a:r>
              <a:rPr kumimoji="0" lang="en-US" altLang="zh-CN" sz="2800" dirty="0">
                <a:ea typeface="宋体" charset="-122"/>
              </a:rPr>
              <a:t> = c</a:t>
            </a:r>
            <a:r>
              <a:rPr kumimoji="0" lang="en-US" altLang="zh-CN" sz="2800" baseline="-25000" dirty="0">
                <a:ea typeface="宋体" charset="-122"/>
              </a:rPr>
              <a:t>3</a:t>
            </a:r>
            <a:r>
              <a:rPr kumimoji="0" lang="en-US" altLang="zh-CN" sz="2800" baseline="30000" dirty="0">
                <a:ea typeface="宋体" charset="-122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83803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  <a:cs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9pPr>
          </a:lstStyle>
          <a:p>
            <a:fld id="{F93F82EA-E753-44C0-9970-8F8FB43501E3}" type="slidenum">
              <a:rPr kumimoji="0" lang="zh-CN" altLang="en-US" sz="1400">
                <a:solidFill>
                  <a:srgbClr val="000000"/>
                </a:solidFill>
              </a:rPr>
              <a:pPr/>
              <a:t>137</a:t>
            </a:fld>
            <a:endParaRPr kumimoji="0" lang="th-TH" altLang="zh-CN" sz="1400">
              <a:solidFill>
                <a:srgbClr val="000000"/>
              </a:solidFill>
              <a:cs typeface="Angsana New" pitchFamily="18" charset="-34"/>
            </a:endParaRPr>
          </a:p>
        </p:txBody>
      </p:sp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 sz="4000" smtClean="0">
                <a:ea typeface="宋体" pitchFamily="2" charset="-122"/>
              </a:rPr>
              <a:t>Hough Transformation (Circle)</a:t>
            </a:r>
            <a:endParaRPr kumimoji="0" lang="th-TH" altLang="zh-CN" sz="4000" smtClean="0">
              <a:ea typeface="宋体" pitchFamily="2" charset="-122"/>
            </a:endParaRP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kumimoji="0" lang="en-US" altLang="zh-CN" sz="2800" smtClean="0">
                <a:ea typeface="宋体" pitchFamily="2" charset="-122"/>
              </a:rPr>
              <a:t>equation: </a:t>
            </a:r>
          </a:p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kumimoji="0" lang="en-US" altLang="zh-CN" sz="2800" smtClean="0">
                <a:ea typeface="宋体" pitchFamily="2" charset="-122"/>
              </a:rPr>
              <a:t>(x-c</a:t>
            </a:r>
            <a:r>
              <a:rPr kumimoji="0" lang="en-US" altLang="zh-CN" sz="2800" baseline="-25000" smtClean="0">
                <a:ea typeface="宋体" pitchFamily="2" charset="-122"/>
              </a:rPr>
              <a:t>1</a:t>
            </a:r>
            <a:r>
              <a:rPr kumimoji="0" lang="en-US" altLang="zh-CN" sz="2800" smtClean="0">
                <a:ea typeface="宋体" pitchFamily="2" charset="-122"/>
              </a:rPr>
              <a:t>)</a:t>
            </a:r>
            <a:r>
              <a:rPr kumimoji="0" lang="en-US" altLang="zh-CN" sz="2800" baseline="30000" smtClean="0">
                <a:ea typeface="宋体" pitchFamily="2" charset="-122"/>
              </a:rPr>
              <a:t>2</a:t>
            </a:r>
            <a:r>
              <a:rPr kumimoji="0" lang="en-US" altLang="zh-CN" sz="2800" smtClean="0">
                <a:ea typeface="宋体" pitchFamily="2" charset="-122"/>
              </a:rPr>
              <a:t> + (y-c</a:t>
            </a:r>
            <a:r>
              <a:rPr kumimoji="0" lang="en-US" altLang="zh-CN" sz="2800" baseline="-25000" smtClean="0">
                <a:ea typeface="宋体" pitchFamily="2" charset="-122"/>
              </a:rPr>
              <a:t>2</a:t>
            </a:r>
            <a:r>
              <a:rPr kumimoji="0" lang="en-US" altLang="zh-CN" sz="2800" smtClean="0">
                <a:ea typeface="宋体" pitchFamily="2" charset="-122"/>
              </a:rPr>
              <a:t>)</a:t>
            </a:r>
            <a:r>
              <a:rPr kumimoji="0" lang="en-US" altLang="zh-CN" sz="2800" baseline="30000" smtClean="0">
                <a:ea typeface="宋体" pitchFamily="2" charset="-122"/>
              </a:rPr>
              <a:t>2</a:t>
            </a:r>
            <a:r>
              <a:rPr kumimoji="0" lang="en-US" altLang="zh-CN" sz="2800" smtClean="0">
                <a:ea typeface="宋体" pitchFamily="2" charset="-122"/>
              </a:rPr>
              <a:t> = c</a:t>
            </a:r>
            <a:r>
              <a:rPr kumimoji="0" lang="en-US" altLang="zh-CN" sz="2800" baseline="-25000" smtClean="0">
                <a:ea typeface="宋体" pitchFamily="2" charset="-122"/>
              </a:rPr>
              <a:t>3</a:t>
            </a:r>
            <a:r>
              <a:rPr kumimoji="0" lang="en-US" altLang="zh-CN" sz="2800" baseline="30000" smtClean="0">
                <a:ea typeface="宋体" pitchFamily="2" charset="-122"/>
              </a:rPr>
              <a:t>2</a:t>
            </a:r>
          </a:p>
          <a:p>
            <a:pPr eaLnBrk="1" hangingPunct="1">
              <a:lnSpc>
                <a:spcPct val="90000"/>
              </a:lnSpc>
            </a:pPr>
            <a:r>
              <a:rPr kumimoji="0" lang="en-US" altLang="zh-CN" sz="2800" smtClean="0">
                <a:ea typeface="宋体" pitchFamily="2" charset="-122"/>
              </a:rPr>
              <a:t>three parameters (c</a:t>
            </a:r>
            <a:r>
              <a:rPr kumimoji="0" lang="en-US" altLang="zh-CN" sz="2800" baseline="-25000" smtClean="0">
                <a:ea typeface="宋体" pitchFamily="2" charset="-122"/>
              </a:rPr>
              <a:t>1</a:t>
            </a:r>
            <a:r>
              <a:rPr kumimoji="0" lang="en-US" altLang="zh-CN" sz="2800" smtClean="0">
                <a:ea typeface="宋体" pitchFamily="2" charset="-122"/>
              </a:rPr>
              <a:t>, c</a:t>
            </a:r>
            <a:r>
              <a:rPr kumimoji="0" lang="en-US" altLang="zh-CN" sz="2800" baseline="-25000" smtClean="0">
                <a:ea typeface="宋体" pitchFamily="2" charset="-122"/>
              </a:rPr>
              <a:t>2</a:t>
            </a:r>
            <a:r>
              <a:rPr kumimoji="0" lang="en-US" altLang="zh-CN" sz="2800" smtClean="0">
                <a:ea typeface="宋体" pitchFamily="2" charset="-122"/>
              </a:rPr>
              <a:t>, c</a:t>
            </a:r>
            <a:r>
              <a:rPr kumimoji="0" lang="en-US" altLang="zh-CN" sz="2800" baseline="-25000" smtClean="0">
                <a:ea typeface="宋体" pitchFamily="2" charset="-122"/>
              </a:rPr>
              <a:t>3</a:t>
            </a:r>
            <a:r>
              <a:rPr kumimoji="0" lang="en-US" altLang="zh-CN" sz="2800" smtClean="0">
                <a:ea typeface="宋体" pitchFamily="2" charset="-122"/>
              </a:rPr>
              <a:t>) </a:t>
            </a:r>
          </a:p>
          <a:p>
            <a:pPr eaLnBrk="1" hangingPunct="1">
              <a:lnSpc>
                <a:spcPct val="90000"/>
              </a:lnSpc>
            </a:pPr>
            <a:r>
              <a:rPr kumimoji="0" lang="en-US" altLang="zh-CN" sz="2800" smtClean="0">
                <a:ea typeface="宋体" pitchFamily="2" charset="-122"/>
              </a:rPr>
              <a:t>cube like cells</a:t>
            </a:r>
          </a:p>
          <a:p>
            <a:pPr eaLnBrk="1" hangingPunct="1">
              <a:lnSpc>
                <a:spcPct val="90000"/>
              </a:lnSpc>
            </a:pPr>
            <a:r>
              <a:rPr kumimoji="0" lang="en-US" altLang="zh-CN" sz="2800" smtClean="0">
                <a:ea typeface="宋体" pitchFamily="2" charset="-122"/>
              </a:rPr>
              <a:t>accumulators of the form A(i, j, k)</a:t>
            </a:r>
          </a:p>
          <a:p>
            <a:pPr eaLnBrk="1" hangingPunct="1">
              <a:lnSpc>
                <a:spcPct val="90000"/>
              </a:lnSpc>
            </a:pPr>
            <a:r>
              <a:rPr kumimoji="0" lang="en-US" altLang="zh-CN" sz="2800" smtClean="0">
                <a:ea typeface="宋体" pitchFamily="2" charset="-122"/>
              </a:rPr>
              <a:t>increment c</a:t>
            </a:r>
            <a:r>
              <a:rPr kumimoji="0" lang="en-US" altLang="zh-CN" sz="2800" baseline="-25000" smtClean="0">
                <a:ea typeface="宋体" pitchFamily="2" charset="-122"/>
              </a:rPr>
              <a:t>1</a:t>
            </a:r>
            <a:r>
              <a:rPr kumimoji="0" lang="en-US" altLang="zh-CN" sz="2800" smtClean="0">
                <a:ea typeface="宋体" pitchFamily="2" charset="-122"/>
              </a:rPr>
              <a:t> and c</a:t>
            </a:r>
            <a:r>
              <a:rPr kumimoji="0" lang="en-US" altLang="zh-CN" sz="2800" baseline="-25000" smtClean="0">
                <a:ea typeface="宋体" pitchFamily="2" charset="-122"/>
              </a:rPr>
              <a:t>2</a:t>
            </a:r>
            <a:r>
              <a:rPr kumimoji="0" lang="en-US" altLang="zh-CN" sz="2800" smtClean="0">
                <a:ea typeface="宋体" pitchFamily="2" charset="-122"/>
              </a:rPr>
              <a:t> , solve of c</a:t>
            </a:r>
            <a:r>
              <a:rPr kumimoji="0" lang="en-US" altLang="zh-CN" sz="2800" baseline="-25000" smtClean="0">
                <a:ea typeface="宋体" pitchFamily="2" charset="-122"/>
              </a:rPr>
              <a:t>3</a:t>
            </a:r>
            <a:r>
              <a:rPr kumimoji="0" lang="en-US" altLang="zh-CN" sz="2800" smtClean="0">
                <a:ea typeface="宋体" pitchFamily="2" charset="-122"/>
              </a:rPr>
              <a:t> that satisfies the equation</a:t>
            </a:r>
          </a:p>
          <a:p>
            <a:pPr eaLnBrk="1" hangingPunct="1">
              <a:lnSpc>
                <a:spcPct val="90000"/>
              </a:lnSpc>
            </a:pPr>
            <a:r>
              <a:rPr kumimoji="0" lang="en-US" altLang="zh-CN" sz="2800" smtClean="0">
                <a:ea typeface="宋体" pitchFamily="2" charset="-122"/>
              </a:rPr>
              <a:t>update the accumulator corresponding to the cell associated with triplet (c</a:t>
            </a:r>
            <a:r>
              <a:rPr kumimoji="0" lang="en-US" altLang="zh-CN" sz="2800" baseline="-25000" smtClean="0">
                <a:ea typeface="宋体" pitchFamily="2" charset="-122"/>
              </a:rPr>
              <a:t>1</a:t>
            </a:r>
            <a:r>
              <a:rPr kumimoji="0" lang="en-US" altLang="zh-CN" sz="2800" smtClean="0">
                <a:ea typeface="宋体" pitchFamily="2" charset="-122"/>
              </a:rPr>
              <a:t>, c</a:t>
            </a:r>
            <a:r>
              <a:rPr kumimoji="0" lang="en-US" altLang="zh-CN" sz="2800" baseline="-25000" smtClean="0">
                <a:ea typeface="宋体" pitchFamily="2" charset="-122"/>
              </a:rPr>
              <a:t>2</a:t>
            </a:r>
            <a:r>
              <a:rPr kumimoji="0" lang="en-US" altLang="zh-CN" sz="2800" smtClean="0">
                <a:ea typeface="宋体" pitchFamily="2" charset="-122"/>
              </a:rPr>
              <a:t>, c</a:t>
            </a:r>
            <a:r>
              <a:rPr kumimoji="0" lang="en-US" altLang="zh-CN" sz="2800" baseline="-25000" smtClean="0">
                <a:ea typeface="宋体" pitchFamily="2" charset="-122"/>
              </a:rPr>
              <a:t>3</a:t>
            </a:r>
            <a:r>
              <a:rPr kumimoji="0" lang="en-US" altLang="zh-CN" sz="2800" smtClean="0">
                <a:ea typeface="宋体" pitchFamily="2" charset="-122"/>
              </a:rPr>
              <a:t>) </a:t>
            </a:r>
            <a:endParaRPr kumimoji="0" lang="th-TH" altLang="zh-CN" sz="280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70592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  <a:cs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9pPr>
          </a:lstStyle>
          <a:p>
            <a:fld id="{0C548B7A-8E44-4C13-ABE2-CE42B13E481B}" type="slidenum">
              <a:rPr kumimoji="0" lang="zh-CN" altLang="en-US" sz="1400">
                <a:solidFill>
                  <a:srgbClr val="000000"/>
                </a:solidFill>
              </a:rPr>
              <a:pPr/>
              <a:t>138</a:t>
            </a:fld>
            <a:endParaRPr kumimoji="0" lang="th-TH" altLang="zh-CN" sz="1400">
              <a:solidFill>
                <a:srgbClr val="000000"/>
              </a:solidFill>
              <a:cs typeface="Angsana New" pitchFamily="18" charset="-34"/>
            </a:endParaRPr>
          </a:p>
        </p:txBody>
      </p:sp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 sz="4000" smtClean="0">
                <a:ea typeface="宋体" pitchFamily="2" charset="-122"/>
              </a:rPr>
              <a:t>Edge-linking based on Hough Transformation</a:t>
            </a:r>
            <a:endParaRPr kumimoji="0" lang="th-TH" altLang="zh-CN" sz="4000" smtClean="0">
              <a:ea typeface="宋体" pitchFamily="2" charset="-122"/>
            </a:endParaRP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lnSpc>
                <a:spcPct val="90000"/>
              </a:lnSpc>
              <a:buFont typeface="Wingdings" pitchFamily="2" charset="2"/>
              <a:buAutoNum type="arabicPeriod"/>
            </a:pPr>
            <a:r>
              <a:rPr kumimoji="0" lang="en-US" altLang="zh-CN" smtClean="0">
                <a:ea typeface="宋体" pitchFamily="2" charset="-122"/>
              </a:rPr>
              <a:t>Compute the gradient of an image and threshold it to obtain a binary image.</a:t>
            </a:r>
          </a:p>
          <a:p>
            <a:pPr marL="609600" indent="-609600" eaLnBrk="1" hangingPunct="1">
              <a:lnSpc>
                <a:spcPct val="90000"/>
              </a:lnSpc>
              <a:buFont typeface="Wingdings" pitchFamily="2" charset="2"/>
              <a:buAutoNum type="arabicPeriod"/>
            </a:pPr>
            <a:r>
              <a:rPr kumimoji="0" lang="en-US" altLang="zh-CN" smtClean="0">
                <a:ea typeface="宋体" pitchFamily="2" charset="-122"/>
              </a:rPr>
              <a:t>Specify subdivisions in the </a:t>
            </a:r>
            <a:r>
              <a:rPr kumimoji="0" lang="th-TH" altLang="zh-CN" smtClean="0">
                <a:ea typeface="宋体" pitchFamily="2" charset="-122"/>
                <a:sym typeface="Symbol" pitchFamily="18" charset="2"/>
              </a:rPr>
              <a:t></a:t>
            </a:r>
            <a:r>
              <a:rPr kumimoji="0" lang="en-US" altLang="zh-CN" smtClean="0">
                <a:ea typeface="宋体" pitchFamily="2" charset="-122"/>
                <a:sym typeface="Symbol" pitchFamily="18" charset="2"/>
              </a:rPr>
              <a:t>-plane.</a:t>
            </a:r>
          </a:p>
          <a:p>
            <a:pPr marL="609600" indent="-609600" eaLnBrk="1" hangingPunct="1">
              <a:lnSpc>
                <a:spcPct val="90000"/>
              </a:lnSpc>
              <a:buFont typeface="Wingdings" pitchFamily="2" charset="2"/>
              <a:buAutoNum type="arabicPeriod"/>
            </a:pPr>
            <a:r>
              <a:rPr kumimoji="0" lang="en-US" altLang="zh-CN" smtClean="0">
                <a:ea typeface="宋体" pitchFamily="2" charset="-122"/>
                <a:sym typeface="Symbol" pitchFamily="18" charset="2"/>
              </a:rPr>
              <a:t>Examine the counts of the accumulator cells for high pixel concentrations.</a:t>
            </a:r>
          </a:p>
          <a:p>
            <a:pPr marL="609600" indent="-609600" eaLnBrk="1" hangingPunct="1">
              <a:lnSpc>
                <a:spcPct val="90000"/>
              </a:lnSpc>
              <a:buFont typeface="Wingdings" pitchFamily="2" charset="2"/>
              <a:buAutoNum type="arabicPeriod"/>
            </a:pPr>
            <a:r>
              <a:rPr kumimoji="0" lang="en-US" altLang="zh-CN" smtClean="0">
                <a:ea typeface="宋体" pitchFamily="2" charset="-122"/>
                <a:sym typeface="Symbol" pitchFamily="18" charset="2"/>
              </a:rPr>
              <a:t>Examine the relationship (principally for continuity) between pixels in a chosen cell.</a:t>
            </a:r>
            <a:endParaRPr kumimoji="0" lang="th-TH" altLang="zh-CN" smtClean="0">
              <a:ea typeface="宋体" pitchFamily="2" charset="-122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1322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  <a:cs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9pPr>
          </a:lstStyle>
          <a:p>
            <a:fld id="{B4EE5F4D-BB33-49BD-A3BF-6312C2A15093}" type="slidenum">
              <a:rPr kumimoji="0" lang="zh-CN" altLang="en-US" sz="1400">
                <a:solidFill>
                  <a:srgbClr val="000000"/>
                </a:solidFill>
              </a:rPr>
              <a:pPr/>
              <a:t>139</a:t>
            </a:fld>
            <a:endParaRPr kumimoji="0" lang="th-TH" altLang="zh-CN" sz="1400">
              <a:solidFill>
                <a:srgbClr val="000000"/>
              </a:solidFill>
              <a:cs typeface="Angsana New" pitchFamily="18" charset="-34"/>
            </a:endParaRPr>
          </a:p>
        </p:txBody>
      </p:sp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 smtClean="0">
                <a:ea typeface="宋体" pitchFamily="2" charset="-122"/>
              </a:rPr>
              <a:t>Continuity</a:t>
            </a:r>
            <a:endParaRPr kumimoji="0" lang="th-TH" altLang="zh-CN" smtClean="0">
              <a:ea typeface="宋体" pitchFamily="2" charset="-122"/>
            </a:endParaRP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kumimoji="0" lang="en-US" altLang="zh-CN" smtClean="0">
                <a:ea typeface="宋体" pitchFamily="2" charset="-122"/>
              </a:rPr>
              <a:t>based on computing the distance between disconnected pixels identified during traversal of the set of pixels corresponding to a given accumulator cell.</a:t>
            </a:r>
          </a:p>
          <a:p>
            <a:pPr eaLnBrk="1" hangingPunct="1"/>
            <a:r>
              <a:rPr kumimoji="0" lang="en-US" altLang="zh-CN" smtClean="0">
                <a:ea typeface="宋体" pitchFamily="2" charset="-122"/>
              </a:rPr>
              <a:t>a gap at any point is significant if the distance between that point and its closet neighbor exceeds a certain threshold.</a:t>
            </a:r>
            <a:endParaRPr kumimoji="0" lang="th-TH" altLang="zh-CN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101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28"/>
            <a:r>
              <a:rPr dirty="0"/>
              <a:t>The</a:t>
            </a:r>
            <a:r>
              <a:rPr spc="85" dirty="0">
                <a:latin typeface="Times New Roman"/>
                <a:cs typeface="Times New Roman"/>
              </a:rPr>
              <a:t> </a:t>
            </a:r>
            <a:r>
              <a:rPr spc="-5" dirty="0"/>
              <a:t>goal</a:t>
            </a:r>
            <a:r>
              <a:rPr dirty="0"/>
              <a:t>s</a:t>
            </a:r>
            <a:r>
              <a:rPr spc="90" dirty="0">
                <a:latin typeface="Times New Roman"/>
                <a:cs typeface="Times New Roman"/>
              </a:rPr>
              <a:t> </a:t>
            </a:r>
            <a:r>
              <a:rPr spc="-5" dirty="0"/>
              <a:t>o</a:t>
            </a:r>
            <a:r>
              <a:rPr dirty="0"/>
              <a:t>f</a:t>
            </a:r>
            <a:r>
              <a:rPr spc="90" dirty="0">
                <a:latin typeface="Times New Roman"/>
                <a:cs typeface="Times New Roman"/>
              </a:rPr>
              <a:t> </a:t>
            </a:r>
            <a:r>
              <a:rPr spc="-5" dirty="0"/>
              <a:t>segmentation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1005009"/>
            <a:ext cx="6666230" cy="16055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4147" marR="5077" indent="-341499">
              <a:buClr>
                <a:srgbClr val="010000"/>
              </a:buClr>
              <a:buFont typeface="Arial"/>
              <a:buChar char="•"/>
              <a:tabLst>
                <a:tab pos="354778" algn="l"/>
              </a:tabLst>
            </a:pP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Group</a:t>
            </a:r>
            <a:r>
              <a:rPr sz="2800" spc="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together</a:t>
            </a:r>
            <a:r>
              <a:rPr sz="2800" spc="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similar-looking</a:t>
            </a:r>
            <a:r>
              <a:rPr sz="2800" spc="9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pixels</a:t>
            </a:r>
            <a:r>
              <a:rPr sz="2800" spc="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for</a:t>
            </a:r>
            <a:r>
              <a:rPr sz="28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efficiency</a:t>
            </a:r>
            <a:r>
              <a:rPr sz="2800" spc="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of</a:t>
            </a:r>
            <a:r>
              <a:rPr sz="2800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further</a:t>
            </a:r>
            <a:r>
              <a:rPr sz="2800" spc="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processing</a:t>
            </a:r>
            <a:endParaRPr sz="2800">
              <a:solidFill>
                <a:prstClr val="black"/>
              </a:solidFill>
              <a:latin typeface="Arial"/>
              <a:cs typeface="Arial"/>
            </a:endParaRPr>
          </a:p>
          <a:p>
            <a:pPr marL="751934" lvl="1" indent="-283949">
              <a:spcBef>
                <a:spcPts val="500"/>
              </a:spcBef>
              <a:buClr>
                <a:srgbClr val="010000"/>
              </a:buClr>
              <a:buFont typeface="Arial"/>
              <a:buChar char="•"/>
              <a:tabLst>
                <a:tab pos="752568" algn="l"/>
              </a:tabLst>
            </a:pPr>
            <a:r>
              <a:rPr sz="2000" spc="-10" dirty="0">
                <a:solidFill>
                  <a:prstClr val="black"/>
                </a:solidFill>
                <a:latin typeface="Arial"/>
                <a:cs typeface="Arial"/>
              </a:rPr>
              <a:t>“Bottom-up”</a:t>
            </a:r>
            <a:r>
              <a:rPr sz="2000" spc="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prstClr val="black"/>
                </a:solidFill>
                <a:latin typeface="Arial"/>
                <a:cs typeface="Arial"/>
              </a:rPr>
              <a:t>process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751934" lvl="1" indent="-283949">
              <a:spcBef>
                <a:spcPts val="480"/>
              </a:spcBef>
              <a:buClr>
                <a:srgbClr val="010000"/>
              </a:buClr>
              <a:buFont typeface="Arial"/>
              <a:buChar char="•"/>
              <a:tabLst>
                <a:tab pos="752568" algn="l"/>
              </a:tabLst>
            </a:pPr>
            <a:r>
              <a:rPr sz="2000" spc="-20" dirty="0">
                <a:solidFill>
                  <a:prstClr val="black"/>
                </a:solidFill>
                <a:latin typeface="Arial"/>
                <a:cs typeface="Arial"/>
              </a:rPr>
              <a:t>Unsupervised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86231" y="2667035"/>
            <a:ext cx="2700528" cy="33070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15000" y="2669285"/>
            <a:ext cx="2743200" cy="33047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4940" y="6231286"/>
            <a:ext cx="833882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52"/>
            <a:r>
              <a:rPr sz="2000" spc="-10" dirty="0">
                <a:solidFill>
                  <a:prstClr val="black"/>
                </a:solidFill>
                <a:latin typeface="Arial"/>
                <a:cs typeface="Arial"/>
              </a:rPr>
              <a:t>X.</a:t>
            </a:r>
            <a:r>
              <a:rPr sz="20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prstClr val="black"/>
                </a:solidFill>
                <a:latin typeface="Arial"/>
                <a:cs typeface="Arial"/>
              </a:rPr>
              <a:t>Re</a:t>
            </a:r>
            <a:r>
              <a:rPr sz="2000" spc="-15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2000" spc="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2000" spc="-15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0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prstClr val="black"/>
                </a:solidFill>
                <a:latin typeface="Arial"/>
                <a:cs typeface="Arial"/>
              </a:rPr>
              <a:t>J.</a:t>
            </a:r>
            <a:r>
              <a:rPr sz="20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prstClr val="black"/>
                </a:solidFill>
                <a:latin typeface="Arial"/>
                <a:cs typeface="Arial"/>
              </a:rPr>
              <a:t>Malik.</a:t>
            </a:r>
            <a:r>
              <a:rPr sz="20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b="1" u="heavy" spc="-15" dirty="0">
                <a:solidFill>
                  <a:srgbClr val="0000FF"/>
                </a:solidFill>
                <a:latin typeface="Arial"/>
                <a:cs typeface="Arial"/>
              </a:rPr>
              <a:t>Learning</a:t>
            </a:r>
            <a:r>
              <a:rPr sz="2000" b="1" u="heavy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b="1" u="heavy" spc="-15" dirty="0">
                <a:solidFill>
                  <a:srgbClr val="0000FF"/>
                </a:solidFill>
                <a:latin typeface="Arial"/>
                <a:cs typeface="Arial"/>
              </a:rPr>
              <a:t>a classification</a:t>
            </a:r>
            <a:r>
              <a:rPr sz="2000" b="1" u="heavy" spc="-20" dirty="0">
                <a:solidFill>
                  <a:srgbClr val="0000FF"/>
                </a:solidFill>
                <a:latin typeface="Arial"/>
                <a:cs typeface="Arial"/>
              </a:rPr>
              <a:t> model</a:t>
            </a:r>
            <a:r>
              <a:rPr sz="2000" b="1" u="heavy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b="1" u="heavy" spc="-15" dirty="0">
                <a:solidFill>
                  <a:srgbClr val="0000FF"/>
                </a:solidFill>
                <a:latin typeface="Arial"/>
                <a:cs typeface="Arial"/>
              </a:rPr>
              <a:t>for</a:t>
            </a:r>
            <a:r>
              <a:rPr sz="2000" b="1" u="heavy" spc="-20" dirty="0">
                <a:solidFill>
                  <a:srgbClr val="0000FF"/>
                </a:solidFill>
                <a:latin typeface="Arial"/>
                <a:cs typeface="Arial"/>
              </a:rPr>
              <a:t> segmentation.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12652"/>
            <a:r>
              <a:rPr sz="2000" spc="-15" dirty="0">
                <a:solidFill>
                  <a:prstClr val="black"/>
                </a:solidFill>
                <a:latin typeface="Arial"/>
                <a:cs typeface="Arial"/>
              </a:rPr>
              <a:t>ICCV</a:t>
            </a:r>
            <a:r>
              <a:rPr sz="2000" spc="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prstClr val="black"/>
                </a:solidFill>
                <a:latin typeface="Arial"/>
                <a:cs typeface="Arial"/>
              </a:rPr>
              <a:t>2003.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8340" y="3968654"/>
            <a:ext cx="176974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52"/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“superpixels”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976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63" y="1125538"/>
            <a:ext cx="6965950" cy="414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7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088" y="5367338"/>
            <a:ext cx="6124575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595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Introduction</a:t>
            </a:r>
          </a:p>
          <a:p>
            <a:r>
              <a:rPr lang="en-US" altLang="zh-CN" dirty="0" smtClean="0"/>
              <a:t>Granularity/Hierarchy</a:t>
            </a:r>
            <a:endParaRPr lang="en-US" altLang="zh-CN" dirty="0"/>
          </a:p>
          <a:p>
            <a:r>
              <a:rPr lang="en-US" altLang="zh-CN" dirty="0"/>
              <a:t>The Goals of Segmentation</a:t>
            </a:r>
          </a:p>
          <a:p>
            <a:r>
              <a:rPr lang="en-US" altLang="zh-CN" dirty="0"/>
              <a:t>Segmentation by </a:t>
            </a:r>
            <a:r>
              <a:rPr lang="en-US" altLang="zh-CN" dirty="0" err="1"/>
              <a:t>Thresholding</a:t>
            </a:r>
            <a:endParaRPr lang="en-US" altLang="zh-CN" dirty="0"/>
          </a:p>
          <a:p>
            <a:r>
              <a:rPr lang="en-US" altLang="zh-CN" dirty="0"/>
              <a:t>Region-Based Segmentation</a:t>
            </a:r>
          </a:p>
          <a:p>
            <a:r>
              <a:rPr lang="en-US" altLang="zh-CN" dirty="0"/>
              <a:t>Watershed Segmentation</a:t>
            </a:r>
          </a:p>
          <a:p>
            <a:r>
              <a:rPr lang="en-US" altLang="zh-CN" dirty="0" smtClean="0"/>
              <a:t>Segmentation </a:t>
            </a:r>
            <a:r>
              <a:rPr lang="en-US" altLang="zh-CN" dirty="0"/>
              <a:t>as </a:t>
            </a:r>
            <a:r>
              <a:rPr lang="en-US" altLang="zh-CN" dirty="0" smtClean="0"/>
              <a:t>Clustering</a:t>
            </a:r>
          </a:p>
          <a:p>
            <a:r>
              <a:rPr lang="en-US" altLang="zh-CN" dirty="0">
                <a:ea typeface="宋体" pitchFamily="2" charset="-122"/>
              </a:rPr>
              <a:t>Discontinuity-based Method</a:t>
            </a:r>
            <a:endParaRPr lang="en-US" altLang="zh-CN" dirty="0" smtClean="0"/>
          </a:p>
          <a:p>
            <a:r>
              <a:rPr lang="en-US" altLang="zh-CN" dirty="0" smtClean="0">
                <a:solidFill>
                  <a:srgbClr val="FF0000"/>
                </a:solidFill>
              </a:rPr>
              <a:t>Semantic </a:t>
            </a:r>
            <a:r>
              <a:rPr lang="en-US" altLang="zh-CN" dirty="0">
                <a:solidFill>
                  <a:srgbClr val="FF0000"/>
                </a:solidFill>
              </a:rPr>
              <a:t>Segmentation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228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1950" y="504816"/>
            <a:ext cx="361834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57" defTabSz="817610"/>
            <a:r>
              <a:rPr sz="1400" spc="-153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1400" spc="9" dirty="0">
                <a:solidFill>
                  <a:prstClr val="black"/>
                </a:solidFill>
                <a:latin typeface="Arial"/>
                <a:cs typeface="Arial"/>
              </a:rPr>
              <a:t>orr</a:t>
            </a:r>
            <a:r>
              <a:rPr sz="1400" spc="-1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-4" dirty="0">
                <a:solidFill>
                  <a:prstClr val="black"/>
                </a:solidFill>
                <a:latin typeface="Arial"/>
                <a:cs typeface="Arial"/>
              </a:rPr>
              <a:t>V</a:t>
            </a:r>
            <a:r>
              <a:rPr sz="1400" spc="9" dirty="0">
                <a:solidFill>
                  <a:prstClr val="black"/>
                </a:solidFill>
                <a:latin typeface="Arial"/>
                <a:cs typeface="Arial"/>
              </a:rPr>
              <a:t>ision</a:t>
            </a:r>
            <a:r>
              <a:rPr sz="1400" spc="-2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13" dirty="0">
                <a:solidFill>
                  <a:prstClr val="black"/>
                </a:solidFill>
                <a:latin typeface="Arial"/>
                <a:cs typeface="Arial"/>
              </a:rPr>
              <a:t>Gro</a:t>
            </a:r>
            <a:r>
              <a:rPr sz="1400" spc="18" dirty="0">
                <a:solidFill>
                  <a:prstClr val="black"/>
                </a:solidFill>
                <a:latin typeface="Arial"/>
                <a:cs typeface="Arial"/>
              </a:rPr>
              <a:t>u</a:t>
            </a:r>
            <a:r>
              <a:rPr sz="1400" spc="9" dirty="0">
                <a:solidFill>
                  <a:prstClr val="black"/>
                </a:solidFill>
                <a:latin typeface="Arial"/>
                <a:cs typeface="Arial"/>
              </a:rPr>
              <a:t>p,</a:t>
            </a:r>
            <a:r>
              <a:rPr sz="1400" spc="-2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18" dirty="0">
                <a:solidFill>
                  <a:prstClr val="black"/>
                </a:solidFill>
                <a:latin typeface="Arial"/>
                <a:cs typeface="Arial"/>
              </a:rPr>
              <a:t>En</a:t>
            </a:r>
            <a:r>
              <a:rPr sz="1400" spc="9" dirty="0">
                <a:solidFill>
                  <a:prstClr val="black"/>
                </a:solidFill>
                <a:latin typeface="Arial"/>
                <a:cs typeface="Arial"/>
              </a:rPr>
              <a:t>gi</a:t>
            </a:r>
            <a:r>
              <a:rPr sz="1400" spc="18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1400" spc="13" dirty="0">
                <a:solidFill>
                  <a:prstClr val="black"/>
                </a:solidFill>
                <a:latin typeface="Arial"/>
                <a:cs typeface="Arial"/>
              </a:rPr>
              <a:t>ee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1400" spc="4" dirty="0">
                <a:solidFill>
                  <a:prstClr val="black"/>
                </a:solidFill>
                <a:latin typeface="Arial"/>
                <a:cs typeface="Arial"/>
              </a:rPr>
              <a:t>in</a:t>
            </a:r>
            <a:r>
              <a:rPr sz="1400" spc="13" dirty="0">
                <a:solidFill>
                  <a:prstClr val="black"/>
                </a:solidFill>
                <a:latin typeface="Arial"/>
                <a:cs typeface="Arial"/>
              </a:rPr>
              <a:t>g</a:t>
            </a:r>
            <a:r>
              <a:rPr sz="1400" spc="-3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18" dirty="0">
                <a:solidFill>
                  <a:prstClr val="black"/>
                </a:solidFill>
                <a:latin typeface="Arial"/>
                <a:cs typeface="Arial"/>
              </a:rPr>
              <a:t>Dep</a:t>
            </a:r>
            <a:r>
              <a:rPr sz="1400" spc="13" dirty="0">
                <a:solidFill>
                  <a:prstClr val="black"/>
                </a:solidFill>
                <a:latin typeface="Arial"/>
                <a:cs typeface="Arial"/>
              </a:rPr>
              <a:t>artm</a:t>
            </a:r>
            <a:r>
              <a:rPr sz="1400" spc="4" dirty="0">
                <a:solidFill>
                  <a:prstClr val="black"/>
                </a:solidFill>
                <a:latin typeface="Arial"/>
                <a:cs typeface="Arial"/>
              </a:rPr>
              <a:t>ent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37260"/>
            <a:ext cx="9144000" cy="5821456"/>
          </a:xfrm>
          <a:custGeom>
            <a:avLst/>
            <a:gdLst/>
            <a:ahLst/>
            <a:cxnLst/>
            <a:rect l="l" t="t" r="r" b="b"/>
            <a:pathLst>
              <a:path w="10058400" h="6597650">
                <a:moveTo>
                  <a:pt x="0" y="6597395"/>
                </a:moveTo>
                <a:lnTo>
                  <a:pt x="10058399" y="6597395"/>
                </a:lnTo>
                <a:lnTo>
                  <a:pt x="10058399" y="0"/>
                </a:lnTo>
                <a:lnTo>
                  <a:pt x="0" y="0"/>
                </a:lnTo>
                <a:lnTo>
                  <a:pt x="0" y="659739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pPr defTabSz="817610"/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3639" y="150608"/>
            <a:ext cx="649777" cy="7449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7610"/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89964" y="3274360"/>
            <a:ext cx="1517073" cy="2765051"/>
          </a:xfrm>
          <a:custGeom>
            <a:avLst/>
            <a:gdLst/>
            <a:ahLst/>
            <a:cxnLst/>
            <a:rect l="l" t="t" r="r" b="b"/>
            <a:pathLst>
              <a:path w="1668779" h="3133725">
                <a:moveTo>
                  <a:pt x="0" y="3133343"/>
                </a:moveTo>
                <a:lnTo>
                  <a:pt x="1668779" y="3133343"/>
                </a:lnTo>
                <a:lnTo>
                  <a:pt x="1668779" y="0"/>
                </a:lnTo>
                <a:lnTo>
                  <a:pt x="0" y="0"/>
                </a:lnTo>
                <a:lnTo>
                  <a:pt x="0" y="31333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817610"/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4533" y="1085787"/>
            <a:ext cx="5730586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57" defTabSz="817610">
              <a:lnSpc>
                <a:spcPts val="4964"/>
              </a:lnSpc>
            </a:pPr>
            <a:r>
              <a:rPr sz="4200" dirty="0">
                <a:solidFill>
                  <a:prstClr val="black"/>
                </a:solidFill>
                <a:latin typeface="Arial"/>
                <a:cs typeface="Arial"/>
              </a:rPr>
              <a:t>Sem</a:t>
            </a:r>
            <a:r>
              <a:rPr sz="4200" spc="4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4200" dirty="0">
                <a:solidFill>
                  <a:prstClr val="black"/>
                </a:solidFill>
                <a:latin typeface="Arial"/>
                <a:cs typeface="Arial"/>
              </a:rPr>
              <a:t>ntic</a:t>
            </a:r>
            <a:r>
              <a:rPr sz="4200" spc="-1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4200" dirty="0">
                <a:solidFill>
                  <a:prstClr val="black"/>
                </a:solidFill>
                <a:latin typeface="Arial"/>
                <a:cs typeface="Arial"/>
              </a:rPr>
              <a:t>Se</a:t>
            </a:r>
            <a:r>
              <a:rPr sz="4200" spc="4" dirty="0">
                <a:solidFill>
                  <a:prstClr val="black"/>
                </a:solidFill>
                <a:latin typeface="Arial"/>
                <a:cs typeface="Arial"/>
              </a:rPr>
              <a:t>g</a:t>
            </a:r>
            <a:r>
              <a:rPr sz="4200" dirty="0">
                <a:solidFill>
                  <a:prstClr val="black"/>
                </a:solidFill>
                <a:latin typeface="Arial"/>
                <a:cs typeface="Arial"/>
              </a:rPr>
              <a:t>ment</a:t>
            </a:r>
            <a:r>
              <a:rPr sz="4200" spc="4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4200" dirty="0">
                <a:solidFill>
                  <a:prstClr val="black"/>
                </a:solidFill>
                <a:latin typeface="Arial"/>
                <a:cs typeface="Arial"/>
              </a:rPr>
              <a:t>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04283" y="1997663"/>
            <a:ext cx="7987723" cy="8976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844" indent="-213488" defTabSz="817610">
              <a:lnSpc>
                <a:spcPts val="3494"/>
              </a:lnSpc>
              <a:buFont typeface="Arial"/>
              <a:buChar char="•"/>
              <a:tabLst>
                <a:tab pos="225413" algn="l"/>
              </a:tabLst>
            </a:pPr>
            <a:r>
              <a:rPr sz="2900" spc="-54" dirty="0">
                <a:solidFill>
                  <a:prstClr val="black"/>
                </a:solidFill>
                <a:cs typeface="Calibri"/>
              </a:rPr>
              <a:t>R</a:t>
            </a:r>
            <a:r>
              <a:rPr sz="2900" dirty="0">
                <a:solidFill>
                  <a:prstClr val="black"/>
                </a:solidFill>
                <a:cs typeface="Calibri"/>
              </a:rPr>
              <a:t>e</a:t>
            </a:r>
            <a:r>
              <a:rPr sz="2900" spc="-31" dirty="0">
                <a:solidFill>
                  <a:prstClr val="black"/>
                </a:solidFill>
                <a:cs typeface="Calibri"/>
              </a:rPr>
              <a:t>c</a:t>
            </a:r>
            <a:r>
              <a:rPr sz="2900" dirty="0">
                <a:solidFill>
                  <a:prstClr val="black"/>
                </a:solidFill>
                <a:cs typeface="Calibri"/>
              </a:rPr>
              <a:t>ogn</a:t>
            </a:r>
            <a:r>
              <a:rPr sz="2900" spc="-9" dirty="0">
                <a:solidFill>
                  <a:prstClr val="black"/>
                </a:solidFill>
                <a:cs typeface="Calibri"/>
              </a:rPr>
              <a:t>i</a:t>
            </a:r>
            <a:r>
              <a:rPr sz="2900" dirty="0">
                <a:solidFill>
                  <a:prstClr val="black"/>
                </a:solidFill>
                <a:cs typeface="Calibri"/>
              </a:rPr>
              <a:t>z</a:t>
            </a:r>
            <a:r>
              <a:rPr sz="2900" spc="-9" dirty="0">
                <a:solidFill>
                  <a:prstClr val="black"/>
                </a:solidFill>
                <a:cs typeface="Calibri"/>
              </a:rPr>
              <a:t>i</a:t>
            </a:r>
            <a:r>
              <a:rPr sz="2900" dirty="0">
                <a:solidFill>
                  <a:prstClr val="black"/>
                </a:solidFill>
                <a:cs typeface="Calibri"/>
              </a:rPr>
              <a:t>ng</a:t>
            </a:r>
            <a:r>
              <a:rPr sz="2900" spc="-27" dirty="0">
                <a:solidFill>
                  <a:prstClr val="black"/>
                </a:solidFill>
                <a:cs typeface="Calibri"/>
              </a:rPr>
              <a:t> </a:t>
            </a:r>
            <a:r>
              <a:rPr sz="2900" dirty="0">
                <a:solidFill>
                  <a:prstClr val="black"/>
                </a:solidFill>
                <a:cs typeface="Calibri"/>
              </a:rPr>
              <a:t>and d</a:t>
            </a:r>
            <a:r>
              <a:rPr sz="2900" spc="-9" dirty="0">
                <a:solidFill>
                  <a:prstClr val="black"/>
                </a:solidFill>
                <a:cs typeface="Calibri"/>
              </a:rPr>
              <a:t>e</a:t>
            </a:r>
            <a:r>
              <a:rPr sz="2900" dirty="0">
                <a:solidFill>
                  <a:prstClr val="black"/>
                </a:solidFill>
                <a:cs typeface="Calibri"/>
              </a:rPr>
              <a:t>l</a:t>
            </a:r>
            <a:r>
              <a:rPr sz="2900" spc="-9" dirty="0">
                <a:solidFill>
                  <a:prstClr val="black"/>
                </a:solidFill>
                <a:cs typeface="Calibri"/>
              </a:rPr>
              <a:t>i</a:t>
            </a:r>
            <a:r>
              <a:rPr sz="2900" dirty="0">
                <a:solidFill>
                  <a:prstClr val="black"/>
                </a:solidFill>
                <a:cs typeface="Calibri"/>
              </a:rPr>
              <a:t>ne</a:t>
            </a:r>
            <a:r>
              <a:rPr sz="2900" spc="-40" dirty="0">
                <a:solidFill>
                  <a:prstClr val="black"/>
                </a:solidFill>
                <a:cs typeface="Calibri"/>
              </a:rPr>
              <a:t>a</a:t>
            </a:r>
            <a:r>
              <a:rPr sz="2900" dirty="0">
                <a:solidFill>
                  <a:prstClr val="black"/>
                </a:solidFill>
                <a:cs typeface="Calibri"/>
              </a:rPr>
              <a:t>ting</a:t>
            </a:r>
            <a:r>
              <a:rPr sz="2900" spc="-18" dirty="0">
                <a:solidFill>
                  <a:prstClr val="black"/>
                </a:solidFill>
                <a:cs typeface="Calibri"/>
              </a:rPr>
              <a:t> </a:t>
            </a:r>
            <a:r>
              <a:rPr sz="2900" dirty="0">
                <a:solidFill>
                  <a:prstClr val="black"/>
                </a:solidFill>
                <a:cs typeface="Calibri"/>
              </a:rPr>
              <a:t>obj</a:t>
            </a:r>
            <a:r>
              <a:rPr sz="2900" spc="-9" dirty="0">
                <a:solidFill>
                  <a:prstClr val="black"/>
                </a:solidFill>
                <a:cs typeface="Calibri"/>
              </a:rPr>
              <a:t>e</a:t>
            </a:r>
            <a:r>
              <a:rPr sz="2900" dirty="0">
                <a:solidFill>
                  <a:prstClr val="black"/>
                </a:solidFill>
                <a:cs typeface="Calibri"/>
              </a:rPr>
              <a:t>cts in an i</a:t>
            </a:r>
            <a:r>
              <a:rPr sz="2900" spc="-9" dirty="0">
                <a:solidFill>
                  <a:prstClr val="black"/>
                </a:solidFill>
                <a:cs typeface="Calibri"/>
              </a:rPr>
              <a:t>m</a:t>
            </a:r>
            <a:r>
              <a:rPr sz="2900" dirty="0">
                <a:solidFill>
                  <a:prstClr val="black"/>
                </a:solidFill>
                <a:cs typeface="Calibri"/>
              </a:rPr>
              <a:t>a</a:t>
            </a:r>
            <a:r>
              <a:rPr sz="2900" spc="-27" dirty="0">
                <a:solidFill>
                  <a:prstClr val="black"/>
                </a:solidFill>
                <a:cs typeface="Calibri"/>
              </a:rPr>
              <a:t>g</a:t>
            </a:r>
            <a:r>
              <a:rPr sz="2900" dirty="0">
                <a:solidFill>
                  <a:prstClr val="black"/>
                </a:solidFill>
                <a:cs typeface="Calibri"/>
              </a:rPr>
              <a:t>e</a:t>
            </a:r>
            <a:r>
              <a:rPr sz="2900" spc="-18" dirty="0">
                <a:solidFill>
                  <a:prstClr val="black"/>
                </a:solidFill>
                <a:cs typeface="Calibri"/>
              </a:rPr>
              <a:t> </a:t>
            </a:r>
            <a:r>
              <a:rPr sz="2900" dirty="0">
                <a:solidFill>
                  <a:prstClr val="black"/>
                </a:solidFill>
                <a:latin typeface="Wingdings"/>
                <a:cs typeface="Wingdings"/>
              </a:rPr>
              <a:t></a:t>
            </a:r>
            <a:endParaRPr sz="2900">
              <a:solidFill>
                <a:prstClr val="black"/>
              </a:solidFill>
              <a:latin typeface="Wingdings"/>
              <a:cs typeface="Wingdings"/>
            </a:endParaRPr>
          </a:p>
          <a:p>
            <a:pPr marL="179991" defTabSz="817610">
              <a:lnSpc>
                <a:spcPts val="3494"/>
              </a:lnSpc>
            </a:pPr>
            <a:r>
              <a:rPr sz="2900" dirty="0">
                <a:solidFill>
                  <a:prstClr val="black"/>
                </a:solidFill>
                <a:cs typeface="Calibri"/>
              </a:rPr>
              <a:t>Cl</a:t>
            </a:r>
            <a:r>
              <a:rPr sz="2900" spc="-9" dirty="0">
                <a:solidFill>
                  <a:prstClr val="black"/>
                </a:solidFill>
                <a:cs typeface="Calibri"/>
              </a:rPr>
              <a:t>a</a:t>
            </a:r>
            <a:r>
              <a:rPr sz="2900" dirty="0">
                <a:solidFill>
                  <a:prstClr val="black"/>
                </a:solidFill>
                <a:cs typeface="Calibri"/>
              </a:rPr>
              <a:t>s</a:t>
            </a:r>
            <a:r>
              <a:rPr sz="2900" spc="-9" dirty="0">
                <a:solidFill>
                  <a:prstClr val="black"/>
                </a:solidFill>
                <a:cs typeface="Calibri"/>
              </a:rPr>
              <a:t>s</a:t>
            </a:r>
            <a:r>
              <a:rPr sz="2900" dirty="0">
                <a:solidFill>
                  <a:prstClr val="black"/>
                </a:solidFill>
                <a:cs typeface="Calibri"/>
              </a:rPr>
              <a:t>i</a:t>
            </a:r>
            <a:r>
              <a:rPr sz="2900" spc="4" dirty="0">
                <a:solidFill>
                  <a:prstClr val="black"/>
                </a:solidFill>
                <a:cs typeface="Calibri"/>
              </a:rPr>
              <a:t>f</a:t>
            </a:r>
            <a:r>
              <a:rPr sz="2900" dirty="0">
                <a:solidFill>
                  <a:prstClr val="black"/>
                </a:solidFill>
                <a:cs typeface="Calibri"/>
              </a:rPr>
              <a:t>y</a:t>
            </a:r>
            <a:r>
              <a:rPr sz="2900" spc="-9" dirty="0">
                <a:solidFill>
                  <a:prstClr val="black"/>
                </a:solidFill>
                <a:cs typeface="Calibri"/>
              </a:rPr>
              <a:t>i</a:t>
            </a:r>
            <a:r>
              <a:rPr sz="2900" dirty="0">
                <a:solidFill>
                  <a:prstClr val="black"/>
                </a:solidFill>
                <a:cs typeface="Calibri"/>
              </a:rPr>
              <a:t>ng</a:t>
            </a:r>
            <a:r>
              <a:rPr sz="2900" spc="-27" dirty="0">
                <a:solidFill>
                  <a:prstClr val="black"/>
                </a:solidFill>
                <a:cs typeface="Calibri"/>
              </a:rPr>
              <a:t> </a:t>
            </a:r>
            <a:r>
              <a:rPr sz="2900" dirty="0">
                <a:solidFill>
                  <a:prstClr val="black"/>
                </a:solidFill>
                <a:cs typeface="Calibri"/>
              </a:rPr>
              <a:t>e</a:t>
            </a:r>
            <a:r>
              <a:rPr sz="2900" spc="-9" dirty="0">
                <a:solidFill>
                  <a:prstClr val="black"/>
                </a:solidFill>
                <a:cs typeface="Calibri"/>
              </a:rPr>
              <a:t>a</a:t>
            </a:r>
            <a:r>
              <a:rPr sz="2900" dirty="0">
                <a:solidFill>
                  <a:prstClr val="black"/>
                </a:solidFill>
                <a:cs typeface="Calibri"/>
              </a:rPr>
              <a:t>ch pi</a:t>
            </a:r>
            <a:r>
              <a:rPr sz="2900" spc="-81" dirty="0">
                <a:solidFill>
                  <a:prstClr val="black"/>
                </a:solidFill>
                <a:cs typeface="Calibri"/>
              </a:rPr>
              <a:t>x</a:t>
            </a:r>
            <a:r>
              <a:rPr sz="2900" dirty="0">
                <a:solidFill>
                  <a:prstClr val="black"/>
                </a:solidFill>
                <a:cs typeface="Calibri"/>
              </a:rPr>
              <a:t>el</a:t>
            </a:r>
            <a:r>
              <a:rPr sz="2900" spc="-9" dirty="0">
                <a:solidFill>
                  <a:prstClr val="black"/>
                </a:solidFill>
                <a:cs typeface="Calibri"/>
              </a:rPr>
              <a:t> i</a:t>
            </a:r>
            <a:r>
              <a:rPr sz="2900" dirty="0">
                <a:solidFill>
                  <a:prstClr val="black"/>
                </a:solidFill>
                <a:cs typeface="Calibri"/>
              </a:rPr>
              <a:t>n the</a:t>
            </a:r>
            <a:r>
              <a:rPr sz="2900" spc="-4" dirty="0">
                <a:solidFill>
                  <a:prstClr val="black"/>
                </a:solidFill>
                <a:cs typeface="Calibri"/>
              </a:rPr>
              <a:t> </a:t>
            </a:r>
            <a:r>
              <a:rPr sz="2900" spc="-9" dirty="0">
                <a:solidFill>
                  <a:prstClr val="black"/>
                </a:solidFill>
                <a:cs typeface="Calibri"/>
              </a:rPr>
              <a:t>i</a:t>
            </a:r>
            <a:r>
              <a:rPr sz="2900" dirty="0">
                <a:solidFill>
                  <a:prstClr val="black"/>
                </a:solidFill>
                <a:cs typeface="Calibri"/>
              </a:rPr>
              <a:t>m</a:t>
            </a:r>
            <a:r>
              <a:rPr sz="2900" spc="-9" dirty="0">
                <a:solidFill>
                  <a:prstClr val="black"/>
                </a:solidFill>
                <a:cs typeface="Calibri"/>
              </a:rPr>
              <a:t>a</a:t>
            </a:r>
            <a:r>
              <a:rPr sz="2900" spc="-27" dirty="0">
                <a:solidFill>
                  <a:prstClr val="black"/>
                </a:solidFill>
                <a:cs typeface="Calibri"/>
              </a:rPr>
              <a:t>g</a:t>
            </a:r>
            <a:r>
              <a:rPr sz="2900" dirty="0">
                <a:solidFill>
                  <a:prstClr val="black"/>
                </a:solidFill>
                <a:cs typeface="Calibri"/>
              </a:rPr>
              <a:t>e</a:t>
            </a:r>
            <a:endParaRPr sz="2900">
              <a:solidFill>
                <a:prstClr val="black"/>
              </a:solidFill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9737" y="3052483"/>
            <a:ext cx="5141422" cy="34774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7610"/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87223" y="3267637"/>
            <a:ext cx="1523999" cy="27445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7610"/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57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1950" y="504816"/>
            <a:ext cx="361834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65" defTabSz="818183"/>
            <a:r>
              <a:rPr sz="1400" spc="-153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1400" spc="9" dirty="0">
                <a:solidFill>
                  <a:prstClr val="black"/>
                </a:solidFill>
                <a:latin typeface="Arial"/>
                <a:cs typeface="Arial"/>
              </a:rPr>
              <a:t>orr</a:t>
            </a:r>
            <a:r>
              <a:rPr sz="1400" spc="-1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-4" dirty="0">
                <a:solidFill>
                  <a:prstClr val="black"/>
                </a:solidFill>
                <a:latin typeface="Arial"/>
                <a:cs typeface="Arial"/>
              </a:rPr>
              <a:t>V</a:t>
            </a:r>
            <a:r>
              <a:rPr sz="1400" spc="9" dirty="0">
                <a:solidFill>
                  <a:prstClr val="black"/>
                </a:solidFill>
                <a:latin typeface="Arial"/>
                <a:cs typeface="Arial"/>
              </a:rPr>
              <a:t>ision</a:t>
            </a:r>
            <a:r>
              <a:rPr sz="1400" spc="-2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13" dirty="0">
                <a:solidFill>
                  <a:prstClr val="black"/>
                </a:solidFill>
                <a:latin typeface="Arial"/>
                <a:cs typeface="Arial"/>
              </a:rPr>
              <a:t>Gro</a:t>
            </a:r>
            <a:r>
              <a:rPr sz="1400" spc="18" dirty="0">
                <a:solidFill>
                  <a:prstClr val="black"/>
                </a:solidFill>
                <a:latin typeface="Arial"/>
                <a:cs typeface="Arial"/>
              </a:rPr>
              <a:t>u</a:t>
            </a:r>
            <a:r>
              <a:rPr sz="1400" spc="9" dirty="0">
                <a:solidFill>
                  <a:prstClr val="black"/>
                </a:solidFill>
                <a:latin typeface="Arial"/>
                <a:cs typeface="Arial"/>
              </a:rPr>
              <a:t>p,</a:t>
            </a:r>
            <a:r>
              <a:rPr sz="1400" spc="-2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18" dirty="0">
                <a:solidFill>
                  <a:prstClr val="black"/>
                </a:solidFill>
                <a:latin typeface="Arial"/>
                <a:cs typeface="Arial"/>
              </a:rPr>
              <a:t>En</a:t>
            </a:r>
            <a:r>
              <a:rPr sz="1400" spc="9" dirty="0">
                <a:solidFill>
                  <a:prstClr val="black"/>
                </a:solidFill>
                <a:latin typeface="Arial"/>
                <a:cs typeface="Arial"/>
              </a:rPr>
              <a:t>gi</a:t>
            </a:r>
            <a:r>
              <a:rPr sz="1400" spc="18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1400" spc="13" dirty="0">
                <a:solidFill>
                  <a:prstClr val="black"/>
                </a:solidFill>
                <a:latin typeface="Arial"/>
                <a:cs typeface="Arial"/>
              </a:rPr>
              <a:t>ee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1400" spc="4" dirty="0">
                <a:solidFill>
                  <a:prstClr val="black"/>
                </a:solidFill>
                <a:latin typeface="Arial"/>
                <a:cs typeface="Arial"/>
              </a:rPr>
              <a:t>in</a:t>
            </a:r>
            <a:r>
              <a:rPr sz="1400" spc="13" dirty="0">
                <a:solidFill>
                  <a:prstClr val="black"/>
                </a:solidFill>
                <a:latin typeface="Arial"/>
                <a:cs typeface="Arial"/>
              </a:rPr>
              <a:t>g</a:t>
            </a:r>
            <a:r>
              <a:rPr sz="1400" spc="-3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18" dirty="0">
                <a:solidFill>
                  <a:prstClr val="black"/>
                </a:solidFill>
                <a:latin typeface="Arial"/>
                <a:cs typeface="Arial"/>
              </a:rPr>
              <a:t>Dep</a:t>
            </a:r>
            <a:r>
              <a:rPr sz="1400" spc="13" dirty="0">
                <a:solidFill>
                  <a:prstClr val="black"/>
                </a:solidFill>
                <a:latin typeface="Arial"/>
                <a:cs typeface="Arial"/>
              </a:rPr>
              <a:t>artm</a:t>
            </a:r>
            <a:r>
              <a:rPr sz="1400" spc="4" dirty="0">
                <a:solidFill>
                  <a:prstClr val="black"/>
                </a:solidFill>
                <a:latin typeface="Arial"/>
                <a:cs typeface="Arial"/>
              </a:rPr>
              <a:t>ent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37260"/>
            <a:ext cx="9144000" cy="5821456"/>
          </a:xfrm>
          <a:custGeom>
            <a:avLst/>
            <a:gdLst/>
            <a:ahLst/>
            <a:cxnLst/>
            <a:rect l="l" t="t" r="r" b="b"/>
            <a:pathLst>
              <a:path w="10058400" h="6597650">
                <a:moveTo>
                  <a:pt x="0" y="6597395"/>
                </a:moveTo>
                <a:lnTo>
                  <a:pt x="10058399" y="6597395"/>
                </a:lnTo>
                <a:lnTo>
                  <a:pt x="10058399" y="0"/>
                </a:lnTo>
                <a:lnTo>
                  <a:pt x="0" y="0"/>
                </a:lnTo>
                <a:lnTo>
                  <a:pt x="0" y="659739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pPr defTabSz="818183"/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3633" y="150608"/>
            <a:ext cx="649777" cy="7449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183"/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5908" y="984143"/>
            <a:ext cx="8059305" cy="5693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65" defTabSz="818183"/>
            <a:r>
              <a:rPr sz="3700" dirty="0">
                <a:solidFill>
                  <a:prstClr val="black"/>
                </a:solidFill>
                <a:latin typeface="Arial"/>
                <a:cs typeface="Arial"/>
              </a:rPr>
              <a:t>Li</a:t>
            </a:r>
            <a:r>
              <a:rPr sz="3700" spc="9" dirty="0">
                <a:solidFill>
                  <a:prstClr val="black"/>
                </a:solidFill>
                <a:latin typeface="Arial"/>
                <a:cs typeface="Arial"/>
              </a:rPr>
              <a:t>v</a:t>
            </a:r>
            <a:r>
              <a:rPr sz="3700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3700" spc="-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3700" dirty="0">
                <a:solidFill>
                  <a:prstClr val="black"/>
                </a:solidFill>
                <a:latin typeface="Arial"/>
                <a:cs typeface="Arial"/>
              </a:rPr>
              <a:t>Demo -</a:t>
            </a:r>
            <a:r>
              <a:rPr sz="3700" spc="1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3700" dirty="0">
                <a:solidFill>
                  <a:srgbClr val="005EA4"/>
                </a:solidFill>
                <a:latin typeface="Arial"/>
                <a:cs typeface="Arial"/>
                <a:hlinkClick r:id="rId4"/>
              </a:rPr>
              <a:t>http://crfa</a:t>
            </a:r>
            <a:r>
              <a:rPr sz="3700" spc="4" dirty="0">
                <a:solidFill>
                  <a:srgbClr val="005EA4"/>
                </a:solidFill>
                <a:latin typeface="Arial"/>
                <a:cs typeface="Arial"/>
                <a:hlinkClick r:id="rId4"/>
              </a:rPr>
              <a:t>s</a:t>
            </a:r>
            <a:r>
              <a:rPr sz="3700" dirty="0">
                <a:solidFill>
                  <a:srgbClr val="005EA4"/>
                </a:solidFill>
                <a:latin typeface="Arial"/>
                <a:cs typeface="Arial"/>
                <a:hlinkClick r:id="rId4"/>
              </a:rPr>
              <a:t>rnn.to</a:t>
            </a:r>
            <a:r>
              <a:rPr sz="3700" spc="-9" dirty="0">
                <a:solidFill>
                  <a:srgbClr val="005EA4"/>
                </a:solidFill>
                <a:latin typeface="Arial"/>
                <a:cs typeface="Arial"/>
                <a:hlinkClick r:id="rId4"/>
              </a:rPr>
              <a:t>r</a:t>
            </a:r>
            <a:r>
              <a:rPr sz="3700" spc="-211" dirty="0">
                <a:solidFill>
                  <a:srgbClr val="005EA4"/>
                </a:solidFill>
                <a:latin typeface="Arial"/>
                <a:cs typeface="Arial"/>
                <a:hlinkClick r:id="rId4"/>
              </a:rPr>
              <a:t>r</a:t>
            </a:r>
            <a:r>
              <a:rPr sz="3700" dirty="0">
                <a:solidFill>
                  <a:srgbClr val="005EA4"/>
                </a:solidFill>
                <a:latin typeface="Arial"/>
                <a:cs typeface="Arial"/>
                <a:hlinkClick r:id="rId4"/>
              </a:rPr>
              <a:t>.v</a:t>
            </a:r>
            <a:r>
              <a:rPr sz="3700" spc="9" dirty="0">
                <a:solidFill>
                  <a:srgbClr val="005EA4"/>
                </a:solidFill>
                <a:latin typeface="Arial"/>
                <a:cs typeface="Arial"/>
                <a:hlinkClick r:id="rId4"/>
              </a:rPr>
              <a:t>i</a:t>
            </a:r>
            <a:r>
              <a:rPr sz="3700" dirty="0">
                <a:solidFill>
                  <a:srgbClr val="005EA4"/>
                </a:solidFill>
                <a:latin typeface="Arial"/>
                <a:cs typeface="Arial"/>
                <a:hlinkClick r:id="rId4"/>
              </a:rPr>
              <a:t>s</a:t>
            </a:r>
            <a:r>
              <a:rPr sz="3700" spc="9" dirty="0">
                <a:solidFill>
                  <a:srgbClr val="005EA4"/>
                </a:solidFill>
                <a:latin typeface="Arial"/>
                <a:cs typeface="Arial"/>
                <a:hlinkClick r:id="rId4"/>
              </a:rPr>
              <a:t>i</a:t>
            </a:r>
            <a:r>
              <a:rPr sz="3700" dirty="0">
                <a:solidFill>
                  <a:srgbClr val="005EA4"/>
                </a:solidFill>
                <a:latin typeface="Arial"/>
                <a:cs typeface="Arial"/>
                <a:hlinkClick r:id="rId4"/>
              </a:rPr>
              <a:t>o</a:t>
            </a:r>
            <a:r>
              <a:rPr sz="3700" spc="-13" dirty="0">
                <a:solidFill>
                  <a:srgbClr val="005EA4"/>
                </a:solidFill>
                <a:latin typeface="Arial"/>
                <a:cs typeface="Arial"/>
                <a:hlinkClick r:id="rId4"/>
              </a:rPr>
              <a:t>n</a:t>
            </a:r>
            <a:r>
              <a:rPr sz="3700" dirty="0">
                <a:solidFill>
                  <a:srgbClr val="005EA4"/>
                </a:solidFill>
                <a:latin typeface="Arial"/>
                <a:cs typeface="Arial"/>
                <a:hlinkClick r:id="rId4"/>
              </a:rPr>
              <a:t>/</a:t>
            </a:r>
            <a:endParaRPr sz="37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65414" y="1514138"/>
            <a:ext cx="6809508" cy="52430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183"/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08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0629" y="503539"/>
            <a:ext cx="361834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74" defTabSz="818855"/>
            <a:r>
              <a:rPr sz="1400" spc="-153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1400" spc="9" dirty="0">
                <a:solidFill>
                  <a:prstClr val="black"/>
                </a:solidFill>
                <a:latin typeface="Arial"/>
                <a:cs typeface="Arial"/>
              </a:rPr>
              <a:t>orr</a:t>
            </a:r>
            <a:r>
              <a:rPr sz="1400" spc="-1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-4" dirty="0">
                <a:solidFill>
                  <a:prstClr val="black"/>
                </a:solidFill>
                <a:latin typeface="Arial"/>
                <a:cs typeface="Arial"/>
              </a:rPr>
              <a:t>V</a:t>
            </a:r>
            <a:r>
              <a:rPr sz="1400" spc="9" dirty="0">
                <a:solidFill>
                  <a:prstClr val="black"/>
                </a:solidFill>
                <a:latin typeface="Arial"/>
                <a:cs typeface="Arial"/>
              </a:rPr>
              <a:t>ision</a:t>
            </a:r>
            <a:r>
              <a:rPr sz="1400" spc="-2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13" dirty="0">
                <a:solidFill>
                  <a:prstClr val="black"/>
                </a:solidFill>
                <a:latin typeface="Arial"/>
                <a:cs typeface="Arial"/>
              </a:rPr>
              <a:t>Gro</a:t>
            </a:r>
            <a:r>
              <a:rPr sz="1400" spc="18" dirty="0">
                <a:solidFill>
                  <a:prstClr val="black"/>
                </a:solidFill>
                <a:latin typeface="Arial"/>
                <a:cs typeface="Arial"/>
              </a:rPr>
              <a:t>u</a:t>
            </a:r>
            <a:r>
              <a:rPr sz="1400" spc="9" dirty="0">
                <a:solidFill>
                  <a:prstClr val="black"/>
                </a:solidFill>
                <a:latin typeface="Arial"/>
                <a:cs typeface="Arial"/>
              </a:rPr>
              <a:t>p,</a:t>
            </a:r>
            <a:r>
              <a:rPr sz="1400" spc="-2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18" dirty="0">
                <a:solidFill>
                  <a:prstClr val="black"/>
                </a:solidFill>
                <a:latin typeface="Arial"/>
                <a:cs typeface="Arial"/>
              </a:rPr>
              <a:t>En</a:t>
            </a:r>
            <a:r>
              <a:rPr sz="1400" spc="9" dirty="0">
                <a:solidFill>
                  <a:prstClr val="black"/>
                </a:solidFill>
                <a:latin typeface="Arial"/>
                <a:cs typeface="Arial"/>
              </a:rPr>
              <a:t>gi</a:t>
            </a:r>
            <a:r>
              <a:rPr sz="1400" spc="18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1400" spc="13" dirty="0">
                <a:solidFill>
                  <a:prstClr val="black"/>
                </a:solidFill>
                <a:latin typeface="Arial"/>
                <a:cs typeface="Arial"/>
              </a:rPr>
              <a:t>ee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1400" spc="4" dirty="0">
                <a:solidFill>
                  <a:prstClr val="black"/>
                </a:solidFill>
                <a:latin typeface="Arial"/>
                <a:cs typeface="Arial"/>
              </a:rPr>
              <a:t>in</a:t>
            </a:r>
            <a:r>
              <a:rPr sz="1400" spc="13" dirty="0">
                <a:solidFill>
                  <a:prstClr val="black"/>
                </a:solidFill>
                <a:latin typeface="Arial"/>
                <a:cs typeface="Arial"/>
              </a:rPr>
              <a:t>g</a:t>
            </a:r>
            <a:r>
              <a:rPr sz="1400" spc="-3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18" dirty="0">
                <a:solidFill>
                  <a:prstClr val="black"/>
                </a:solidFill>
                <a:latin typeface="Arial"/>
                <a:cs typeface="Arial"/>
              </a:rPr>
              <a:t>Dep</a:t>
            </a:r>
            <a:r>
              <a:rPr sz="1400" spc="13" dirty="0">
                <a:solidFill>
                  <a:prstClr val="black"/>
                </a:solidFill>
                <a:latin typeface="Arial"/>
                <a:cs typeface="Arial"/>
              </a:rPr>
              <a:t>artm</a:t>
            </a:r>
            <a:r>
              <a:rPr sz="1400" spc="4" dirty="0">
                <a:solidFill>
                  <a:prstClr val="black"/>
                </a:solidFill>
                <a:latin typeface="Arial"/>
                <a:cs typeface="Arial"/>
              </a:rPr>
              <a:t>ent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37260"/>
            <a:ext cx="9144000" cy="5821456"/>
          </a:xfrm>
          <a:custGeom>
            <a:avLst/>
            <a:gdLst/>
            <a:ahLst/>
            <a:cxnLst/>
            <a:rect l="l" t="t" r="r" b="b"/>
            <a:pathLst>
              <a:path w="10058400" h="6597650">
                <a:moveTo>
                  <a:pt x="0" y="6597395"/>
                </a:moveTo>
                <a:lnTo>
                  <a:pt x="10058399" y="6597395"/>
                </a:lnTo>
                <a:lnTo>
                  <a:pt x="10058399" y="0"/>
                </a:lnTo>
                <a:lnTo>
                  <a:pt x="0" y="0"/>
                </a:lnTo>
                <a:lnTo>
                  <a:pt x="0" y="659739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pPr defTabSz="818855"/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3626" y="150608"/>
            <a:ext cx="649777" cy="7449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855"/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97570" y="1151252"/>
            <a:ext cx="8548895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57" defTabSz="817610">
              <a:lnSpc>
                <a:spcPts val="4964"/>
              </a:lnSpc>
            </a:pPr>
            <a:r>
              <a:rPr lang="en-US" altLang="zh-CN" sz="4000" dirty="0">
                <a:solidFill>
                  <a:prstClr val="black"/>
                </a:solidFill>
              </a:rPr>
              <a:t>Sem</a:t>
            </a:r>
            <a:r>
              <a:rPr lang="en-US" altLang="zh-CN" sz="4000" spc="4" dirty="0">
                <a:solidFill>
                  <a:prstClr val="black"/>
                </a:solidFill>
              </a:rPr>
              <a:t>a</a:t>
            </a:r>
            <a:r>
              <a:rPr lang="en-US" altLang="zh-CN" sz="4000" dirty="0">
                <a:solidFill>
                  <a:prstClr val="black"/>
                </a:solidFill>
              </a:rPr>
              <a:t>ntic</a:t>
            </a:r>
            <a:r>
              <a:rPr lang="en-US" altLang="zh-CN" sz="4000" spc="-18" dirty="0">
                <a:solidFill>
                  <a:prstClr val="black"/>
                </a:solidFill>
              </a:rPr>
              <a:t> </a:t>
            </a:r>
            <a:r>
              <a:rPr lang="en-US" altLang="zh-CN" sz="4000" dirty="0">
                <a:solidFill>
                  <a:prstClr val="black"/>
                </a:solidFill>
              </a:rPr>
              <a:t>Se</a:t>
            </a:r>
            <a:r>
              <a:rPr lang="en-US" altLang="zh-CN" sz="4000" spc="4" dirty="0">
                <a:solidFill>
                  <a:prstClr val="black"/>
                </a:solidFill>
              </a:rPr>
              <a:t>g</a:t>
            </a:r>
            <a:r>
              <a:rPr lang="en-US" altLang="zh-CN" sz="4000" dirty="0">
                <a:solidFill>
                  <a:prstClr val="black"/>
                </a:solidFill>
              </a:rPr>
              <a:t>ment</a:t>
            </a:r>
            <a:r>
              <a:rPr lang="en-US" altLang="zh-CN" sz="4000" spc="4" dirty="0">
                <a:solidFill>
                  <a:prstClr val="black"/>
                </a:solidFill>
              </a:rPr>
              <a:t>a</a:t>
            </a:r>
            <a:r>
              <a:rPr lang="en-US" altLang="zh-CN" sz="4000" dirty="0">
                <a:solidFill>
                  <a:prstClr val="black"/>
                </a:solidFill>
              </a:rPr>
              <a:t>tion</a:t>
            </a:r>
          </a:p>
        </p:txBody>
      </p:sp>
      <p:sp>
        <p:nvSpPr>
          <p:cNvPr id="6" name="object 6"/>
          <p:cNvSpPr/>
          <p:nvPr/>
        </p:nvSpPr>
        <p:spPr>
          <a:xfrm>
            <a:off x="221678" y="1929653"/>
            <a:ext cx="2635134" cy="18543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855"/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90856" y="4285578"/>
            <a:ext cx="2633749" cy="1892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855"/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96401" y="1929653"/>
            <a:ext cx="2633748" cy="18543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855"/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3079883" y="4812721"/>
            <a:ext cx="2647603" cy="18852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855"/>
            <a:endParaRPr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827222" y="6262295"/>
            <a:ext cx="295564" cy="287991"/>
          </a:xfrm>
          <a:custGeom>
            <a:avLst/>
            <a:gdLst/>
            <a:ahLst/>
            <a:cxnLst/>
            <a:rect l="l" t="t" r="r" b="b"/>
            <a:pathLst>
              <a:path w="325120" h="326390">
                <a:moveTo>
                  <a:pt x="286511" y="0"/>
                </a:moveTo>
                <a:lnTo>
                  <a:pt x="249935" y="36575"/>
                </a:lnTo>
                <a:lnTo>
                  <a:pt x="288035" y="74675"/>
                </a:lnTo>
                <a:lnTo>
                  <a:pt x="324611" y="36575"/>
                </a:lnTo>
                <a:lnTo>
                  <a:pt x="286511" y="0"/>
                </a:lnTo>
                <a:close/>
              </a:path>
              <a:path w="325120" h="326390">
                <a:moveTo>
                  <a:pt x="161543" y="124967"/>
                </a:moveTo>
                <a:lnTo>
                  <a:pt x="124967" y="163067"/>
                </a:lnTo>
                <a:lnTo>
                  <a:pt x="163067" y="201167"/>
                </a:lnTo>
                <a:lnTo>
                  <a:pt x="199643" y="163067"/>
                </a:lnTo>
                <a:lnTo>
                  <a:pt x="161543" y="124967"/>
                </a:lnTo>
                <a:close/>
              </a:path>
              <a:path w="325120" h="326390">
                <a:moveTo>
                  <a:pt x="38099" y="251459"/>
                </a:moveTo>
                <a:lnTo>
                  <a:pt x="0" y="289559"/>
                </a:lnTo>
                <a:lnTo>
                  <a:pt x="38099" y="326135"/>
                </a:lnTo>
                <a:lnTo>
                  <a:pt x="76199" y="289559"/>
                </a:lnTo>
                <a:lnTo>
                  <a:pt x="38099" y="251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18855"/>
            <a:endParaRPr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74341" y="2435281"/>
            <a:ext cx="1334655" cy="890307"/>
          </a:xfrm>
          <a:custGeom>
            <a:avLst/>
            <a:gdLst/>
            <a:ahLst/>
            <a:cxnLst/>
            <a:rect l="l" t="t" r="r" b="b"/>
            <a:pathLst>
              <a:path w="1468120" h="1009014">
                <a:moveTo>
                  <a:pt x="1466087" y="0"/>
                </a:moveTo>
                <a:lnTo>
                  <a:pt x="3047" y="0"/>
                </a:lnTo>
                <a:lnTo>
                  <a:pt x="0" y="3047"/>
                </a:lnTo>
                <a:lnTo>
                  <a:pt x="0" y="1005839"/>
                </a:lnTo>
                <a:lnTo>
                  <a:pt x="3047" y="1008887"/>
                </a:lnTo>
                <a:lnTo>
                  <a:pt x="1466087" y="1008887"/>
                </a:lnTo>
                <a:lnTo>
                  <a:pt x="1467611" y="1005839"/>
                </a:lnTo>
                <a:lnTo>
                  <a:pt x="1467611" y="1002791"/>
                </a:lnTo>
                <a:lnTo>
                  <a:pt x="6096" y="1002791"/>
                </a:lnTo>
                <a:lnTo>
                  <a:pt x="6096" y="6095"/>
                </a:lnTo>
                <a:lnTo>
                  <a:pt x="1467611" y="6095"/>
                </a:lnTo>
                <a:lnTo>
                  <a:pt x="1467611" y="3047"/>
                </a:lnTo>
                <a:lnTo>
                  <a:pt x="1466087" y="0"/>
                </a:lnTo>
                <a:close/>
              </a:path>
              <a:path w="1468120" h="1009014">
                <a:moveTo>
                  <a:pt x="1463040" y="6095"/>
                </a:moveTo>
                <a:lnTo>
                  <a:pt x="1463040" y="1002791"/>
                </a:lnTo>
                <a:lnTo>
                  <a:pt x="1467611" y="1002791"/>
                </a:lnTo>
                <a:lnTo>
                  <a:pt x="1467611" y="6095"/>
                </a:lnTo>
                <a:lnTo>
                  <a:pt x="1463040" y="6095"/>
                </a:lnTo>
                <a:close/>
              </a:path>
            </a:pathLst>
          </a:custGeom>
          <a:solidFill>
            <a:srgbClr val="BE4B48"/>
          </a:solidFill>
        </p:spPr>
        <p:txBody>
          <a:bodyPr wrap="square" lIns="0" tIns="0" rIns="0" bIns="0" rtlCol="0"/>
          <a:lstStyle/>
          <a:p>
            <a:pPr defTabSz="818855"/>
            <a:endParaRPr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079866" y="2440660"/>
            <a:ext cx="1323109" cy="87943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855"/>
            <a:endParaRPr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074341" y="2435281"/>
            <a:ext cx="1334655" cy="890307"/>
          </a:xfrm>
          <a:custGeom>
            <a:avLst/>
            <a:gdLst/>
            <a:ahLst/>
            <a:cxnLst/>
            <a:rect l="l" t="t" r="r" b="b"/>
            <a:pathLst>
              <a:path w="1468120" h="1009014">
                <a:moveTo>
                  <a:pt x="1466087" y="0"/>
                </a:moveTo>
                <a:lnTo>
                  <a:pt x="3047" y="0"/>
                </a:lnTo>
                <a:lnTo>
                  <a:pt x="0" y="3047"/>
                </a:lnTo>
                <a:lnTo>
                  <a:pt x="0" y="1005839"/>
                </a:lnTo>
                <a:lnTo>
                  <a:pt x="3047" y="1008887"/>
                </a:lnTo>
                <a:lnTo>
                  <a:pt x="1466087" y="1008887"/>
                </a:lnTo>
                <a:lnTo>
                  <a:pt x="1467611" y="1005839"/>
                </a:lnTo>
                <a:lnTo>
                  <a:pt x="1467611" y="1002791"/>
                </a:lnTo>
                <a:lnTo>
                  <a:pt x="10667" y="1002791"/>
                </a:lnTo>
                <a:lnTo>
                  <a:pt x="6095" y="996695"/>
                </a:lnTo>
                <a:lnTo>
                  <a:pt x="10667" y="996695"/>
                </a:lnTo>
                <a:lnTo>
                  <a:pt x="10667" y="12191"/>
                </a:lnTo>
                <a:lnTo>
                  <a:pt x="6095" y="12191"/>
                </a:lnTo>
                <a:lnTo>
                  <a:pt x="10667" y="6095"/>
                </a:lnTo>
                <a:lnTo>
                  <a:pt x="1467611" y="6095"/>
                </a:lnTo>
                <a:lnTo>
                  <a:pt x="1467611" y="3047"/>
                </a:lnTo>
                <a:lnTo>
                  <a:pt x="1466087" y="0"/>
                </a:lnTo>
                <a:close/>
              </a:path>
              <a:path w="1468120" h="1009014">
                <a:moveTo>
                  <a:pt x="10667" y="996695"/>
                </a:moveTo>
                <a:lnTo>
                  <a:pt x="6095" y="996695"/>
                </a:lnTo>
                <a:lnTo>
                  <a:pt x="10667" y="1002791"/>
                </a:lnTo>
                <a:lnTo>
                  <a:pt x="10667" y="996695"/>
                </a:lnTo>
                <a:close/>
              </a:path>
              <a:path w="1468120" h="1009014">
                <a:moveTo>
                  <a:pt x="1456943" y="996695"/>
                </a:moveTo>
                <a:lnTo>
                  <a:pt x="10667" y="996695"/>
                </a:lnTo>
                <a:lnTo>
                  <a:pt x="10667" y="1002791"/>
                </a:lnTo>
                <a:lnTo>
                  <a:pt x="1456943" y="1002791"/>
                </a:lnTo>
                <a:lnTo>
                  <a:pt x="1456943" y="996695"/>
                </a:lnTo>
                <a:close/>
              </a:path>
              <a:path w="1468120" h="1009014">
                <a:moveTo>
                  <a:pt x="1456943" y="6095"/>
                </a:moveTo>
                <a:lnTo>
                  <a:pt x="1456943" y="1002791"/>
                </a:lnTo>
                <a:lnTo>
                  <a:pt x="1463039" y="996695"/>
                </a:lnTo>
                <a:lnTo>
                  <a:pt x="1467611" y="996695"/>
                </a:lnTo>
                <a:lnTo>
                  <a:pt x="1467611" y="12191"/>
                </a:lnTo>
                <a:lnTo>
                  <a:pt x="1463039" y="12191"/>
                </a:lnTo>
                <a:lnTo>
                  <a:pt x="1456943" y="6095"/>
                </a:lnTo>
                <a:close/>
              </a:path>
              <a:path w="1468120" h="1009014">
                <a:moveTo>
                  <a:pt x="1467611" y="996695"/>
                </a:moveTo>
                <a:lnTo>
                  <a:pt x="1463039" y="996695"/>
                </a:lnTo>
                <a:lnTo>
                  <a:pt x="1456943" y="1002791"/>
                </a:lnTo>
                <a:lnTo>
                  <a:pt x="1467611" y="1002791"/>
                </a:lnTo>
                <a:lnTo>
                  <a:pt x="1467611" y="996695"/>
                </a:lnTo>
                <a:close/>
              </a:path>
              <a:path w="1468120" h="1009014">
                <a:moveTo>
                  <a:pt x="10667" y="6095"/>
                </a:moveTo>
                <a:lnTo>
                  <a:pt x="6095" y="12191"/>
                </a:lnTo>
                <a:lnTo>
                  <a:pt x="10667" y="12191"/>
                </a:lnTo>
                <a:lnTo>
                  <a:pt x="10667" y="6095"/>
                </a:lnTo>
                <a:close/>
              </a:path>
              <a:path w="1468120" h="1009014">
                <a:moveTo>
                  <a:pt x="1456943" y="6095"/>
                </a:moveTo>
                <a:lnTo>
                  <a:pt x="10667" y="6095"/>
                </a:lnTo>
                <a:lnTo>
                  <a:pt x="10667" y="12191"/>
                </a:lnTo>
                <a:lnTo>
                  <a:pt x="1456943" y="12191"/>
                </a:lnTo>
                <a:lnTo>
                  <a:pt x="1456943" y="6095"/>
                </a:lnTo>
                <a:close/>
              </a:path>
              <a:path w="1468120" h="1009014">
                <a:moveTo>
                  <a:pt x="1467611" y="6095"/>
                </a:moveTo>
                <a:lnTo>
                  <a:pt x="1456943" y="6095"/>
                </a:lnTo>
                <a:lnTo>
                  <a:pt x="1463039" y="12191"/>
                </a:lnTo>
                <a:lnTo>
                  <a:pt x="1467611" y="12191"/>
                </a:lnTo>
                <a:lnTo>
                  <a:pt x="1467611" y="6095"/>
                </a:lnTo>
                <a:close/>
              </a:path>
            </a:pathLst>
          </a:custGeom>
          <a:solidFill>
            <a:srgbClr val="BE4B48"/>
          </a:solidFill>
        </p:spPr>
        <p:txBody>
          <a:bodyPr wrap="square" lIns="0" tIns="0" rIns="0" bIns="0" rtlCol="0"/>
          <a:lstStyle/>
          <a:p>
            <a:pPr defTabSz="818855"/>
            <a:endParaRPr>
              <a:solidFill>
                <a:prstClr val="black"/>
              </a:solidFill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66097" y="2738923"/>
            <a:ext cx="549564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74" defTabSz="818855"/>
            <a:r>
              <a:rPr sz="2500" spc="-36" dirty="0">
                <a:solidFill>
                  <a:prstClr val="black"/>
                </a:solidFill>
                <a:cs typeface="Calibri"/>
              </a:rPr>
              <a:t>F</a:t>
            </a:r>
            <a:r>
              <a:rPr sz="2500" spc="-18" dirty="0">
                <a:solidFill>
                  <a:prstClr val="black"/>
                </a:solidFill>
                <a:cs typeface="Calibri"/>
              </a:rPr>
              <a:t>CN</a:t>
            </a:r>
            <a:endParaRPr sz="2500">
              <a:solidFill>
                <a:prstClr val="black"/>
              </a:solidFill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847705" y="2428539"/>
            <a:ext cx="1417782" cy="889186"/>
          </a:xfrm>
          <a:custGeom>
            <a:avLst/>
            <a:gdLst/>
            <a:ahLst/>
            <a:cxnLst/>
            <a:rect l="l" t="t" r="r" b="b"/>
            <a:pathLst>
              <a:path w="1559559" h="1007745">
                <a:moveTo>
                  <a:pt x="1557527" y="0"/>
                </a:moveTo>
                <a:lnTo>
                  <a:pt x="3047" y="0"/>
                </a:lnTo>
                <a:lnTo>
                  <a:pt x="0" y="1523"/>
                </a:lnTo>
                <a:lnTo>
                  <a:pt x="0" y="1005839"/>
                </a:lnTo>
                <a:lnTo>
                  <a:pt x="3047" y="1007363"/>
                </a:lnTo>
                <a:lnTo>
                  <a:pt x="1557527" y="1007363"/>
                </a:lnTo>
                <a:lnTo>
                  <a:pt x="1559051" y="1005839"/>
                </a:lnTo>
                <a:lnTo>
                  <a:pt x="1559051" y="1002791"/>
                </a:lnTo>
                <a:lnTo>
                  <a:pt x="6096" y="1002791"/>
                </a:lnTo>
                <a:lnTo>
                  <a:pt x="6096" y="4571"/>
                </a:lnTo>
                <a:lnTo>
                  <a:pt x="1559051" y="4571"/>
                </a:lnTo>
                <a:lnTo>
                  <a:pt x="1559051" y="1523"/>
                </a:lnTo>
                <a:lnTo>
                  <a:pt x="1557527" y="0"/>
                </a:lnTo>
                <a:close/>
              </a:path>
              <a:path w="1559559" h="1007745">
                <a:moveTo>
                  <a:pt x="1554480" y="4571"/>
                </a:moveTo>
                <a:lnTo>
                  <a:pt x="1554480" y="1002791"/>
                </a:lnTo>
                <a:lnTo>
                  <a:pt x="1559051" y="1002791"/>
                </a:lnTo>
                <a:lnTo>
                  <a:pt x="1559051" y="4571"/>
                </a:lnTo>
                <a:lnTo>
                  <a:pt x="1554480" y="4571"/>
                </a:lnTo>
                <a:close/>
              </a:path>
            </a:pathLst>
          </a:custGeom>
          <a:solidFill>
            <a:srgbClr val="BE4B48"/>
          </a:solidFill>
        </p:spPr>
        <p:txBody>
          <a:bodyPr wrap="square" lIns="0" tIns="0" rIns="0" bIns="0" rtlCol="0"/>
          <a:lstStyle/>
          <a:p>
            <a:pPr defTabSz="818855"/>
            <a:endParaRPr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853265" y="2433917"/>
            <a:ext cx="1407621" cy="87943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855"/>
            <a:endParaRPr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847705" y="2428539"/>
            <a:ext cx="1417782" cy="889186"/>
          </a:xfrm>
          <a:custGeom>
            <a:avLst/>
            <a:gdLst/>
            <a:ahLst/>
            <a:cxnLst/>
            <a:rect l="l" t="t" r="r" b="b"/>
            <a:pathLst>
              <a:path w="1559559" h="1007745">
                <a:moveTo>
                  <a:pt x="1557527" y="0"/>
                </a:moveTo>
                <a:lnTo>
                  <a:pt x="3047" y="0"/>
                </a:lnTo>
                <a:lnTo>
                  <a:pt x="0" y="1523"/>
                </a:lnTo>
                <a:lnTo>
                  <a:pt x="0" y="1005839"/>
                </a:lnTo>
                <a:lnTo>
                  <a:pt x="3047" y="1007363"/>
                </a:lnTo>
                <a:lnTo>
                  <a:pt x="1557527" y="1007363"/>
                </a:lnTo>
                <a:lnTo>
                  <a:pt x="1559051" y="1005839"/>
                </a:lnTo>
                <a:lnTo>
                  <a:pt x="1559051" y="1002791"/>
                </a:lnTo>
                <a:lnTo>
                  <a:pt x="12191" y="1002791"/>
                </a:lnTo>
                <a:lnTo>
                  <a:pt x="6095" y="996695"/>
                </a:lnTo>
                <a:lnTo>
                  <a:pt x="12191" y="996695"/>
                </a:lnTo>
                <a:lnTo>
                  <a:pt x="12191" y="10667"/>
                </a:lnTo>
                <a:lnTo>
                  <a:pt x="6095" y="10667"/>
                </a:lnTo>
                <a:lnTo>
                  <a:pt x="12191" y="4571"/>
                </a:lnTo>
                <a:lnTo>
                  <a:pt x="1559051" y="4571"/>
                </a:lnTo>
                <a:lnTo>
                  <a:pt x="1559051" y="1523"/>
                </a:lnTo>
                <a:lnTo>
                  <a:pt x="1557527" y="0"/>
                </a:lnTo>
                <a:close/>
              </a:path>
              <a:path w="1559559" h="1007745">
                <a:moveTo>
                  <a:pt x="12191" y="996695"/>
                </a:moveTo>
                <a:lnTo>
                  <a:pt x="6095" y="996695"/>
                </a:lnTo>
                <a:lnTo>
                  <a:pt x="12191" y="1002791"/>
                </a:lnTo>
                <a:lnTo>
                  <a:pt x="12191" y="996695"/>
                </a:lnTo>
                <a:close/>
              </a:path>
              <a:path w="1559559" h="1007745">
                <a:moveTo>
                  <a:pt x="1548383" y="996695"/>
                </a:moveTo>
                <a:lnTo>
                  <a:pt x="12191" y="996695"/>
                </a:lnTo>
                <a:lnTo>
                  <a:pt x="12191" y="1002791"/>
                </a:lnTo>
                <a:lnTo>
                  <a:pt x="1548383" y="1002791"/>
                </a:lnTo>
                <a:lnTo>
                  <a:pt x="1548383" y="996695"/>
                </a:lnTo>
                <a:close/>
              </a:path>
              <a:path w="1559559" h="1007745">
                <a:moveTo>
                  <a:pt x="1548383" y="4571"/>
                </a:moveTo>
                <a:lnTo>
                  <a:pt x="1548383" y="1002791"/>
                </a:lnTo>
                <a:lnTo>
                  <a:pt x="1554479" y="996695"/>
                </a:lnTo>
                <a:lnTo>
                  <a:pt x="1559051" y="996695"/>
                </a:lnTo>
                <a:lnTo>
                  <a:pt x="1559051" y="10667"/>
                </a:lnTo>
                <a:lnTo>
                  <a:pt x="1554479" y="10667"/>
                </a:lnTo>
                <a:lnTo>
                  <a:pt x="1548383" y="4571"/>
                </a:lnTo>
                <a:close/>
              </a:path>
              <a:path w="1559559" h="1007745">
                <a:moveTo>
                  <a:pt x="1559051" y="996695"/>
                </a:moveTo>
                <a:lnTo>
                  <a:pt x="1554479" y="996695"/>
                </a:lnTo>
                <a:lnTo>
                  <a:pt x="1548383" y="1002791"/>
                </a:lnTo>
                <a:lnTo>
                  <a:pt x="1559051" y="1002791"/>
                </a:lnTo>
                <a:lnTo>
                  <a:pt x="1559051" y="996695"/>
                </a:lnTo>
                <a:close/>
              </a:path>
              <a:path w="1559559" h="1007745">
                <a:moveTo>
                  <a:pt x="12191" y="4571"/>
                </a:moveTo>
                <a:lnTo>
                  <a:pt x="6095" y="10667"/>
                </a:lnTo>
                <a:lnTo>
                  <a:pt x="12191" y="10667"/>
                </a:lnTo>
                <a:lnTo>
                  <a:pt x="12191" y="4571"/>
                </a:lnTo>
                <a:close/>
              </a:path>
              <a:path w="1559559" h="1007745">
                <a:moveTo>
                  <a:pt x="1548383" y="4571"/>
                </a:moveTo>
                <a:lnTo>
                  <a:pt x="12191" y="4571"/>
                </a:lnTo>
                <a:lnTo>
                  <a:pt x="12191" y="10667"/>
                </a:lnTo>
                <a:lnTo>
                  <a:pt x="1548383" y="10667"/>
                </a:lnTo>
                <a:lnTo>
                  <a:pt x="1548383" y="4571"/>
                </a:lnTo>
                <a:close/>
              </a:path>
              <a:path w="1559559" h="1007745">
                <a:moveTo>
                  <a:pt x="1559051" y="4571"/>
                </a:moveTo>
                <a:lnTo>
                  <a:pt x="1548383" y="4571"/>
                </a:lnTo>
                <a:lnTo>
                  <a:pt x="1554479" y="10667"/>
                </a:lnTo>
                <a:lnTo>
                  <a:pt x="1559051" y="10667"/>
                </a:lnTo>
                <a:lnTo>
                  <a:pt x="1559051" y="4571"/>
                </a:lnTo>
                <a:close/>
              </a:path>
            </a:pathLst>
          </a:custGeom>
          <a:solidFill>
            <a:srgbClr val="BE4B48"/>
          </a:solidFill>
        </p:spPr>
        <p:txBody>
          <a:bodyPr wrap="square" lIns="0" tIns="0" rIns="0" bIns="0" rtlCol="0"/>
          <a:lstStyle/>
          <a:p>
            <a:pPr defTabSz="818855"/>
            <a:endParaRPr>
              <a:solidFill>
                <a:prstClr val="black"/>
              </a:solidFill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951048" y="2731079"/>
            <a:ext cx="1210541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74" defTabSz="818855"/>
            <a:r>
              <a:rPr sz="2500" spc="-13" dirty="0">
                <a:solidFill>
                  <a:prstClr val="black"/>
                </a:solidFill>
                <a:cs typeface="Calibri"/>
              </a:rPr>
              <a:t>CR</a:t>
            </a:r>
            <a:r>
              <a:rPr sz="2500" spc="-9" dirty="0">
                <a:solidFill>
                  <a:prstClr val="black"/>
                </a:solidFill>
                <a:cs typeface="Calibri"/>
              </a:rPr>
              <a:t>F</a:t>
            </a:r>
            <a:r>
              <a:rPr sz="2500" spc="-13" dirty="0">
                <a:solidFill>
                  <a:prstClr val="black"/>
                </a:solidFill>
                <a:cs typeface="Calibri"/>
              </a:rPr>
              <a:t>-</a:t>
            </a:r>
            <a:r>
              <a:rPr sz="2500" spc="-18" dirty="0">
                <a:solidFill>
                  <a:prstClr val="black"/>
                </a:solidFill>
                <a:cs typeface="Calibri"/>
              </a:rPr>
              <a:t>RNN</a:t>
            </a:r>
            <a:endParaRPr sz="2500">
              <a:solidFill>
                <a:prstClr val="black"/>
              </a:solidFill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870666" y="2838674"/>
            <a:ext cx="209549" cy="78441"/>
          </a:xfrm>
          <a:custGeom>
            <a:avLst/>
            <a:gdLst/>
            <a:ahLst/>
            <a:cxnLst/>
            <a:rect l="l" t="t" r="r" b="b"/>
            <a:pathLst>
              <a:path w="230504" h="88900">
                <a:moveTo>
                  <a:pt x="140212" y="58838"/>
                </a:moveTo>
                <a:lnTo>
                  <a:pt x="138683" y="88391"/>
                </a:lnTo>
                <a:lnTo>
                  <a:pt x="203030" y="59435"/>
                </a:lnTo>
                <a:lnTo>
                  <a:pt x="155447" y="59435"/>
                </a:lnTo>
                <a:lnTo>
                  <a:pt x="140212" y="58838"/>
                </a:lnTo>
                <a:close/>
              </a:path>
              <a:path w="230504" h="88900">
                <a:moveTo>
                  <a:pt x="141707" y="29935"/>
                </a:moveTo>
                <a:lnTo>
                  <a:pt x="140212" y="58838"/>
                </a:lnTo>
                <a:lnTo>
                  <a:pt x="155447" y="59435"/>
                </a:lnTo>
                <a:lnTo>
                  <a:pt x="155447" y="30479"/>
                </a:lnTo>
                <a:lnTo>
                  <a:pt x="141707" y="29935"/>
                </a:lnTo>
                <a:close/>
              </a:path>
              <a:path w="230504" h="88900">
                <a:moveTo>
                  <a:pt x="143255" y="0"/>
                </a:moveTo>
                <a:lnTo>
                  <a:pt x="141707" y="29935"/>
                </a:lnTo>
                <a:lnTo>
                  <a:pt x="155447" y="30479"/>
                </a:lnTo>
                <a:lnTo>
                  <a:pt x="155447" y="59435"/>
                </a:lnTo>
                <a:lnTo>
                  <a:pt x="203030" y="59435"/>
                </a:lnTo>
                <a:lnTo>
                  <a:pt x="230123" y="47243"/>
                </a:lnTo>
                <a:lnTo>
                  <a:pt x="143255" y="0"/>
                </a:lnTo>
                <a:close/>
              </a:path>
              <a:path w="230504" h="88900">
                <a:moveTo>
                  <a:pt x="1523" y="24383"/>
                </a:moveTo>
                <a:lnTo>
                  <a:pt x="0" y="53339"/>
                </a:lnTo>
                <a:lnTo>
                  <a:pt x="140212" y="58838"/>
                </a:lnTo>
                <a:lnTo>
                  <a:pt x="141707" y="29935"/>
                </a:lnTo>
                <a:lnTo>
                  <a:pt x="1523" y="24383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pPr defTabSz="818855"/>
            <a:endParaRPr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870666" y="2838674"/>
            <a:ext cx="209549" cy="78441"/>
          </a:xfrm>
          <a:custGeom>
            <a:avLst/>
            <a:gdLst/>
            <a:ahLst/>
            <a:cxnLst/>
            <a:rect l="l" t="t" r="r" b="b"/>
            <a:pathLst>
              <a:path w="230504" h="88900">
                <a:moveTo>
                  <a:pt x="140212" y="58838"/>
                </a:moveTo>
                <a:lnTo>
                  <a:pt x="138683" y="88391"/>
                </a:lnTo>
                <a:lnTo>
                  <a:pt x="203030" y="59435"/>
                </a:lnTo>
                <a:lnTo>
                  <a:pt x="155447" y="59435"/>
                </a:lnTo>
                <a:lnTo>
                  <a:pt x="140212" y="58838"/>
                </a:lnTo>
                <a:close/>
              </a:path>
              <a:path w="230504" h="88900">
                <a:moveTo>
                  <a:pt x="141707" y="29935"/>
                </a:moveTo>
                <a:lnTo>
                  <a:pt x="140212" y="58838"/>
                </a:lnTo>
                <a:lnTo>
                  <a:pt x="155447" y="59435"/>
                </a:lnTo>
                <a:lnTo>
                  <a:pt x="155447" y="30479"/>
                </a:lnTo>
                <a:lnTo>
                  <a:pt x="141707" y="29935"/>
                </a:lnTo>
                <a:close/>
              </a:path>
              <a:path w="230504" h="88900">
                <a:moveTo>
                  <a:pt x="143255" y="0"/>
                </a:moveTo>
                <a:lnTo>
                  <a:pt x="141707" y="29935"/>
                </a:lnTo>
                <a:lnTo>
                  <a:pt x="155447" y="30479"/>
                </a:lnTo>
                <a:lnTo>
                  <a:pt x="155447" y="59435"/>
                </a:lnTo>
                <a:lnTo>
                  <a:pt x="203030" y="59435"/>
                </a:lnTo>
                <a:lnTo>
                  <a:pt x="230123" y="47243"/>
                </a:lnTo>
                <a:lnTo>
                  <a:pt x="143255" y="0"/>
                </a:lnTo>
                <a:close/>
              </a:path>
              <a:path w="230504" h="88900">
                <a:moveTo>
                  <a:pt x="1523" y="24383"/>
                </a:moveTo>
                <a:lnTo>
                  <a:pt x="0" y="53339"/>
                </a:lnTo>
                <a:lnTo>
                  <a:pt x="140212" y="58838"/>
                </a:lnTo>
                <a:lnTo>
                  <a:pt x="141707" y="29935"/>
                </a:lnTo>
                <a:lnTo>
                  <a:pt x="1523" y="24383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pPr defTabSz="818855"/>
            <a:endParaRPr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402974" y="2834640"/>
            <a:ext cx="450273" cy="79562"/>
          </a:xfrm>
          <a:custGeom>
            <a:avLst/>
            <a:gdLst/>
            <a:ahLst/>
            <a:cxnLst/>
            <a:rect l="l" t="t" r="r" b="b"/>
            <a:pathLst>
              <a:path w="495300" h="90170">
                <a:moveTo>
                  <a:pt x="467395" y="30479"/>
                </a:moveTo>
                <a:lnTo>
                  <a:pt x="420623" y="30479"/>
                </a:lnTo>
                <a:lnTo>
                  <a:pt x="422147" y="59435"/>
                </a:lnTo>
                <a:lnTo>
                  <a:pt x="406396" y="59721"/>
                </a:lnTo>
                <a:lnTo>
                  <a:pt x="406907" y="89915"/>
                </a:lnTo>
                <a:lnTo>
                  <a:pt x="495299" y="44195"/>
                </a:lnTo>
                <a:lnTo>
                  <a:pt x="467395" y="30479"/>
                </a:lnTo>
                <a:close/>
              </a:path>
              <a:path w="495300" h="90170">
                <a:moveTo>
                  <a:pt x="405904" y="30693"/>
                </a:moveTo>
                <a:lnTo>
                  <a:pt x="0" y="36575"/>
                </a:lnTo>
                <a:lnTo>
                  <a:pt x="1523" y="67055"/>
                </a:lnTo>
                <a:lnTo>
                  <a:pt x="406396" y="59721"/>
                </a:lnTo>
                <a:lnTo>
                  <a:pt x="405904" y="30693"/>
                </a:lnTo>
                <a:close/>
              </a:path>
              <a:path w="495300" h="90170">
                <a:moveTo>
                  <a:pt x="420623" y="30479"/>
                </a:moveTo>
                <a:lnTo>
                  <a:pt x="405904" y="30693"/>
                </a:lnTo>
                <a:lnTo>
                  <a:pt x="406396" y="59721"/>
                </a:lnTo>
                <a:lnTo>
                  <a:pt x="422147" y="59435"/>
                </a:lnTo>
                <a:lnTo>
                  <a:pt x="420623" y="30479"/>
                </a:lnTo>
                <a:close/>
              </a:path>
              <a:path w="495300" h="90170">
                <a:moveTo>
                  <a:pt x="405383" y="0"/>
                </a:moveTo>
                <a:lnTo>
                  <a:pt x="405904" y="30693"/>
                </a:lnTo>
                <a:lnTo>
                  <a:pt x="420623" y="30479"/>
                </a:lnTo>
                <a:lnTo>
                  <a:pt x="467395" y="30479"/>
                </a:lnTo>
                <a:lnTo>
                  <a:pt x="405383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pPr defTabSz="818855"/>
            <a:endParaRPr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402974" y="2834640"/>
            <a:ext cx="450273" cy="79562"/>
          </a:xfrm>
          <a:custGeom>
            <a:avLst/>
            <a:gdLst/>
            <a:ahLst/>
            <a:cxnLst/>
            <a:rect l="l" t="t" r="r" b="b"/>
            <a:pathLst>
              <a:path w="495300" h="90170">
                <a:moveTo>
                  <a:pt x="467395" y="30479"/>
                </a:moveTo>
                <a:lnTo>
                  <a:pt x="420623" y="30479"/>
                </a:lnTo>
                <a:lnTo>
                  <a:pt x="422147" y="59435"/>
                </a:lnTo>
                <a:lnTo>
                  <a:pt x="406396" y="59721"/>
                </a:lnTo>
                <a:lnTo>
                  <a:pt x="406907" y="89915"/>
                </a:lnTo>
                <a:lnTo>
                  <a:pt x="495299" y="44195"/>
                </a:lnTo>
                <a:lnTo>
                  <a:pt x="467395" y="30479"/>
                </a:lnTo>
                <a:close/>
              </a:path>
              <a:path w="495300" h="90170">
                <a:moveTo>
                  <a:pt x="405904" y="30693"/>
                </a:moveTo>
                <a:lnTo>
                  <a:pt x="0" y="36575"/>
                </a:lnTo>
                <a:lnTo>
                  <a:pt x="1523" y="67055"/>
                </a:lnTo>
                <a:lnTo>
                  <a:pt x="406396" y="59721"/>
                </a:lnTo>
                <a:lnTo>
                  <a:pt x="405904" y="30693"/>
                </a:lnTo>
                <a:close/>
              </a:path>
              <a:path w="495300" h="90170">
                <a:moveTo>
                  <a:pt x="420623" y="30479"/>
                </a:moveTo>
                <a:lnTo>
                  <a:pt x="405904" y="30693"/>
                </a:lnTo>
                <a:lnTo>
                  <a:pt x="406396" y="59721"/>
                </a:lnTo>
                <a:lnTo>
                  <a:pt x="422147" y="59435"/>
                </a:lnTo>
                <a:lnTo>
                  <a:pt x="420623" y="30479"/>
                </a:lnTo>
                <a:close/>
              </a:path>
              <a:path w="495300" h="90170">
                <a:moveTo>
                  <a:pt x="405383" y="0"/>
                </a:moveTo>
                <a:lnTo>
                  <a:pt x="405904" y="30693"/>
                </a:lnTo>
                <a:lnTo>
                  <a:pt x="420623" y="30479"/>
                </a:lnTo>
                <a:lnTo>
                  <a:pt x="467395" y="30479"/>
                </a:lnTo>
                <a:lnTo>
                  <a:pt x="405383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pPr defTabSz="818855"/>
            <a:endParaRPr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260872" y="2833295"/>
            <a:ext cx="235526" cy="79562"/>
          </a:xfrm>
          <a:custGeom>
            <a:avLst/>
            <a:gdLst/>
            <a:ahLst/>
            <a:cxnLst/>
            <a:rect l="l" t="t" r="r" b="b"/>
            <a:pathLst>
              <a:path w="259079" h="90170">
                <a:moveTo>
                  <a:pt x="169163" y="0"/>
                </a:moveTo>
                <a:lnTo>
                  <a:pt x="169163" y="89915"/>
                </a:lnTo>
                <a:lnTo>
                  <a:pt x="231175" y="59435"/>
                </a:lnTo>
                <a:lnTo>
                  <a:pt x="184403" y="59435"/>
                </a:lnTo>
                <a:lnTo>
                  <a:pt x="184403" y="30479"/>
                </a:lnTo>
                <a:lnTo>
                  <a:pt x="229107" y="30479"/>
                </a:lnTo>
                <a:lnTo>
                  <a:pt x="169163" y="0"/>
                </a:lnTo>
                <a:close/>
              </a:path>
              <a:path w="259079" h="90170">
                <a:moveTo>
                  <a:pt x="169163" y="30479"/>
                </a:moveTo>
                <a:lnTo>
                  <a:pt x="0" y="30479"/>
                </a:lnTo>
                <a:lnTo>
                  <a:pt x="0" y="59435"/>
                </a:lnTo>
                <a:lnTo>
                  <a:pt x="169163" y="59435"/>
                </a:lnTo>
                <a:lnTo>
                  <a:pt x="169163" y="30479"/>
                </a:lnTo>
                <a:close/>
              </a:path>
              <a:path w="259079" h="90170">
                <a:moveTo>
                  <a:pt x="229107" y="30479"/>
                </a:moveTo>
                <a:lnTo>
                  <a:pt x="184403" y="30479"/>
                </a:lnTo>
                <a:lnTo>
                  <a:pt x="184403" y="59435"/>
                </a:lnTo>
                <a:lnTo>
                  <a:pt x="231175" y="59435"/>
                </a:lnTo>
                <a:lnTo>
                  <a:pt x="259079" y="45719"/>
                </a:lnTo>
                <a:lnTo>
                  <a:pt x="229107" y="30479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pPr defTabSz="818855"/>
            <a:endParaRPr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260872" y="2833295"/>
            <a:ext cx="235526" cy="79562"/>
          </a:xfrm>
          <a:custGeom>
            <a:avLst/>
            <a:gdLst/>
            <a:ahLst/>
            <a:cxnLst/>
            <a:rect l="l" t="t" r="r" b="b"/>
            <a:pathLst>
              <a:path w="259079" h="90170">
                <a:moveTo>
                  <a:pt x="169163" y="0"/>
                </a:moveTo>
                <a:lnTo>
                  <a:pt x="169163" y="89915"/>
                </a:lnTo>
                <a:lnTo>
                  <a:pt x="231175" y="59435"/>
                </a:lnTo>
                <a:lnTo>
                  <a:pt x="184403" y="59435"/>
                </a:lnTo>
                <a:lnTo>
                  <a:pt x="184403" y="30479"/>
                </a:lnTo>
                <a:lnTo>
                  <a:pt x="229107" y="30479"/>
                </a:lnTo>
                <a:lnTo>
                  <a:pt x="169163" y="0"/>
                </a:lnTo>
                <a:close/>
              </a:path>
              <a:path w="259079" h="90170">
                <a:moveTo>
                  <a:pt x="169163" y="30479"/>
                </a:moveTo>
                <a:lnTo>
                  <a:pt x="0" y="30479"/>
                </a:lnTo>
                <a:lnTo>
                  <a:pt x="0" y="59435"/>
                </a:lnTo>
                <a:lnTo>
                  <a:pt x="169163" y="59435"/>
                </a:lnTo>
                <a:lnTo>
                  <a:pt x="169163" y="30479"/>
                </a:lnTo>
                <a:close/>
              </a:path>
              <a:path w="259079" h="90170">
                <a:moveTo>
                  <a:pt x="229107" y="30479"/>
                </a:moveTo>
                <a:lnTo>
                  <a:pt x="184403" y="30479"/>
                </a:lnTo>
                <a:lnTo>
                  <a:pt x="184403" y="59435"/>
                </a:lnTo>
                <a:lnTo>
                  <a:pt x="231175" y="59435"/>
                </a:lnTo>
                <a:lnTo>
                  <a:pt x="259079" y="45719"/>
                </a:lnTo>
                <a:lnTo>
                  <a:pt x="229107" y="30479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pPr defTabSz="818855"/>
            <a:endParaRPr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870661" y="2128688"/>
            <a:ext cx="2727036" cy="757517"/>
          </a:xfrm>
          <a:custGeom>
            <a:avLst/>
            <a:gdLst/>
            <a:ahLst/>
            <a:cxnLst/>
            <a:rect l="l" t="t" r="r" b="b"/>
            <a:pathLst>
              <a:path w="2999740" h="858520">
                <a:moveTo>
                  <a:pt x="79247" y="829055"/>
                </a:moveTo>
                <a:lnTo>
                  <a:pt x="0" y="829055"/>
                </a:lnTo>
                <a:lnTo>
                  <a:pt x="0" y="858011"/>
                </a:lnTo>
                <a:lnTo>
                  <a:pt x="102107" y="858011"/>
                </a:lnTo>
                <a:lnTo>
                  <a:pt x="108203" y="851915"/>
                </a:lnTo>
                <a:lnTo>
                  <a:pt x="108203" y="844295"/>
                </a:lnTo>
                <a:lnTo>
                  <a:pt x="79247" y="844295"/>
                </a:lnTo>
                <a:lnTo>
                  <a:pt x="79247" y="829055"/>
                </a:lnTo>
                <a:close/>
              </a:path>
              <a:path w="2999740" h="858520">
                <a:moveTo>
                  <a:pt x="2962655" y="0"/>
                </a:moveTo>
                <a:lnTo>
                  <a:pt x="85343" y="0"/>
                </a:lnTo>
                <a:lnTo>
                  <a:pt x="79247" y="6095"/>
                </a:lnTo>
                <a:lnTo>
                  <a:pt x="79247" y="844295"/>
                </a:lnTo>
                <a:lnTo>
                  <a:pt x="94487" y="829055"/>
                </a:lnTo>
                <a:lnTo>
                  <a:pt x="108203" y="829055"/>
                </a:lnTo>
                <a:lnTo>
                  <a:pt x="108203" y="28955"/>
                </a:lnTo>
                <a:lnTo>
                  <a:pt x="94487" y="28955"/>
                </a:lnTo>
                <a:lnTo>
                  <a:pt x="108203" y="15239"/>
                </a:lnTo>
                <a:lnTo>
                  <a:pt x="2970275" y="15239"/>
                </a:lnTo>
                <a:lnTo>
                  <a:pt x="2970275" y="6095"/>
                </a:lnTo>
                <a:lnTo>
                  <a:pt x="2962655" y="0"/>
                </a:lnTo>
                <a:close/>
              </a:path>
              <a:path w="2999740" h="858520">
                <a:moveTo>
                  <a:pt x="108203" y="829055"/>
                </a:moveTo>
                <a:lnTo>
                  <a:pt x="94487" y="829055"/>
                </a:lnTo>
                <a:lnTo>
                  <a:pt x="79247" y="844295"/>
                </a:lnTo>
                <a:lnTo>
                  <a:pt x="108203" y="844295"/>
                </a:lnTo>
                <a:lnTo>
                  <a:pt x="108203" y="829055"/>
                </a:lnTo>
                <a:close/>
              </a:path>
              <a:path w="2999740" h="858520">
                <a:moveTo>
                  <a:pt x="2939795" y="256031"/>
                </a:moveTo>
                <a:lnTo>
                  <a:pt x="2910839" y="256031"/>
                </a:lnTo>
                <a:lnTo>
                  <a:pt x="2955035" y="344423"/>
                </a:lnTo>
                <a:lnTo>
                  <a:pt x="2991611" y="271271"/>
                </a:lnTo>
                <a:lnTo>
                  <a:pt x="2939795" y="271271"/>
                </a:lnTo>
                <a:lnTo>
                  <a:pt x="2939795" y="256031"/>
                </a:lnTo>
                <a:close/>
              </a:path>
              <a:path w="2999740" h="858520">
                <a:moveTo>
                  <a:pt x="2939795" y="15239"/>
                </a:moveTo>
                <a:lnTo>
                  <a:pt x="2939795" y="271271"/>
                </a:lnTo>
                <a:lnTo>
                  <a:pt x="2970275" y="271271"/>
                </a:lnTo>
                <a:lnTo>
                  <a:pt x="2970275" y="28955"/>
                </a:lnTo>
                <a:lnTo>
                  <a:pt x="2955035" y="28955"/>
                </a:lnTo>
                <a:lnTo>
                  <a:pt x="2939795" y="15239"/>
                </a:lnTo>
                <a:close/>
              </a:path>
              <a:path w="2999740" h="858520">
                <a:moveTo>
                  <a:pt x="2999231" y="256031"/>
                </a:moveTo>
                <a:lnTo>
                  <a:pt x="2970275" y="256031"/>
                </a:lnTo>
                <a:lnTo>
                  <a:pt x="2970275" y="271271"/>
                </a:lnTo>
                <a:lnTo>
                  <a:pt x="2991611" y="271271"/>
                </a:lnTo>
                <a:lnTo>
                  <a:pt x="2999231" y="256031"/>
                </a:lnTo>
                <a:close/>
              </a:path>
              <a:path w="2999740" h="858520">
                <a:moveTo>
                  <a:pt x="108203" y="15239"/>
                </a:moveTo>
                <a:lnTo>
                  <a:pt x="94487" y="28955"/>
                </a:lnTo>
                <a:lnTo>
                  <a:pt x="108203" y="28955"/>
                </a:lnTo>
                <a:lnTo>
                  <a:pt x="108203" y="15239"/>
                </a:lnTo>
                <a:close/>
              </a:path>
              <a:path w="2999740" h="858520">
                <a:moveTo>
                  <a:pt x="2939795" y="15239"/>
                </a:moveTo>
                <a:lnTo>
                  <a:pt x="108203" y="15239"/>
                </a:lnTo>
                <a:lnTo>
                  <a:pt x="108203" y="28955"/>
                </a:lnTo>
                <a:lnTo>
                  <a:pt x="2939795" y="28955"/>
                </a:lnTo>
                <a:lnTo>
                  <a:pt x="2939795" y="15239"/>
                </a:lnTo>
                <a:close/>
              </a:path>
              <a:path w="2999740" h="858520">
                <a:moveTo>
                  <a:pt x="2970275" y="15239"/>
                </a:moveTo>
                <a:lnTo>
                  <a:pt x="2939795" y="15239"/>
                </a:lnTo>
                <a:lnTo>
                  <a:pt x="2955035" y="28955"/>
                </a:lnTo>
                <a:lnTo>
                  <a:pt x="2970275" y="28955"/>
                </a:lnTo>
                <a:lnTo>
                  <a:pt x="2970275" y="15239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pPr defTabSz="818855"/>
            <a:endParaRPr>
              <a:solidFill>
                <a:prstClr val="black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870661" y="2128688"/>
            <a:ext cx="2727036" cy="757517"/>
          </a:xfrm>
          <a:custGeom>
            <a:avLst/>
            <a:gdLst/>
            <a:ahLst/>
            <a:cxnLst/>
            <a:rect l="l" t="t" r="r" b="b"/>
            <a:pathLst>
              <a:path w="2999740" h="858520">
                <a:moveTo>
                  <a:pt x="79247" y="829055"/>
                </a:moveTo>
                <a:lnTo>
                  <a:pt x="0" y="829055"/>
                </a:lnTo>
                <a:lnTo>
                  <a:pt x="0" y="858011"/>
                </a:lnTo>
                <a:lnTo>
                  <a:pt x="102107" y="858011"/>
                </a:lnTo>
                <a:lnTo>
                  <a:pt x="108203" y="851915"/>
                </a:lnTo>
                <a:lnTo>
                  <a:pt x="108203" y="844295"/>
                </a:lnTo>
                <a:lnTo>
                  <a:pt x="79247" y="844295"/>
                </a:lnTo>
                <a:lnTo>
                  <a:pt x="79247" y="829055"/>
                </a:lnTo>
                <a:close/>
              </a:path>
              <a:path w="2999740" h="858520">
                <a:moveTo>
                  <a:pt x="2962655" y="0"/>
                </a:moveTo>
                <a:lnTo>
                  <a:pt x="85343" y="0"/>
                </a:lnTo>
                <a:lnTo>
                  <a:pt x="79247" y="6095"/>
                </a:lnTo>
                <a:lnTo>
                  <a:pt x="79247" y="844295"/>
                </a:lnTo>
                <a:lnTo>
                  <a:pt x="94487" y="829055"/>
                </a:lnTo>
                <a:lnTo>
                  <a:pt x="108203" y="829055"/>
                </a:lnTo>
                <a:lnTo>
                  <a:pt x="108203" y="28955"/>
                </a:lnTo>
                <a:lnTo>
                  <a:pt x="94487" y="28955"/>
                </a:lnTo>
                <a:lnTo>
                  <a:pt x="108203" y="15239"/>
                </a:lnTo>
                <a:lnTo>
                  <a:pt x="2970275" y="15239"/>
                </a:lnTo>
                <a:lnTo>
                  <a:pt x="2970275" y="6095"/>
                </a:lnTo>
                <a:lnTo>
                  <a:pt x="2962655" y="0"/>
                </a:lnTo>
                <a:close/>
              </a:path>
              <a:path w="2999740" h="858520">
                <a:moveTo>
                  <a:pt x="108203" y="829055"/>
                </a:moveTo>
                <a:lnTo>
                  <a:pt x="94487" y="829055"/>
                </a:lnTo>
                <a:lnTo>
                  <a:pt x="79247" y="844295"/>
                </a:lnTo>
                <a:lnTo>
                  <a:pt x="108203" y="844295"/>
                </a:lnTo>
                <a:lnTo>
                  <a:pt x="108203" y="829055"/>
                </a:lnTo>
                <a:close/>
              </a:path>
              <a:path w="2999740" h="858520">
                <a:moveTo>
                  <a:pt x="2939795" y="256031"/>
                </a:moveTo>
                <a:lnTo>
                  <a:pt x="2910839" y="256031"/>
                </a:lnTo>
                <a:lnTo>
                  <a:pt x="2955035" y="344423"/>
                </a:lnTo>
                <a:lnTo>
                  <a:pt x="2991611" y="271271"/>
                </a:lnTo>
                <a:lnTo>
                  <a:pt x="2939795" y="271271"/>
                </a:lnTo>
                <a:lnTo>
                  <a:pt x="2939795" y="256031"/>
                </a:lnTo>
                <a:close/>
              </a:path>
              <a:path w="2999740" h="858520">
                <a:moveTo>
                  <a:pt x="2939795" y="15239"/>
                </a:moveTo>
                <a:lnTo>
                  <a:pt x="2939795" y="271271"/>
                </a:lnTo>
                <a:lnTo>
                  <a:pt x="2970275" y="271271"/>
                </a:lnTo>
                <a:lnTo>
                  <a:pt x="2970275" y="28955"/>
                </a:lnTo>
                <a:lnTo>
                  <a:pt x="2955035" y="28955"/>
                </a:lnTo>
                <a:lnTo>
                  <a:pt x="2939795" y="15239"/>
                </a:lnTo>
                <a:close/>
              </a:path>
              <a:path w="2999740" h="858520">
                <a:moveTo>
                  <a:pt x="2999231" y="256031"/>
                </a:moveTo>
                <a:lnTo>
                  <a:pt x="2970275" y="256031"/>
                </a:lnTo>
                <a:lnTo>
                  <a:pt x="2970275" y="271271"/>
                </a:lnTo>
                <a:lnTo>
                  <a:pt x="2991611" y="271271"/>
                </a:lnTo>
                <a:lnTo>
                  <a:pt x="2999231" y="256031"/>
                </a:lnTo>
                <a:close/>
              </a:path>
              <a:path w="2999740" h="858520">
                <a:moveTo>
                  <a:pt x="108203" y="15239"/>
                </a:moveTo>
                <a:lnTo>
                  <a:pt x="94487" y="28955"/>
                </a:lnTo>
                <a:lnTo>
                  <a:pt x="108203" y="28955"/>
                </a:lnTo>
                <a:lnTo>
                  <a:pt x="108203" y="15239"/>
                </a:lnTo>
                <a:close/>
              </a:path>
              <a:path w="2999740" h="858520">
                <a:moveTo>
                  <a:pt x="2939795" y="15239"/>
                </a:moveTo>
                <a:lnTo>
                  <a:pt x="108203" y="15239"/>
                </a:lnTo>
                <a:lnTo>
                  <a:pt x="108203" y="28955"/>
                </a:lnTo>
                <a:lnTo>
                  <a:pt x="2939795" y="28955"/>
                </a:lnTo>
                <a:lnTo>
                  <a:pt x="2939795" y="15239"/>
                </a:lnTo>
                <a:close/>
              </a:path>
              <a:path w="2999740" h="858520">
                <a:moveTo>
                  <a:pt x="2970275" y="15239"/>
                </a:moveTo>
                <a:lnTo>
                  <a:pt x="2939795" y="15239"/>
                </a:lnTo>
                <a:lnTo>
                  <a:pt x="2955035" y="28955"/>
                </a:lnTo>
                <a:lnTo>
                  <a:pt x="2970275" y="28955"/>
                </a:lnTo>
                <a:lnTo>
                  <a:pt x="2970275" y="15239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pPr defTabSz="818855"/>
            <a:endParaRPr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603865" y="2880378"/>
            <a:ext cx="27708" cy="140521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8855"/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7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0629" y="503539"/>
            <a:ext cx="361834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84" defTabSz="819623"/>
            <a:r>
              <a:rPr sz="1400" spc="-153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1400" spc="9" dirty="0">
                <a:solidFill>
                  <a:prstClr val="black"/>
                </a:solidFill>
                <a:latin typeface="Arial"/>
                <a:cs typeface="Arial"/>
              </a:rPr>
              <a:t>orr</a:t>
            </a:r>
            <a:r>
              <a:rPr sz="1400" spc="-1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-4" dirty="0">
                <a:solidFill>
                  <a:prstClr val="black"/>
                </a:solidFill>
                <a:latin typeface="Arial"/>
                <a:cs typeface="Arial"/>
              </a:rPr>
              <a:t>V</a:t>
            </a:r>
            <a:r>
              <a:rPr sz="1400" spc="9" dirty="0">
                <a:solidFill>
                  <a:prstClr val="black"/>
                </a:solidFill>
                <a:latin typeface="Arial"/>
                <a:cs typeface="Arial"/>
              </a:rPr>
              <a:t>ision</a:t>
            </a:r>
            <a:r>
              <a:rPr sz="1400" spc="-2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13" dirty="0">
                <a:solidFill>
                  <a:prstClr val="black"/>
                </a:solidFill>
                <a:latin typeface="Arial"/>
                <a:cs typeface="Arial"/>
              </a:rPr>
              <a:t>Gro</a:t>
            </a:r>
            <a:r>
              <a:rPr sz="1400" spc="18" dirty="0">
                <a:solidFill>
                  <a:prstClr val="black"/>
                </a:solidFill>
                <a:latin typeface="Arial"/>
                <a:cs typeface="Arial"/>
              </a:rPr>
              <a:t>u</a:t>
            </a:r>
            <a:r>
              <a:rPr sz="1400" spc="9" dirty="0">
                <a:solidFill>
                  <a:prstClr val="black"/>
                </a:solidFill>
                <a:latin typeface="Arial"/>
                <a:cs typeface="Arial"/>
              </a:rPr>
              <a:t>p,</a:t>
            </a:r>
            <a:r>
              <a:rPr sz="1400" spc="-2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18" dirty="0">
                <a:solidFill>
                  <a:prstClr val="black"/>
                </a:solidFill>
                <a:latin typeface="Arial"/>
                <a:cs typeface="Arial"/>
              </a:rPr>
              <a:t>En</a:t>
            </a:r>
            <a:r>
              <a:rPr sz="1400" spc="9" dirty="0">
                <a:solidFill>
                  <a:prstClr val="black"/>
                </a:solidFill>
                <a:latin typeface="Arial"/>
                <a:cs typeface="Arial"/>
              </a:rPr>
              <a:t>gi</a:t>
            </a:r>
            <a:r>
              <a:rPr sz="1400" spc="18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1400" spc="13" dirty="0">
                <a:solidFill>
                  <a:prstClr val="black"/>
                </a:solidFill>
                <a:latin typeface="Arial"/>
                <a:cs typeface="Arial"/>
              </a:rPr>
              <a:t>ee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1400" spc="4" dirty="0">
                <a:solidFill>
                  <a:prstClr val="black"/>
                </a:solidFill>
                <a:latin typeface="Arial"/>
                <a:cs typeface="Arial"/>
              </a:rPr>
              <a:t>in</a:t>
            </a:r>
            <a:r>
              <a:rPr sz="1400" spc="13" dirty="0">
                <a:solidFill>
                  <a:prstClr val="black"/>
                </a:solidFill>
                <a:latin typeface="Arial"/>
                <a:cs typeface="Arial"/>
              </a:rPr>
              <a:t>g</a:t>
            </a:r>
            <a:r>
              <a:rPr sz="1400" spc="-3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18" dirty="0">
                <a:solidFill>
                  <a:prstClr val="black"/>
                </a:solidFill>
                <a:latin typeface="Arial"/>
                <a:cs typeface="Arial"/>
              </a:rPr>
              <a:t>Dep</a:t>
            </a:r>
            <a:r>
              <a:rPr sz="1400" spc="13" dirty="0">
                <a:solidFill>
                  <a:prstClr val="black"/>
                </a:solidFill>
                <a:latin typeface="Arial"/>
                <a:cs typeface="Arial"/>
              </a:rPr>
              <a:t>artm</a:t>
            </a:r>
            <a:r>
              <a:rPr sz="1400" spc="4" dirty="0">
                <a:solidFill>
                  <a:prstClr val="black"/>
                </a:solidFill>
                <a:latin typeface="Arial"/>
                <a:cs typeface="Arial"/>
              </a:rPr>
              <a:t>ent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37260"/>
            <a:ext cx="9144000" cy="5821456"/>
          </a:xfrm>
          <a:custGeom>
            <a:avLst/>
            <a:gdLst/>
            <a:ahLst/>
            <a:cxnLst/>
            <a:rect l="l" t="t" r="r" b="b"/>
            <a:pathLst>
              <a:path w="10058400" h="6597650">
                <a:moveTo>
                  <a:pt x="0" y="6597395"/>
                </a:moveTo>
                <a:lnTo>
                  <a:pt x="10058399" y="6597395"/>
                </a:lnTo>
                <a:lnTo>
                  <a:pt x="10058399" y="0"/>
                </a:lnTo>
                <a:lnTo>
                  <a:pt x="0" y="0"/>
                </a:lnTo>
                <a:lnTo>
                  <a:pt x="0" y="659739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pPr defTabSz="819623"/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3618" y="150608"/>
            <a:ext cx="649777" cy="7449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9623"/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593"/>
            <a:r>
              <a:rPr dirty="0"/>
              <a:t>E</a:t>
            </a:r>
            <a:r>
              <a:rPr spc="4" dirty="0"/>
              <a:t>x</a:t>
            </a:r>
            <a:r>
              <a:rPr dirty="0"/>
              <a:t>periments</a:t>
            </a:r>
          </a:p>
        </p:txBody>
      </p:sp>
      <p:sp>
        <p:nvSpPr>
          <p:cNvPr id="6" name="object 6"/>
          <p:cNvSpPr/>
          <p:nvPr/>
        </p:nvSpPr>
        <p:spPr>
          <a:xfrm>
            <a:off x="1338359" y="3960168"/>
            <a:ext cx="6878781" cy="25751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9623"/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91938" y="2127325"/>
            <a:ext cx="1381414" cy="1207994"/>
          </a:xfrm>
          <a:custGeom>
            <a:avLst/>
            <a:gdLst/>
            <a:ahLst/>
            <a:cxnLst/>
            <a:rect l="l" t="t" r="r" b="b"/>
            <a:pathLst>
              <a:path w="1519554" h="1369060">
                <a:moveTo>
                  <a:pt x="0" y="1368551"/>
                </a:moveTo>
                <a:lnTo>
                  <a:pt x="1519427" y="1368551"/>
                </a:lnTo>
                <a:lnTo>
                  <a:pt x="1519427" y="0"/>
                </a:lnTo>
                <a:lnTo>
                  <a:pt x="0" y="0"/>
                </a:lnTo>
                <a:lnTo>
                  <a:pt x="0" y="136855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pPr defTabSz="819623"/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73238" y="2127325"/>
            <a:ext cx="1381414" cy="1207994"/>
          </a:xfrm>
          <a:custGeom>
            <a:avLst/>
            <a:gdLst/>
            <a:ahLst/>
            <a:cxnLst/>
            <a:rect l="l" t="t" r="r" b="b"/>
            <a:pathLst>
              <a:path w="1519554" h="1369060">
                <a:moveTo>
                  <a:pt x="0" y="1368551"/>
                </a:moveTo>
                <a:lnTo>
                  <a:pt x="1519427" y="1368551"/>
                </a:lnTo>
                <a:lnTo>
                  <a:pt x="1519427" y="0"/>
                </a:lnTo>
                <a:lnTo>
                  <a:pt x="0" y="0"/>
                </a:lnTo>
                <a:lnTo>
                  <a:pt x="0" y="136855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pPr defTabSz="819623"/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5454538" y="2127325"/>
            <a:ext cx="1381414" cy="1207994"/>
          </a:xfrm>
          <a:custGeom>
            <a:avLst/>
            <a:gdLst/>
            <a:ahLst/>
            <a:cxnLst/>
            <a:rect l="l" t="t" r="r" b="b"/>
            <a:pathLst>
              <a:path w="1519554" h="1369060">
                <a:moveTo>
                  <a:pt x="0" y="1368551"/>
                </a:moveTo>
                <a:lnTo>
                  <a:pt x="1519427" y="1368551"/>
                </a:lnTo>
                <a:lnTo>
                  <a:pt x="1519427" y="0"/>
                </a:lnTo>
                <a:lnTo>
                  <a:pt x="0" y="0"/>
                </a:lnTo>
                <a:lnTo>
                  <a:pt x="0" y="1368551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pPr defTabSz="819623"/>
            <a:endParaRPr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91938" y="3334871"/>
            <a:ext cx="1381414" cy="625288"/>
          </a:xfrm>
          <a:custGeom>
            <a:avLst/>
            <a:gdLst/>
            <a:ahLst/>
            <a:cxnLst/>
            <a:rect l="l" t="t" r="r" b="b"/>
            <a:pathLst>
              <a:path w="1519554" h="708660">
                <a:moveTo>
                  <a:pt x="0" y="708659"/>
                </a:moveTo>
                <a:lnTo>
                  <a:pt x="1519427" y="708659"/>
                </a:lnTo>
                <a:lnTo>
                  <a:pt x="1519427" y="0"/>
                </a:lnTo>
                <a:lnTo>
                  <a:pt x="0" y="0"/>
                </a:lnTo>
                <a:lnTo>
                  <a:pt x="0" y="708659"/>
                </a:lnTo>
                <a:close/>
              </a:path>
            </a:pathLst>
          </a:custGeom>
          <a:solidFill>
            <a:srgbClr val="D0D8E8"/>
          </a:solidFill>
        </p:spPr>
        <p:txBody>
          <a:bodyPr wrap="square" lIns="0" tIns="0" rIns="0" bIns="0" rtlCol="0"/>
          <a:lstStyle/>
          <a:p>
            <a:pPr defTabSz="819623"/>
            <a:endParaRPr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73238" y="3334871"/>
            <a:ext cx="1381414" cy="625288"/>
          </a:xfrm>
          <a:custGeom>
            <a:avLst/>
            <a:gdLst/>
            <a:ahLst/>
            <a:cxnLst/>
            <a:rect l="l" t="t" r="r" b="b"/>
            <a:pathLst>
              <a:path w="1519554" h="708660">
                <a:moveTo>
                  <a:pt x="0" y="708659"/>
                </a:moveTo>
                <a:lnTo>
                  <a:pt x="1519427" y="708659"/>
                </a:lnTo>
                <a:lnTo>
                  <a:pt x="1519427" y="0"/>
                </a:lnTo>
                <a:lnTo>
                  <a:pt x="0" y="0"/>
                </a:lnTo>
                <a:lnTo>
                  <a:pt x="0" y="708659"/>
                </a:lnTo>
                <a:close/>
              </a:path>
            </a:pathLst>
          </a:custGeom>
          <a:solidFill>
            <a:srgbClr val="D0D8E8"/>
          </a:solidFill>
        </p:spPr>
        <p:txBody>
          <a:bodyPr wrap="square" lIns="0" tIns="0" rIns="0" bIns="0" rtlCol="0"/>
          <a:lstStyle/>
          <a:p>
            <a:pPr defTabSz="819623"/>
            <a:endParaRPr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454538" y="3334871"/>
            <a:ext cx="1381414" cy="625288"/>
          </a:xfrm>
          <a:custGeom>
            <a:avLst/>
            <a:gdLst/>
            <a:ahLst/>
            <a:cxnLst/>
            <a:rect l="l" t="t" r="r" b="b"/>
            <a:pathLst>
              <a:path w="1519554" h="708660">
                <a:moveTo>
                  <a:pt x="0" y="708659"/>
                </a:moveTo>
                <a:lnTo>
                  <a:pt x="1519427" y="708659"/>
                </a:lnTo>
                <a:lnTo>
                  <a:pt x="1519427" y="0"/>
                </a:lnTo>
                <a:lnTo>
                  <a:pt x="0" y="0"/>
                </a:lnTo>
                <a:lnTo>
                  <a:pt x="0" y="708659"/>
                </a:lnTo>
                <a:close/>
              </a:path>
            </a:pathLst>
          </a:custGeom>
          <a:solidFill>
            <a:srgbClr val="D0D8E8"/>
          </a:solidFill>
        </p:spPr>
        <p:txBody>
          <a:bodyPr wrap="square" lIns="0" tIns="0" rIns="0" bIns="0" rtlCol="0"/>
          <a:lstStyle/>
          <a:p>
            <a:pPr defTabSz="819623"/>
            <a:endParaRPr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73235" y="2120601"/>
            <a:ext cx="0" cy="1846729"/>
          </a:xfrm>
          <a:custGeom>
            <a:avLst/>
            <a:gdLst/>
            <a:ahLst/>
            <a:cxnLst/>
            <a:rect l="l" t="t" r="r" b="b"/>
            <a:pathLst>
              <a:path h="2092960">
                <a:moveTo>
                  <a:pt x="0" y="0"/>
                </a:moveTo>
                <a:lnTo>
                  <a:pt x="0" y="2092451"/>
                </a:lnTo>
              </a:path>
            </a:pathLst>
          </a:custGeom>
          <a:ln w="1523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819623"/>
            <a:endParaRPr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454535" y="2120601"/>
            <a:ext cx="0" cy="1846729"/>
          </a:xfrm>
          <a:custGeom>
            <a:avLst/>
            <a:gdLst/>
            <a:ahLst/>
            <a:cxnLst/>
            <a:rect l="l" t="t" r="r" b="b"/>
            <a:pathLst>
              <a:path h="2092960">
                <a:moveTo>
                  <a:pt x="0" y="0"/>
                </a:moveTo>
                <a:lnTo>
                  <a:pt x="0" y="2092451"/>
                </a:lnTo>
              </a:path>
            </a:pathLst>
          </a:custGeom>
          <a:ln w="1523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819623"/>
            <a:endParaRPr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685021" y="3334871"/>
            <a:ext cx="4158095" cy="0"/>
          </a:xfrm>
          <a:custGeom>
            <a:avLst/>
            <a:gdLst/>
            <a:ahLst/>
            <a:cxnLst/>
            <a:rect l="l" t="t" r="r" b="b"/>
            <a:pathLst>
              <a:path w="4573905">
                <a:moveTo>
                  <a:pt x="0" y="0"/>
                </a:moveTo>
                <a:lnTo>
                  <a:pt x="4573523" y="0"/>
                </a:lnTo>
              </a:path>
            </a:pathLst>
          </a:custGeom>
          <a:ln w="4419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819623"/>
            <a:endParaRPr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691937" y="2120601"/>
            <a:ext cx="0" cy="1846729"/>
          </a:xfrm>
          <a:custGeom>
            <a:avLst/>
            <a:gdLst/>
            <a:ahLst/>
            <a:cxnLst/>
            <a:rect l="l" t="t" r="r" b="b"/>
            <a:pathLst>
              <a:path h="2092960">
                <a:moveTo>
                  <a:pt x="0" y="0"/>
                </a:moveTo>
                <a:lnTo>
                  <a:pt x="0" y="2092451"/>
                </a:lnTo>
              </a:path>
            </a:pathLst>
          </a:custGeom>
          <a:ln w="1523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819623"/>
            <a:endParaRPr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835833" y="2120601"/>
            <a:ext cx="0" cy="1846729"/>
          </a:xfrm>
          <a:custGeom>
            <a:avLst/>
            <a:gdLst/>
            <a:ahLst/>
            <a:cxnLst/>
            <a:rect l="l" t="t" r="r" b="b"/>
            <a:pathLst>
              <a:path h="2092960">
                <a:moveTo>
                  <a:pt x="0" y="0"/>
                </a:moveTo>
                <a:lnTo>
                  <a:pt x="0" y="2092451"/>
                </a:lnTo>
              </a:path>
            </a:pathLst>
          </a:custGeom>
          <a:ln w="1523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819623"/>
            <a:endParaRPr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685021" y="2127325"/>
            <a:ext cx="4158095" cy="0"/>
          </a:xfrm>
          <a:custGeom>
            <a:avLst/>
            <a:gdLst/>
            <a:ahLst/>
            <a:cxnLst/>
            <a:rect l="l" t="t" r="r" b="b"/>
            <a:pathLst>
              <a:path w="4573905">
                <a:moveTo>
                  <a:pt x="0" y="0"/>
                </a:moveTo>
                <a:lnTo>
                  <a:pt x="4573523" y="0"/>
                </a:lnTo>
              </a:path>
            </a:pathLst>
          </a:custGeom>
          <a:ln w="1523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819623"/>
            <a:endParaRPr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685021" y="3960158"/>
            <a:ext cx="4158095" cy="0"/>
          </a:xfrm>
          <a:custGeom>
            <a:avLst/>
            <a:gdLst/>
            <a:ahLst/>
            <a:cxnLst/>
            <a:rect l="l" t="t" r="r" b="b"/>
            <a:pathLst>
              <a:path w="4573905">
                <a:moveTo>
                  <a:pt x="0" y="0"/>
                </a:moveTo>
                <a:lnTo>
                  <a:pt x="4573523" y="0"/>
                </a:lnTo>
              </a:path>
            </a:pathLst>
          </a:custGeom>
          <a:ln w="1523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819623"/>
            <a:endParaRPr>
              <a:solidFill>
                <a:prstClr val="black"/>
              </a:solidFill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35233" y="3436449"/>
            <a:ext cx="692150" cy="4462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84" defTabSz="819623"/>
            <a:r>
              <a:rPr sz="2900" dirty="0">
                <a:solidFill>
                  <a:prstClr val="black"/>
                </a:solidFill>
                <a:cs typeface="Calibri"/>
              </a:rPr>
              <a:t>68</a:t>
            </a:r>
            <a:r>
              <a:rPr sz="2900" spc="4" dirty="0">
                <a:solidFill>
                  <a:prstClr val="black"/>
                </a:solidFill>
                <a:cs typeface="Calibri"/>
              </a:rPr>
              <a:t>.</a:t>
            </a:r>
            <a:r>
              <a:rPr sz="2900" dirty="0">
                <a:solidFill>
                  <a:prstClr val="black"/>
                </a:solidFill>
                <a:cs typeface="Calibri"/>
              </a:rPr>
              <a:t>3</a:t>
            </a:r>
            <a:endParaRPr sz="2900">
              <a:solidFill>
                <a:prstClr val="black"/>
              </a:solidFill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416364" y="3436449"/>
            <a:ext cx="692150" cy="4462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84" defTabSz="819623"/>
            <a:r>
              <a:rPr sz="2900" dirty="0">
                <a:solidFill>
                  <a:prstClr val="black"/>
                </a:solidFill>
                <a:cs typeface="Calibri"/>
              </a:rPr>
              <a:t>69</a:t>
            </a:r>
            <a:r>
              <a:rPr sz="2900" spc="4" dirty="0">
                <a:solidFill>
                  <a:prstClr val="black"/>
                </a:solidFill>
                <a:cs typeface="Calibri"/>
              </a:rPr>
              <a:t>.</a:t>
            </a:r>
            <a:r>
              <a:rPr sz="2900" dirty="0">
                <a:solidFill>
                  <a:prstClr val="black"/>
                </a:solidFill>
                <a:cs typeface="Calibri"/>
              </a:rPr>
              <a:t>5</a:t>
            </a:r>
            <a:endParaRPr sz="2900">
              <a:solidFill>
                <a:prstClr val="black"/>
              </a:solidFill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94874" y="3436449"/>
            <a:ext cx="697923" cy="4462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84" defTabSz="819623"/>
            <a:r>
              <a:rPr sz="2900" b="1" dirty="0">
                <a:solidFill>
                  <a:prstClr val="black"/>
                </a:solidFill>
                <a:cs typeface="Calibri"/>
              </a:rPr>
              <a:t>72</a:t>
            </a:r>
            <a:r>
              <a:rPr sz="2900" b="1" spc="4" dirty="0">
                <a:solidFill>
                  <a:prstClr val="black"/>
                </a:solidFill>
                <a:cs typeface="Calibri"/>
              </a:rPr>
              <a:t>.</a:t>
            </a:r>
            <a:r>
              <a:rPr sz="2900" b="1" dirty="0">
                <a:solidFill>
                  <a:prstClr val="black"/>
                </a:solidFill>
                <a:cs typeface="Calibri"/>
              </a:rPr>
              <a:t>9</a:t>
            </a:r>
            <a:endParaRPr sz="2900">
              <a:solidFill>
                <a:prstClr val="black"/>
              </a:solidFill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074328" y="2378785"/>
            <a:ext cx="532245" cy="441512"/>
          </a:xfrm>
          <a:custGeom>
            <a:avLst/>
            <a:gdLst/>
            <a:ahLst/>
            <a:cxnLst/>
            <a:rect l="l" t="t" r="r" b="b"/>
            <a:pathLst>
              <a:path w="585470" h="500380">
                <a:moveTo>
                  <a:pt x="582167" y="0"/>
                </a:moveTo>
                <a:lnTo>
                  <a:pt x="3047" y="0"/>
                </a:lnTo>
                <a:lnTo>
                  <a:pt x="0" y="1523"/>
                </a:lnTo>
                <a:lnTo>
                  <a:pt x="0" y="498347"/>
                </a:lnTo>
                <a:lnTo>
                  <a:pt x="3047" y="499871"/>
                </a:lnTo>
                <a:lnTo>
                  <a:pt x="582167" y="499871"/>
                </a:lnTo>
                <a:lnTo>
                  <a:pt x="585215" y="498347"/>
                </a:lnTo>
                <a:lnTo>
                  <a:pt x="585215" y="495299"/>
                </a:lnTo>
                <a:lnTo>
                  <a:pt x="6096" y="495299"/>
                </a:lnTo>
                <a:lnTo>
                  <a:pt x="6096" y="4571"/>
                </a:lnTo>
                <a:lnTo>
                  <a:pt x="585215" y="4571"/>
                </a:lnTo>
                <a:lnTo>
                  <a:pt x="585215" y="1523"/>
                </a:lnTo>
                <a:lnTo>
                  <a:pt x="582167" y="0"/>
                </a:lnTo>
                <a:close/>
              </a:path>
              <a:path w="585470" h="500380">
                <a:moveTo>
                  <a:pt x="579120" y="4571"/>
                </a:moveTo>
                <a:lnTo>
                  <a:pt x="579120" y="495299"/>
                </a:lnTo>
                <a:lnTo>
                  <a:pt x="585215" y="495299"/>
                </a:lnTo>
                <a:lnTo>
                  <a:pt x="585215" y="4571"/>
                </a:lnTo>
                <a:lnTo>
                  <a:pt x="579120" y="4571"/>
                </a:lnTo>
                <a:close/>
              </a:path>
            </a:pathLst>
          </a:custGeom>
          <a:solidFill>
            <a:srgbClr val="BE4B48"/>
          </a:solidFill>
        </p:spPr>
        <p:txBody>
          <a:bodyPr wrap="square" lIns="0" tIns="0" rIns="0" bIns="0" rtlCol="0"/>
          <a:lstStyle/>
          <a:p>
            <a:pPr defTabSz="819623"/>
            <a:endParaRPr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079865" y="2382819"/>
            <a:ext cx="520930" cy="4329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9623"/>
            <a:endParaRPr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074328" y="2378785"/>
            <a:ext cx="532245" cy="441512"/>
          </a:xfrm>
          <a:custGeom>
            <a:avLst/>
            <a:gdLst/>
            <a:ahLst/>
            <a:cxnLst/>
            <a:rect l="l" t="t" r="r" b="b"/>
            <a:pathLst>
              <a:path w="585470" h="500380">
                <a:moveTo>
                  <a:pt x="582167" y="0"/>
                </a:moveTo>
                <a:lnTo>
                  <a:pt x="3047" y="0"/>
                </a:lnTo>
                <a:lnTo>
                  <a:pt x="0" y="1523"/>
                </a:lnTo>
                <a:lnTo>
                  <a:pt x="0" y="498347"/>
                </a:lnTo>
                <a:lnTo>
                  <a:pt x="3047" y="499871"/>
                </a:lnTo>
                <a:lnTo>
                  <a:pt x="582167" y="499871"/>
                </a:lnTo>
                <a:lnTo>
                  <a:pt x="585215" y="498347"/>
                </a:lnTo>
                <a:lnTo>
                  <a:pt x="585215" y="495299"/>
                </a:lnTo>
                <a:lnTo>
                  <a:pt x="10667" y="495299"/>
                </a:lnTo>
                <a:lnTo>
                  <a:pt x="6095" y="489203"/>
                </a:lnTo>
                <a:lnTo>
                  <a:pt x="10667" y="489203"/>
                </a:lnTo>
                <a:lnTo>
                  <a:pt x="10667" y="10667"/>
                </a:lnTo>
                <a:lnTo>
                  <a:pt x="6095" y="10667"/>
                </a:lnTo>
                <a:lnTo>
                  <a:pt x="10667" y="4571"/>
                </a:lnTo>
                <a:lnTo>
                  <a:pt x="585215" y="4571"/>
                </a:lnTo>
                <a:lnTo>
                  <a:pt x="585215" y="1523"/>
                </a:lnTo>
                <a:lnTo>
                  <a:pt x="582167" y="0"/>
                </a:lnTo>
                <a:close/>
              </a:path>
              <a:path w="585470" h="500380">
                <a:moveTo>
                  <a:pt x="10667" y="489203"/>
                </a:moveTo>
                <a:lnTo>
                  <a:pt x="6095" y="489203"/>
                </a:lnTo>
                <a:lnTo>
                  <a:pt x="10667" y="495299"/>
                </a:lnTo>
                <a:lnTo>
                  <a:pt x="10667" y="489203"/>
                </a:lnTo>
                <a:close/>
              </a:path>
              <a:path w="585470" h="500380">
                <a:moveTo>
                  <a:pt x="573023" y="489203"/>
                </a:moveTo>
                <a:lnTo>
                  <a:pt x="10667" y="489203"/>
                </a:lnTo>
                <a:lnTo>
                  <a:pt x="10667" y="495299"/>
                </a:lnTo>
                <a:lnTo>
                  <a:pt x="573023" y="495299"/>
                </a:lnTo>
                <a:lnTo>
                  <a:pt x="573023" y="489203"/>
                </a:lnTo>
                <a:close/>
              </a:path>
              <a:path w="585470" h="500380">
                <a:moveTo>
                  <a:pt x="573023" y="4571"/>
                </a:moveTo>
                <a:lnTo>
                  <a:pt x="573023" y="495299"/>
                </a:lnTo>
                <a:lnTo>
                  <a:pt x="579119" y="489203"/>
                </a:lnTo>
                <a:lnTo>
                  <a:pt x="585215" y="489203"/>
                </a:lnTo>
                <a:lnTo>
                  <a:pt x="585215" y="10667"/>
                </a:lnTo>
                <a:lnTo>
                  <a:pt x="579119" y="10667"/>
                </a:lnTo>
                <a:lnTo>
                  <a:pt x="573023" y="4571"/>
                </a:lnTo>
                <a:close/>
              </a:path>
              <a:path w="585470" h="500380">
                <a:moveTo>
                  <a:pt x="585215" y="489203"/>
                </a:moveTo>
                <a:lnTo>
                  <a:pt x="579119" y="489203"/>
                </a:lnTo>
                <a:lnTo>
                  <a:pt x="573023" y="495299"/>
                </a:lnTo>
                <a:lnTo>
                  <a:pt x="585215" y="495299"/>
                </a:lnTo>
                <a:lnTo>
                  <a:pt x="585215" y="489203"/>
                </a:lnTo>
                <a:close/>
              </a:path>
              <a:path w="585470" h="500380">
                <a:moveTo>
                  <a:pt x="10667" y="4571"/>
                </a:moveTo>
                <a:lnTo>
                  <a:pt x="6095" y="10667"/>
                </a:lnTo>
                <a:lnTo>
                  <a:pt x="10667" y="10667"/>
                </a:lnTo>
                <a:lnTo>
                  <a:pt x="10667" y="4571"/>
                </a:lnTo>
                <a:close/>
              </a:path>
              <a:path w="585470" h="500380">
                <a:moveTo>
                  <a:pt x="573023" y="4571"/>
                </a:moveTo>
                <a:lnTo>
                  <a:pt x="10667" y="4571"/>
                </a:lnTo>
                <a:lnTo>
                  <a:pt x="10667" y="10667"/>
                </a:lnTo>
                <a:lnTo>
                  <a:pt x="573023" y="10667"/>
                </a:lnTo>
                <a:lnTo>
                  <a:pt x="573023" y="4571"/>
                </a:lnTo>
                <a:close/>
              </a:path>
              <a:path w="585470" h="500380">
                <a:moveTo>
                  <a:pt x="585215" y="4571"/>
                </a:moveTo>
                <a:lnTo>
                  <a:pt x="573023" y="4571"/>
                </a:lnTo>
                <a:lnTo>
                  <a:pt x="579119" y="10667"/>
                </a:lnTo>
                <a:lnTo>
                  <a:pt x="585215" y="10667"/>
                </a:lnTo>
                <a:lnTo>
                  <a:pt x="585215" y="4571"/>
                </a:lnTo>
                <a:close/>
              </a:path>
            </a:pathLst>
          </a:custGeom>
          <a:solidFill>
            <a:srgbClr val="BE4B48"/>
          </a:solidFill>
        </p:spPr>
        <p:txBody>
          <a:bodyPr wrap="square" lIns="0" tIns="0" rIns="0" bIns="0" rtlCol="0"/>
          <a:lstStyle/>
          <a:p>
            <a:pPr defTabSz="819623"/>
            <a:endParaRPr>
              <a:solidFill>
                <a:prstClr val="black"/>
              </a:solidFill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173547" y="2511436"/>
            <a:ext cx="330777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84" defTabSz="819623"/>
            <a:r>
              <a:rPr sz="1400" spc="-9" dirty="0">
                <a:solidFill>
                  <a:prstClr val="black"/>
                </a:solidFill>
                <a:cs typeface="Calibri"/>
              </a:rPr>
              <a:t>F</a:t>
            </a:r>
            <a:r>
              <a:rPr sz="1400" spc="18" dirty="0">
                <a:solidFill>
                  <a:prstClr val="black"/>
                </a:solidFill>
                <a:cs typeface="Calibri"/>
              </a:rPr>
              <a:t>CN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771515" y="2368027"/>
            <a:ext cx="563995" cy="442632"/>
          </a:xfrm>
          <a:custGeom>
            <a:avLst/>
            <a:gdLst/>
            <a:ahLst/>
            <a:cxnLst/>
            <a:rect l="l" t="t" r="r" b="b"/>
            <a:pathLst>
              <a:path w="620395" h="501650">
                <a:moveTo>
                  <a:pt x="617219" y="0"/>
                </a:moveTo>
                <a:lnTo>
                  <a:pt x="3047" y="0"/>
                </a:lnTo>
                <a:lnTo>
                  <a:pt x="0" y="3047"/>
                </a:lnTo>
                <a:lnTo>
                  <a:pt x="0" y="499871"/>
                </a:lnTo>
                <a:lnTo>
                  <a:pt x="3047" y="501395"/>
                </a:lnTo>
                <a:lnTo>
                  <a:pt x="617219" y="501395"/>
                </a:lnTo>
                <a:lnTo>
                  <a:pt x="620267" y="499871"/>
                </a:lnTo>
                <a:lnTo>
                  <a:pt x="620267" y="496823"/>
                </a:lnTo>
                <a:lnTo>
                  <a:pt x="6096" y="496823"/>
                </a:lnTo>
                <a:lnTo>
                  <a:pt x="6096" y="6095"/>
                </a:lnTo>
                <a:lnTo>
                  <a:pt x="620267" y="6095"/>
                </a:lnTo>
                <a:lnTo>
                  <a:pt x="620267" y="3047"/>
                </a:lnTo>
                <a:lnTo>
                  <a:pt x="617219" y="0"/>
                </a:lnTo>
                <a:close/>
              </a:path>
              <a:path w="620395" h="501650">
                <a:moveTo>
                  <a:pt x="614172" y="6095"/>
                </a:moveTo>
                <a:lnTo>
                  <a:pt x="614172" y="496823"/>
                </a:lnTo>
                <a:lnTo>
                  <a:pt x="620267" y="496823"/>
                </a:lnTo>
                <a:lnTo>
                  <a:pt x="620267" y="6095"/>
                </a:lnTo>
                <a:lnTo>
                  <a:pt x="614172" y="6095"/>
                </a:lnTo>
                <a:close/>
              </a:path>
            </a:pathLst>
          </a:custGeom>
          <a:solidFill>
            <a:srgbClr val="BE4B48"/>
          </a:solidFill>
        </p:spPr>
        <p:txBody>
          <a:bodyPr wrap="square" lIns="0" tIns="0" rIns="0" bIns="0" rtlCol="0"/>
          <a:lstStyle/>
          <a:p>
            <a:pPr defTabSz="819623"/>
            <a:endParaRPr>
              <a:solidFill>
                <a:prstClr val="black"/>
              </a:solidFill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777046" y="2373407"/>
            <a:ext cx="551411" cy="4329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9623"/>
            <a:endParaRPr>
              <a:solidFill>
                <a:prstClr val="black"/>
              </a:solidFill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771515" y="2368027"/>
            <a:ext cx="563995" cy="442632"/>
          </a:xfrm>
          <a:custGeom>
            <a:avLst/>
            <a:gdLst/>
            <a:ahLst/>
            <a:cxnLst/>
            <a:rect l="l" t="t" r="r" b="b"/>
            <a:pathLst>
              <a:path w="620395" h="501650">
                <a:moveTo>
                  <a:pt x="617219" y="0"/>
                </a:moveTo>
                <a:lnTo>
                  <a:pt x="3047" y="0"/>
                </a:lnTo>
                <a:lnTo>
                  <a:pt x="0" y="3047"/>
                </a:lnTo>
                <a:lnTo>
                  <a:pt x="0" y="499871"/>
                </a:lnTo>
                <a:lnTo>
                  <a:pt x="3047" y="501395"/>
                </a:lnTo>
                <a:lnTo>
                  <a:pt x="617219" y="501395"/>
                </a:lnTo>
                <a:lnTo>
                  <a:pt x="620267" y="499871"/>
                </a:lnTo>
                <a:lnTo>
                  <a:pt x="620267" y="496823"/>
                </a:lnTo>
                <a:lnTo>
                  <a:pt x="10667" y="496823"/>
                </a:lnTo>
                <a:lnTo>
                  <a:pt x="6095" y="490727"/>
                </a:lnTo>
                <a:lnTo>
                  <a:pt x="10667" y="490727"/>
                </a:lnTo>
                <a:lnTo>
                  <a:pt x="10667" y="12191"/>
                </a:lnTo>
                <a:lnTo>
                  <a:pt x="6095" y="12191"/>
                </a:lnTo>
                <a:lnTo>
                  <a:pt x="10667" y="6095"/>
                </a:lnTo>
                <a:lnTo>
                  <a:pt x="620267" y="6095"/>
                </a:lnTo>
                <a:lnTo>
                  <a:pt x="620267" y="3047"/>
                </a:lnTo>
                <a:lnTo>
                  <a:pt x="617219" y="0"/>
                </a:lnTo>
                <a:close/>
              </a:path>
              <a:path w="620395" h="501650">
                <a:moveTo>
                  <a:pt x="10667" y="490727"/>
                </a:moveTo>
                <a:lnTo>
                  <a:pt x="6095" y="490727"/>
                </a:lnTo>
                <a:lnTo>
                  <a:pt x="10667" y="496823"/>
                </a:lnTo>
                <a:lnTo>
                  <a:pt x="10667" y="490727"/>
                </a:lnTo>
                <a:close/>
              </a:path>
              <a:path w="620395" h="501650">
                <a:moveTo>
                  <a:pt x="609599" y="490727"/>
                </a:moveTo>
                <a:lnTo>
                  <a:pt x="10667" y="490727"/>
                </a:lnTo>
                <a:lnTo>
                  <a:pt x="10667" y="496823"/>
                </a:lnTo>
                <a:lnTo>
                  <a:pt x="609599" y="496823"/>
                </a:lnTo>
                <a:lnTo>
                  <a:pt x="609599" y="490727"/>
                </a:lnTo>
                <a:close/>
              </a:path>
              <a:path w="620395" h="501650">
                <a:moveTo>
                  <a:pt x="609599" y="6095"/>
                </a:moveTo>
                <a:lnTo>
                  <a:pt x="609599" y="496823"/>
                </a:lnTo>
                <a:lnTo>
                  <a:pt x="614171" y="490727"/>
                </a:lnTo>
                <a:lnTo>
                  <a:pt x="620267" y="490727"/>
                </a:lnTo>
                <a:lnTo>
                  <a:pt x="620267" y="12191"/>
                </a:lnTo>
                <a:lnTo>
                  <a:pt x="614171" y="12191"/>
                </a:lnTo>
                <a:lnTo>
                  <a:pt x="609599" y="6095"/>
                </a:lnTo>
                <a:close/>
              </a:path>
              <a:path w="620395" h="501650">
                <a:moveTo>
                  <a:pt x="620267" y="490727"/>
                </a:moveTo>
                <a:lnTo>
                  <a:pt x="614171" y="490727"/>
                </a:lnTo>
                <a:lnTo>
                  <a:pt x="609599" y="496823"/>
                </a:lnTo>
                <a:lnTo>
                  <a:pt x="620267" y="496823"/>
                </a:lnTo>
                <a:lnTo>
                  <a:pt x="620267" y="490727"/>
                </a:lnTo>
                <a:close/>
              </a:path>
              <a:path w="620395" h="501650">
                <a:moveTo>
                  <a:pt x="10667" y="6095"/>
                </a:moveTo>
                <a:lnTo>
                  <a:pt x="6095" y="12191"/>
                </a:lnTo>
                <a:lnTo>
                  <a:pt x="10667" y="12191"/>
                </a:lnTo>
                <a:lnTo>
                  <a:pt x="10667" y="6095"/>
                </a:lnTo>
                <a:close/>
              </a:path>
              <a:path w="620395" h="501650">
                <a:moveTo>
                  <a:pt x="609599" y="6095"/>
                </a:moveTo>
                <a:lnTo>
                  <a:pt x="10667" y="6095"/>
                </a:lnTo>
                <a:lnTo>
                  <a:pt x="10667" y="12191"/>
                </a:lnTo>
                <a:lnTo>
                  <a:pt x="609599" y="12191"/>
                </a:lnTo>
                <a:lnTo>
                  <a:pt x="609599" y="6095"/>
                </a:lnTo>
                <a:close/>
              </a:path>
              <a:path w="620395" h="501650">
                <a:moveTo>
                  <a:pt x="620267" y="6095"/>
                </a:moveTo>
                <a:lnTo>
                  <a:pt x="609599" y="6095"/>
                </a:lnTo>
                <a:lnTo>
                  <a:pt x="614171" y="12191"/>
                </a:lnTo>
                <a:lnTo>
                  <a:pt x="620267" y="12191"/>
                </a:lnTo>
                <a:lnTo>
                  <a:pt x="620267" y="6095"/>
                </a:lnTo>
                <a:close/>
              </a:path>
            </a:pathLst>
          </a:custGeom>
          <a:solidFill>
            <a:srgbClr val="BE4B48"/>
          </a:solidFill>
        </p:spPr>
        <p:txBody>
          <a:bodyPr wrap="square" lIns="0" tIns="0" rIns="0" bIns="0" rtlCol="0"/>
          <a:lstStyle/>
          <a:p>
            <a:pPr defTabSz="819623"/>
            <a:endParaRPr>
              <a:solidFill>
                <a:prstClr val="black"/>
              </a:solidFill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895725" y="2502113"/>
            <a:ext cx="313459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84" defTabSz="819623"/>
            <a:r>
              <a:rPr sz="1400" spc="18" dirty="0">
                <a:solidFill>
                  <a:prstClr val="black"/>
                </a:solidFill>
                <a:cs typeface="Calibri"/>
              </a:rPr>
              <a:t>C</a:t>
            </a:r>
            <a:r>
              <a:rPr sz="1400" spc="13" dirty="0">
                <a:solidFill>
                  <a:prstClr val="black"/>
                </a:solidFill>
                <a:cs typeface="Calibri"/>
              </a:rPr>
              <a:t>RF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141128" y="2373406"/>
            <a:ext cx="532245" cy="442632"/>
          </a:xfrm>
          <a:custGeom>
            <a:avLst/>
            <a:gdLst/>
            <a:ahLst/>
            <a:cxnLst/>
            <a:rect l="l" t="t" r="r" b="b"/>
            <a:pathLst>
              <a:path w="585470" h="501650">
                <a:moveTo>
                  <a:pt x="582167" y="0"/>
                </a:moveTo>
                <a:lnTo>
                  <a:pt x="3047" y="0"/>
                </a:lnTo>
                <a:lnTo>
                  <a:pt x="0" y="1523"/>
                </a:lnTo>
                <a:lnTo>
                  <a:pt x="0" y="498347"/>
                </a:lnTo>
                <a:lnTo>
                  <a:pt x="3047" y="501395"/>
                </a:lnTo>
                <a:lnTo>
                  <a:pt x="582167" y="501395"/>
                </a:lnTo>
                <a:lnTo>
                  <a:pt x="585215" y="498347"/>
                </a:lnTo>
                <a:lnTo>
                  <a:pt x="585215" y="495299"/>
                </a:lnTo>
                <a:lnTo>
                  <a:pt x="6096" y="495299"/>
                </a:lnTo>
                <a:lnTo>
                  <a:pt x="6096" y="4571"/>
                </a:lnTo>
                <a:lnTo>
                  <a:pt x="585215" y="4571"/>
                </a:lnTo>
                <a:lnTo>
                  <a:pt x="585215" y="1523"/>
                </a:lnTo>
                <a:lnTo>
                  <a:pt x="582167" y="0"/>
                </a:lnTo>
                <a:close/>
              </a:path>
              <a:path w="585470" h="501650">
                <a:moveTo>
                  <a:pt x="579120" y="4571"/>
                </a:moveTo>
                <a:lnTo>
                  <a:pt x="579120" y="495299"/>
                </a:lnTo>
                <a:lnTo>
                  <a:pt x="585215" y="495299"/>
                </a:lnTo>
                <a:lnTo>
                  <a:pt x="585215" y="4571"/>
                </a:lnTo>
                <a:lnTo>
                  <a:pt x="579120" y="4571"/>
                </a:lnTo>
                <a:close/>
              </a:path>
            </a:pathLst>
          </a:custGeom>
          <a:solidFill>
            <a:srgbClr val="BE4B48"/>
          </a:solidFill>
        </p:spPr>
        <p:txBody>
          <a:bodyPr wrap="square" lIns="0" tIns="0" rIns="0" bIns="0" rtlCol="0"/>
          <a:lstStyle/>
          <a:p>
            <a:pPr defTabSz="819623"/>
            <a:endParaRPr>
              <a:solidFill>
                <a:prstClr val="black"/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146668" y="2378794"/>
            <a:ext cx="519545" cy="43030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9623"/>
            <a:endParaRPr>
              <a:solidFill>
                <a:prstClr val="black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141128" y="2373406"/>
            <a:ext cx="532245" cy="442632"/>
          </a:xfrm>
          <a:custGeom>
            <a:avLst/>
            <a:gdLst/>
            <a:ahLst/>
            <a:cxnLst/>
            <a:rect l="l" t="t" r="r" b="b"/>
            <a:pathLst>
              <a:path w="585470" h="501650">
                <a:moveTo>
                  <a:pt x="582167" y="0"/>
                </a:moveTo>
                <a:lnTo>
                  <a:pt x="3047" y="0"/>
                </a:lnTo>
                <a:lnTo>
                  <a:pt x="0" y="1523"/>
                </a:lnTo>
                <a:lnTo>
                  <a:pt x="0" y="498347"/>
                </a:lnTo>
                <a:lnTo>
                  <a:pt x="3047" y="501395"/>
                </a:lnTo>
                <a:lnTo>
                  <a:pt x="582167" y="501395"/>
                </a:lnTo>
                <a:lnTo>
                  <a:pt x="585215" y="498347"/>
                </a:lnTo>
                <a:lnTo>
                  <a:pt x="585215" y="495299"/>
                </a:lnTo>
                <a:lnTo>
                  <a:pt x="12191" y="495299"/>
                </a:lnTo>
                <a:lnTo>
                  <a:pt x="6095" y="489203"/>
                </a:lnTo>
                <a:lnTo>
                  <a:pt x="12191" y="489203"/>
                </a:lnTo>
                <a:lnTo>
                  <a:pt x="12191" y="10667"/>
                </a:lnTo>
                <a:lnTo>
                  <a:pt x="6095" y="10667"/>
                </a:lnTo>
                <a:lnTo>
                  <a:pt x="12191" y="4571"/>
                </a:lnTo>
                <a:lnTo>
                  <a:pt x="585215" y="4571"/>
                </a:lnTo>
                <a:lnTo>
                  <a:pt x="585215" y="1523"/>
                </a:lnTo>
                <a:lnTo>
                  <a:pt x="582167" y="0"/>
                </a:lnTo>
                <a:close/>
              </a:path>
              <a:path w="585470" h="501650">
                <a:moveTo>
                  <a:pt x="12191" y="489203"/>
                </a:moveTo>
                <a:lnTo>
                  <a:pt x="6095" y="489203"/>
                </a:lnTo>
                <a:lnTo>
                  <a:pt x="12191" y="495299"/>
                </a:lnTo>
                <a:lnTo>
                  <a:pt x="12191" y="489203"/>
                </a:lnTo>
                <a:close/>
              </a:path>
              <a:path w="585470" h="501650">
                <a:moveTo>
                  <a:pt x="574547" y="489203"/>
                </a:moveTo>
                <a:lnTo>
                  <a:pt x="12191" y="489203"/>
                </a:lnTo>
                <a:lnTo>
                  <a:pt x="12191" y="495299"/>
                </a:lnTo>
                <a:lnTo>
                  <a:pt x="574547" y="495299"/>
                </a:lnTo>
                <a:lnTo>
                  <a:pt x="574547" y="489203"/>
                </a:lnTo>
                <a:close/>
              </a:path>
              <a:path w="585470" h="501650">
                <a:moveTo>
                  <a:pt x="574547" y="4571"/>
                </a:moveTo>
                <a:lnTo>
                  <a:pt x="574547" y="495299"/>
                </a:lnTo>
                <a:lnTo>
                  <a:pt x="579119" y="489203"/>
                </a:lnTo>
                <a:lnTo>
                  <a:pt x="585215" y="489203"/>
                </a:lnTo>
                <a:lnTo>
                  <a:pt x="585215" y="10667"/>
                </a:lnTo>
                <a:lnTo>
                  <a:pt x="579119" y="10667"/>
                </a:lnTo>
                <a:lnTo>
                  <a:pt x="574547" y="4571"/>
                </a:lnTo>
                <a:close/>
              </a:path>
              <a:path w="585470" h="501650">
                <a:moveTo>
                  <a:pt x="585215" y="489203"/>
                </a:moveTo>
                <a:lnTo>
                  <a:pt x="579119" y="489203"/>
                </a:lnTo>
                <a:lnTo>
                  <a:pt x="574547" y="495299"/>
                </a:lnTo>
                <a:lnTo>
                  <a:pt x="585215" y="495299"/>
                </a:lnTo>
                <a:lnTo>
                  <a:pt x="585215" y="489203"/>
                </a:lnTo>
                <a:close/>
              </a:path>
              <a:path w="585470" h="501650">
                <a:moveTo>
                  <a:pt x="12191" y="4571"/>
                </a:moveTo>
                <a:lnTo>
                  <a:pt x="6095" y="10667"/>
                </a:lnTo>
                <a:lnTo>
                  <a:pt x="12191" y="10667"/>
                </a:lnTo>
                <a:lnTo>
                  <a:pt x="12191" y="4571"/>
                </a:lnTo>
                <a:close/>
              </a:path>
              <a:path w="585470" h="501650">
                <a:moveTo>
                  <a:pt x="574547" y="4571"/>
                </a:moveTo>
                <a:lnTo>
                  <a:pt x="12191" y="4571"/>
                </a:lnTo>
                <a:lnTo>
                  <a:pt x="12191" y="10667"/>
                </a:lnTo>
                <a:lnTo>
                  <a:pt x="574547" y="10667"/>
                </a:lnTo>
                <a:lnTo>
                  <a:pt x="574547" y="4571"/>
                </a:lnTo>
                <a:close/>
              </a:path>
              <a:path w="585470" h="501650">
                <a:moveTo>
                  <a:pt x="585215" y="4571"/>
                </a:moveTo>
                <a:lnTo>
                  <a:pt x="574547" y="4571"/>
                </a:lnTo>
                <a:lnTo>
                  <a:pt x="579119" y="10667"/>
                </a:lnTo>
                <a:lnTo>
                  <a:pt x="585215" y="10667"/>
                </a:lnTo>
                <a:lnTo>
                  <a:pt x="585215" y="4571"/>
                </a:lnTo>
                <a:close/>
              </a:path>
            </a:pathLst>
          </a:custGeom>
          <a:solidFill>
            <a:srgbClr val="BE4B48"/>
          </a:solidFill>
        </p:spPr>
        <p:txBody>
          <a:bodyPr wrap="square" lIns="0" tIns="0" rIns="0" bIns="0" rtlCol="0"/>
          <a:lstStyle/>
          <a:p>
            <a:pPr defTabSz="819623"/>
            <a:endParaRPr>
              <a:solidFill>
                <a:prstClr val="black"/>
              </a:solidFill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240393" y="2506136"/>
            <a:ext cx="330777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84" defTabSz="819623"/>
            <a:r>
              <a:rPr sz="1400" spc="-9" dirty="0">
                <a:solidFill>
                  <a:prstClr val="black"/>
                </a:solidFill>
                <a:cs typeface="Calibri"/>
              </a:rPr>
              <a:t>F</a:t>
            </a:r>
            <a:r>
              <a:rPr sz="1400" spc="18" dirty="0">
                <a:solidFill>
                  <a:prstClr val="black"/>
                </a:solidFill>
                <a:cs typeface="Calibri"/>
              </a:rPr>
              <a:t>CN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161127" y="2346512"/>
            <a:ext cx="563995" cy="442632"/>
          </a:xfrm>
          <a:custGeom>
            <a:avLst/>
            <a:gdLst/>
            <a:ahLst/>
            <a:cxnLst/>
            <a:rect l="l" t="t" r="r" b="b"/>
            <a:pathLst>
              <a:path w="620395" h="501650">
                <a:moveTo>
                  <a:pt x="618743" y="0"/>
                </a:moveTo>
                <a:lnTo>
                  <a:pt x="3047" y="0"/>
                </a:lnTo>
                <a:lnTo>
                  <a:pt x="0" y="1523"/>
                </a:lnTo>
                <a:lnTo>
                  <a:pt x="0" y="498347"/>
                </a:lnTo>
                <a:lnTo>
                  <a:pt x="3047" y="501395"/>
                </a:lnTo>
                <a:lnTo>
                  <a:pt x="618743" y="501395"/>
                </a:lnTo>
                <a:lnTo>
                  <a:pt x="620267" y="498347"/>
                </a:lnTo>
                <a:lnTo>
                  <a:pt x="620267" y="495299"/>
                </a:lnTo>
                <a:lnTo>
                  <a:pt x="6096" y="495299"/>
                </a:lnTo>
                <a:lnTo>
                  <a:pt x="6096" y="6095"/>
                </a:lnTo>
                <a:lnTo>
                  <a:pt x="620267" y="6095"/>
                </a:lnTo>
                <a:lnTo>
                  <a:pt x="620267" y="1523"/>
                </a:lnTo>
                <a:lnTo>
                  <a:pt x="618743" y="0"/>
                </a:lnTo>
                <a:close/>
              </a:path>
              <a:path w="620395" h="501650">
                <a:moveTo>
                  <a:pt x="615696" y="6095"/>
                </a:moveTo>
                <a:lnTo>
                  <a:pt x="615696" y="495299"/>
                </a:lnTo>
                <a:lnTo>
                  <a:pt x="620267" y="495299"/>
                </a:lnTo>
                <a:lnTo>
                  <a:pt x="620267" y="6095"/>
                </a:lnTo>
                <a:lnTo>
                  <a:pt x="615696" y="6095"/>
                </a:lnTo>
                <a:close/>
              </a:path>
            </a:pathLst>
          </a:custGeom>
          <a:solidFill>
            <a:srgbClr val="BE4B48"/>
          </a:solidFill>
        </p:spPr>
        <p:txBody>
          <a:bodyPr wrap="square" lIns="0" tIns="0" rIns="0" bIns="0" rtlCol="0"/>
          <a:lstStyle/>
          <a:p>
            <a:pPr defTabSz="819623"/>
            <a:endParaRPr>
              <a:solidFill>
                <a:prstClr val="black"/>
              </a:solidFill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166668" y="2351894"/>
            <a:ext cx="554181" cy="4316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9623"/>
            <a:endParaRPr>
              <a:solidFill>
                <a:prstClr val="black"/>
              </a:solidFill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161127" y="2346512"/>
            <a:ext cx="563995" cy="442632"/>
          </a:xfrm>
          <a:custGeom>
            <a:avLst/>
            <a:gdLst/>
            <a:ahLst/>
            <a:cxnLst/>
            <a:rect l="l" t="t" r="r" b="b"/>
            <a:pathLst>
              <a:path w="620395" h="501650">
                <a:moveTo>
                  <a:pt x="618743" y="0"/>
                </a:moveTo>
                <a:lnTo>
                  <a:pt x="3047" y="0"/>
                </a:lnTo>
                <a:lnTo>
                  <a:pt x="0" y="1523"/>
                </a:lnTo>
                <a:lnTo>
                  <a:pt x="0" y="498347"/>
                </a:lnTo>
                <a:lnTo>
                  <a:pt x="3047" y="501395"/>
                </a:lnTo>
                <a:lnTo>
                  <a:pt x="618743" y="501395"/>
                </a:lnTo>
                <a:lnTo>
                  <a:pt x="620267" y="498347"/>
                </a:lnTo>
                <a:lnTo>
                  <a:pt x="620267" y="495299"/>
                </a:lnTo>
                <a:lnTo>
                  <a:pt x="12191" y="495299"/>
                </a:lnTo>
                <a:lnTo>
                  <a:pt x="6095" y="489203"/>
                </a:lnTo>
                <a:lnTo>
                  <a:pt x="12191" y="489203"/>
                </a:lnTo>
                <a:lnTo>
                  <a:pt x="12191" y="10667"/>
                </a:lnTo>
                <a:lnTo>
                  <a:pt x="6095" y="10667"/>
                </a:lnTo>
                <a:lnTo>
                  <a:pt x="12191" y="6095"/>
                </a:lnTo>
                <a:lnTo>
                  <a:pt x="620267" y="6095"/>
                </a:lnTo>
                <a:lnTo>
                  <a:pt x="620267" y="1523"/>
                </a:lnTo>
                <a:lnTo>
                  <a:pt x="618743" y="0"/>
                </a:lnTo>
                <a:close/>
              </a:path>
              <a:path w="620395" h="501650">
                <a:moveTo>
                  <a:pt x="12191" y="489203"/>
                </a:moveTo>
                <a:lnTo>
                  <a:pt x="6095" y="489203"/>
                </a:lnTo>
                <a:lnTo>
                  <a:pt x="12191" y="495299"/>
                </a:lnTo>
                <a:lnTo>
                  <a:pt x="12191" y="489203"/>
                </a:lnTo>
                <a:close/>
              </a:path>
              <a:path w="620395" h="501650">
                <a:moveTo>
                  <a:pt x="609599" y="489203"/>
                </a:moveTo>
                <a:lnTo>
                  <a:pt x="12191" y="489203"/>
                </a:lnTo>
                <a:lnTo>
                  <a:pt x="12191" y="495299"/>
                </a:lnTo>
                <a:lnTo>
                  <a:pt x="609599" y="495299"/>
                </a:lnTo>
                <a:lnTo>
                  <a:pt x="609599" y="489203"/>
                </a:lnTo>
                <a:close/>
              </a:path>
              <a:path w="620395" h="501650">
                <a:moveTo>
                  <a:pt x="609599" y="6095"/>
                </a:moveTo>
                <a:lnTo>
                  <a:pt x="609599" y="495299"/>
                </a:lnTo>
                <a:lnTo>
                  <a:pt x="615695" y="489203"/>
                </a:lnTo>
                <a:lnTo>
                  <a:pt x="620267" y="489203"/>
                </a:lnTo>
                <a:lnTo>
                  <a:pt x="620267" y="10667"/>
                </a:lnTo>
                <a:lnTo>
                  <a:pt x="615695" y="10667"/>
                </a:lnTo>
                <a:lnTo>
                  <a:pt x="609599" y="6095"/>
                </a:lnTo>
                <a:close/>
              </a:path>
              <a:path w="620395" h="501650">
                <a:moveTo>
                  <a:pt x="620267" y="489203"/>
                </a:moveTo>
                <a:lnTo>
                  <a:pt x="615695" y="489203"/>
                </a:lnTo>
                <a:lnTo>
                  <a:pt x="609599" y="495299"/>
                </a:lnTo>
                <a:lnTo>
                  <a:pt x="620267" y="495299"/>
                </a:lnTo>
                <a:lnTo>
                  <a:pt x="620267" y="489203"/>
                </a:lnTo>
                <a:close/>
              </a:path>
              <a:path w="620395" h="501650">
                <a:moveTo>
                  <a:pt x="12191" y="6095"/>
                </a:moveTo>
                <a:lnTo>
                  <a:pt x="6095" y="10667"/>
                </a:lnTo>
                <a:lnTo>
                  <a:pt x="12191" y="10667"/>
                </a:lnTo>
                <a:lnTo>
                  <a:pt x="12191" y="6095"/>
                </a:lnTo>
                <a:close/>
              </a:path>
              <a:path w="620395" h="501650">
                <a:moveTo>
                  <a:pt x="609599" y="6095"/>
                </a:moveTo>
                <a:lnTo>
                  <a:pt x="12191" y="6095"/>
                </a:lnTo>
                <a:lnTo>
                  <a:pt x="12191" y="10667"/>
                </a:lnTo>
                <a:lnTo>
                  <a:pt x="609599" y="10667"/>
                </a:lnTo>
                <a:lnTo>
                  <a:pt x="609599" y="6095"/>
                </a:lnTo>
                <a:close/>
              </a:path>
              <a:path w="620395" h="501650">
                <a:moveTo>
                  <a:pt x="620267" y="6095"/>
                </a:moveTo>
                <a:lnTo>
                  <a:pt x="609599" y="6095"/>
                </a:lnTo>
                <a:lnTo>
                  <a:pt x="615695" y="10667"/>
                </a:lnTo>
                <a:lnTo>
                  <a:pt x="620267" y="10667"/>
                </a:lnTo>
                <a:lnTo>
                  <a:pt x="620267" y="6095"/>
                </a:lnTo>
                <a:close/>
              </a:path>
            </a:pathLst>
          </a:custGeom>
          <a:solidFill>
            <a:srgbClr val="BE4B48"/>
          </a:solidFill>
        </p:spPr>
        <p:txBody>
          <a:bodyPr wrap="square" lIns="0" tIns="0" rIns="0" bIns="0" rtlCol="0"/>
          <a:lstStyle/>
          <a:p>
            <a:pPr defTabSz="819623"/>
            <a:endParaRPr>
              <a:solidFill>
                <a:prstClr val="black"/>
              </a:solidFill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257635" y="2370253"/>
            <a:ext cx="370609" cy="4394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84" marR="4559" defTabSz="819623">
              <a:lnSpc>
                <a:spcPct val="101899"/>
              </a:lnSpc>
            </a:pPr>
            <a:r>
              <a:rPr sz="1400" spc="18" dirty="0">
                <a:solidFill>
                  <a:prstClr val="black"/>
                </a:solidFill>
                <a:cs typeface="Calibri"/>
              </a:rPr>
              <a:t>C</a:t>
            </a:r>
            <a:r>
              <a:rPr sz="1400" spc="13" dirty="0">
                <a:solidFill>
                  <a:prstClr val="black"/>
                </a:solidFill>
                <a:cs typeface="Calibri"/>
              </a:rPr>
              <a:t>R</a:t>
            </a:r>
            <a:r>
              <a:rPr sz="1400" spc="4" dirty="0">
                <a:solidFill>
                  <a:prstClr val="black"/>
                </a:solidFill>
                <a:cs typeface="Calibri"/>
              </a:rPr>
              <a:t>F-</a:t>
            </a:r>
            <a:r>
              <a:rPr sz="1400" spc="13" dirty="0">
                <a:solidFill>
                  <a:prstClr val="black"/>
                </a:solidFill>
                <a:cs typeface="Calibri"/>
              </a:rPr>
              <a:t> RNN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532125" y="2350546"/>
            <a:ext cx="531091" cy="442632"/>
          </a:xfrm>
          <a:custGeom>
            <a:avLst/>
            <a:gdLst/>
            <a:ahLst/>
            <a:cxnLst/>
            <a:rect l="l" t="t" r="r" b="b"/>
            <a:pathLst>
              <a:path w="584200" h="501650">
                <a:moveTo>
                  <a:pt x="582167" y="0"/>
                </a:moveTo>
                <a:lnTo>
                  <a:pt x="1523" y="0"/>
                </a:lnTo>
                <a:lnTo>
                  <a:pt x="0" y="3047"/>
                </a:lnTo>
                <a:lnTo>
                  <a:pt x="0" y="498347"/>
                </a:lnTo>
                <a:lnTo>
                  <a:pt x="1523" y="501395"/>
                </a:lnTo>
                <a:lnTo>
                  <a:pt x="582167" y="501395"/>
                </a:lnTo>
                <a:lnTo>
                  <a:pt x="583691" y="498347"/>
                </a:lnTo>
                <a:lnTo>
                  <a:pt x="583691" y="495299"/>
                </a:lnTo>
                <a:lnTo>
                  <a:pt x="4572" y="495299"/>
                </a:lnTo>
                <a:lnTo>
                  <a:pt x="4572" y="6095"/>
                </a:lnTo>
                <a:lnTo>
                  <a:pt x="583691" y="6095"/>
                </a:lnTo>
                <a:lnTo>
                  <a:pt x="583691" y="3047"/>
                </a:lnTo>
                <a:lnTo>
                  <a:pt x="582167" y="0"/>
                </a:lnTo>
                <a:close/>
              </a:path>
              <a:path w="584200" h="501650">
                <a:moveTo>
                  <a:pt x="579120" y="6095"/>
                </a:moveTo>
                <a:lnTo>
                  <a:pt x="579120" y="495299"/>
                </a:lnTo>
                <a:lnTo>
                  <a:pt x="583691" y="495299"/>
                </a:lnTo>
                <a:lnTo>
                  <a:pt x="583691" y="6095"/>
                </a:lnTo>
                <a:lnTo>
                  <a:pt x="579120" y="6095"/>
                </a:lnTo>
                <a:close/>
              </a:path>
            </a:pathLst>
          </a:custGeom>
          <a:solidFill>
            <a:srgbClr val="BE4B48"/>
          </a:solidFill>
        </p:spPr>
        <p:txBody>
          <a:bodyPr wrap="square" lIns="0" tIns="0" rIns="0" bIns="0" rtlCol="0"/>
          <a:lstStyle/>
          <a:p>
            <a:pPr defTabSz="819623"/>
            <a:endParaRPr>
              <a:solidFill>
                <a:prstClr val="black"/>
              </a:solidFill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536286" y="2357280"/>
            <a:ext cx="522315" cy="43030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19623"/>
            <a:endParaRPr>
              <a:solidFill>
                <a:prstClr val="black"/>
              </a:solidFill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532125" y="2350546"/>
            <a:ext cx="531091" cy="442632"/>
          </a:xfrm>
          <a:custGeom>
            <a:avLst/>
            <a:gdLst/>
            <a:ahLst/>
            <a:cxnLst/>
            <a:rect l="l" t="t" r="r" b="b"/>
            <a:pathLst>
              <a:path w="584200" h="501650">
                <a:moveTo>
                  <a:pt x="582167" y="0"/>
                </a:moveTo>
                <a:lnTo>
                  <a:pt x="1523" y="0"/>
                </a:lnTo>
                <a:lnTo>
                  <a:pt x="0" y="3047"/>
                </a:lnTo>
                <a:lnTo>
                  <a:pt x="0" y="498347"/>
                </a:lnTo>
                <a:lnTo>
                  <a:pt x="1523" y="501395"/>
                </a:lnTo>
                <a:lnTo>
                  <a:pt x="582167" y="501395"/>
                </a:lnTo>
                <a:lnTo>
                  <a:pt x="583691" y="498347"/>
                </a:lnTo>
                <a:lnTo>
                  <a:pt x="583691" y="495299"/>
                </a:lnTo>
                <a:lnTo>
                  <a:pt x="10667" y="495299"/>
                </a:lnTo>
                <a:lnTo>
                  <a:pt x="4571" y="490727"/>
                </a:lnTo>
                <a:lnTo>
                  <a:pt x="10667" y="490727"/>
                </a:lnTo>
                <a:lnTo>
                  <a:pt x="10667" y="10667"/>
                </a:lnTo>
                <a:lnTo>
                  <a:pt x="4571" y="10667"/>
                </a:lnTo>
                <a:lnTo>
                  <a:pt x="10667" y="6095"/>
                </a:lnTo>
                <a:lnTo>
                  <a:pt x="583691" y="6095"/>
                </a:lnTo>
                <a:lnTo>
                  <a:pt x="583691" y="3047"/>
                </a:lnTo>
                <a:lnTo>
                  <a:pt x="582167" y="0"/>
                </a:lnTo>
                <a:close/>
              </a:path>
              <a:path w="584200" h="501650">
                <a:moveTo>
                  <a:pt x="10667" y="490727"/>
                </a:moveTo>
                <a:lnTo>
                  <a:pt x="4571" y="490727"/>
                </a:lnTo>
                <a:lnTo>
                  <a:pt x="10667" y="495299"/>
                </a:lnTo>
                <a:lnTo>
                  <a:pt x="10667" y="490727"/>
                </a:lnTo>
                <a:close/>
              </a:path>
              <a:path w="584200" h="501650">
                <a:moveTo>
                  <a:pt x="573023" y="490727"/>
                </a:moveTo>
                <a:lnTo>
                  <a:pt x="10667" y="490727"/>
                </a:lnTo>
                <a:lnTo>
                  <a:pt x="10667" y="495299"/>
                </a:lnTo>
                <a:lnTo>
                  <a:pt x="573023" y="495299"/>
                </a:lnTo>
                <a:lnTo>
                  <a:pt x="573023" y="490727"/>
                </a:lnTo>
                <a:close/>
              </a:path>
              <a:path w="584200" h="501650">
                <a:moveTo>
                  <a:pt x="573023" y="6095"/>
                </a:moveTo>
                <a:lnTo>
                  <a:pt x="573023" y="495299"/>
                </a:lnTo>
                <a:lnTo>
                  <a:pt x="579119" y="490727"/>
                </a:lnTo>
                <a:lnTo>
                  <a:pt x="583691" y="490727"/>
                </a:lnTo>
                <a:lnTo>
                  <a:pt x="583691" y="10667"/>
                </a:lnTo>
                <a:lnTo>
                  <a:pt x="579119" y="10667"/>
                </a:lnTo>
                <a:lnTo>
                  <a:pt x="573023" y="6095"/>
                </a:lnTo>
                <a:close/>
              </a:path>
              <a:path w="584200" h="501650">
                <a:moveTo>
                  <a:pt x="583691" y="490727"/>
                </a:moveTo>
                <a:lnTo>
                  <a:pt x="579119" y="490727"/>
                </a:lnTo>
                <a:lnTo>
                  <a:pt x="573023" y="495299"/>
                </a:lnTo>
                <a:lnTo>
                  <a:pt x="583691" y="495299"/>
                </a:lnTo>
                <a:lnTo>
                  <a:pt x="583691" y="490727"/>
                </a:lnTo>
                <a:close/>
              </a:path>
              <a:path w="584200" h="501650">
                <a:moveTo>
                  <a:pt x="10667" y="6095"/>
                </a:moveTo>
                <a:lnTo>
                  <a:pt x="4571" y="10667"/>
                </a:lnTo>
                <a:lnTo>
                  <a:pt x="10667" y="10667"/>
                </a:lnTo>
                <a:lnTo>
                  <a:pt x="10667" y="6095"/>
                </a:lnTo>
                <a:close/>
              </a:path>
              <a:path w="584200" h="501650">
                <a:moveTo>
                  <a:pt x="573023" y="6095"/>
                </a:moveTo>
                <a:lnTo>
                  <a:pt x="10667" y="6095"/>
                </a:lnTo>
                <a:lnTo>
                  <a:pt x="10667" y="10667"/>
                </a:lnTo>
                <a:lnTo>
                  <a:pt x="573023" y="10667"/>
                </a:lnTo>
                <a:lnTo>
                  <a:pt x="573023" y="6095"/>
                </a:lnTo>
                <a:close/>
              </a:path>
              <a:path w="584200" h="501650">
                <a:moveTo>
                  <a:pt x="583691" y="6095"/>
                </a:moveTo>
                <a:lnTo>
                  <a:pt x="573023" y="6095"/>
                </a:lnTo>
                <a:lnTo>
                  <a:pt x="579119" y="10667"/>
                </a:lnTo>
                <a:lnTo>
                  <a:pt x="583691" y="10667"/>
                </a:lnTo>
                <a:lnTo>
                  <a:pt x="583691" y="6095"/>
                </a:lnTo>
                <a:close/>
              </a:path>
            </a:pathLst>
          </a:custGeom>
          <a:solidFill>
            <a:srgbClr val="BE4B48"/>
          </a:solidFill>
        </p:spPr>
        <p:txBody>
          <a:bodyPr wrap="square" lIns="0" tIns="0" rIns="0" bIns="0" rtlCol="0"/>
          <a:lstStyle/>
          <a:p>
            <a:pPr defTabSz="819623"/>
            <a:endParaRPr>
              <a:solidFill>
                <a:prstClr val="black"/>
              </a:solidFill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631506" y="2484554"/>
            <a:ext cx="330777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84" defTabSz="819623"/>
            <a:r>
              <a:rPr sz="1400" spc="-9" dirty="0">
                <a:solidFill>
                  <a:prstClr val="black"/>
                </a:solidFill>
                <a:cs typeface="Calibri"/>
              </a:rPr>
              <a:t>F</a:t>
            </a:r>
            <a:r>
              <a:rPr sz="1400" spc="18" dirty="0">
                <a:solidFill>
                  <a:prstClr val="black"/>
                </a:solidFill>
                <a:cs typeface="Calibri"/>
              </a:rPr>
              <a:t>CN</a:t>
            </a:r>
            <a:endParaRPr sz="1400">
              <a:solidFill>
                <a:prstClr val="black"/>
              </a:solidFill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177148" y="2202628"/>
            <a:ext cx="1152814" cy="118782"/>
          </a:xfrm>
          <a:custGeom>
            <a:avLst/>
            <a:gdLst/>
            <a:ahLst/>
            <a:cxnLst/>
            <a:rect l="l" t="t" r="r" b="b"/>
            <a:pathLst>
              <a:path w="1268095" h="134619">
                <a:moveTo>
                  <a:pt x="1135379" y="0"/>
                </a:moveTo>
                <a:lnTo>
                  <a:pt x="1135379" y="134111"/>
                </a:lnTo>
                <a:lnTo>
                  <a:pt x="1222767" y="89915"/>
                </a:lnTo>
                <a:lnTo>
                  <a:pt x="1158239" y="89915"/>
                </a:lnTo>
                <a:lnTo>
                  <a:pt x="1158239" y="44195"/>
                </a:lnTo>
                <a:lnTo>
                  <a:pt x="1222767" y="44195"/>
                </a:lnTo>
                <a:lnTo>
                  <a:pt x="1135379" y="0"/>
                </a:lnTo>
                <a:close/>
              </a:path>
              <a:path w="1268095" h="134619">
                <a:moveTo>
                  <a:pt x="1135379" y="44195"/>
                </a:moveTo>
                <a:lnTo>
                  <a:pt x="0" y="44195"/>
                </a:lnTo>
                <a:lnTo>
                  <a:pt x="0" y="89915"/>
                </a:lnTo>
                <a:lnTo>
                  <a:pt x="1135379" y="89915"/>
                </a:lnTo>
                <a:lnTo>
                  <a:pt x="1135379" y="44195"/>
                </a:lnTo>
                <a:close/>
              </a:path>
              <a:path w="1268095" h="134619">
                <a:moveTo>
                  <a:pt x="1222767" y="44195"/>
                </a:moveTo>
                <a:lnTo>
                  <a:pt x="1158239" y="44195"/>
                </a:lnTo>
                <a:lnTo>
                  <a:pt x="1158239" y="89915"/>
                </a:lnTo>
                <a:lnTo>
                  <a:pt x="1222767" y="89915"/>
                </a:lnTo>
                <a:lnTo>
                  <a:pt x="1267967" y="67055"/>
                </a:lnTo>
                <a:lnTo>
                  <a:pt x="1222767" y="441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19623"/>
            <a:endParaRPr>
              <a:solidFill>
                <a:prstClr val="black"/>
              </a:solidFill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177148" y="2202628"/>
            <a:ext cx="1152814" cy="118782"/>
          </a:xfrm>
          <a:custGeom>
            <a:avLst/>
            <a:gdLst/>
            <a:ahLst/>
            <a:cxnLst/>
            <a:rect l="l" t="t" r="r" b="b"/>
            <a:pathLst>
              <a:path w="1268095" h="134619">
                <a:moveTo>
                  <a:pt x="1135379" y="0"/>
                </a:moveTo>
                <a:lnTo>
                  <a:pt x="1135379" y="134111"/>
                </a:lnTo>
                <a:lnTo>
                  <a:pt x="1222767" y="89915"/>
                </a:lnTo>
                <a:lnTo>
                  <a:pt x="1158239" y="89915"/>
                </a:lnTo>
                <a:lnTo>
                  <a:pt x="1158239" y="44195"/>
                </a:lnTo>
                <a:lnTo>
                  <a:pt x="1222767" y="44195"/>
                </a:lnTo>
                <a:lnTo>
                  <a:pt x="1135379" y="0"/>
                </a:lnTo>
                <a:close/>
              </a:path>
              <a:path w="1268095" h="134619">
                <a:moveTo>
                  <a:pt x="1135379" y="44195"/>
                </a:moveTo>
                <a:lnTo>
                  <a:pt x="0" y="44195"/>
                </a:lnTo>
                <a:lnTo>
                  <a:pt x="0" y="89915"/>
                </a:lnTo>
                <a:lnTo>
                  <a:pt x="1135379" y="89915"/>
                </a:lnTo>
                <a:lnTo>
                  <a:pt x="1135379" y="44195"/>
                </a:lnTo>
                <a:close/>
              </a:path>
              <a:path w="1268095" h="134619">
                <a:moveTo>
                  <a:pt x="1222767" y="44195"/>
                </a:moveTo>
                <a:lnTo>
                  <a:pt x="1158239" y="44195"/>
                </a:lnTo>
                <a:lnTo>
                  <a:pt x="1158239" y="89915"/>
                </a:lnTo>
                <a:lnTo>
                  <a:pt x="1222767" y="89915"/>
                </a:lnTo>
                <a:lnTo>
                  <a:pt x="1267967" y="67055"/>
                </a:lnTo>
                <a:lnTo>
                  <a:pt x="1222767" y="441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19623"/>
            <a:endParaRPr>
              <a:solidFill>
                <a:prstClr val="black"/>
              </a:solidFill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583381" y="2195905"/>
            <a:ext cx="1152814" cy="117101"/>
          </a:xfrm>
          <a:custGeom>
            <a:avLst/>
            <a:gdLst/>
            <a:ahLst/>
            <a:cxnLst/>
            <a:rect l="l" t="t" r="r" b="b"/>
            <a:pathLst>
              <a:path w="1268095" h="132714">
                <a:moveTo>
                  <a:pt x="1135379" y="0"/>
                </a:moveTo>
                <a:lnTo>
                  <a:pt x="1135379" y="132587"/>
                </a:lnTo>
                <a:lnTo>
                  <a:pt x="1222767" y="88391"/>
                </a:lnTo>
                <a:lnTo>
                  <a:pt x="1156715" y="88391"/>
                </a:lnTo>
                <a:lnTo>
                  <a:pt x="1156715" y="44195"/>
                </a:lnTo>
                <a:lnTo>
                  <a:pt x="1224799" y="44195"/>
                </a:lnTo>
                <a:lnTo>
                  <a:pt x="1135379" y="0"/>
                </a:lnTo>
                <a:close/>
              </a:path>
              <a:path w="1268095" h="132714">
                <a:moveTo>
                  <a:pt x="1135379" y="44195"/>
                </a:moveTo>
                <a:lnTo>
                  <a:pt x="0" y="44195"/>
                </a:lnTo>
                <a:lnTo>
                  <a:pt x="0" y="88391"/>
                </a:lnTo>
                <a:lnTo>
                  <a:pt x="1135379" y="88391"/>
                </a:lnTo>
                <a:lnTo>
                  <a:pt x="1135379" y="44195"/>
                </a:lnTo>
                <a:close/>
              </a:path>
              <a:path w="1268095" h="132714">
                <a:moveTo>
                  <a:pt x="1224799" y="44195"/>
                </a:moveTo>
                <a:lnTo>
                  <a:pt x="1156715" y="44195"/>
                </a:lnTo>
                <a:lnTo>
                  <a:pt x="1156715" y="88391"/>
                </a:lnTo>
                <a:lnTo>
                  <a:pt x="1222767" y="88391"/>
                </a:lnTo>
                <a:lnTo>
                  <a:pt x="1267967" y="65531"/>
                </a:lnTo>
                <a:lnTo>
                  <a:pt x="1224799" y="441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19623"/>
            <a:endParaRPr>
              <a:solidFill>
                <a:prstClr val="black"/>
              </a:solidFill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583381" y="2195905"/>
            <a:ext cx="1152814" cy="117101"/>
          </a:xfrm>
          <a:custGeom>
            <a:avLst/>
            <a:gdLst/>
            <a:ahLst/>
            <a:cxnLst/>
            <a:rect l="l" t="t" r="r" b="b"/>
            <a:pathLst>
              <a:path w="1268095" h="132714">
                <a:moveTo>
                  <a:pt x="1135379" y="0"/>
                </a:moveTo>
                <a:lnTo>
                  <a:pt x="1135379" y="132587"/>
                </a:lnTo>
                <a:lnTo>
                  <a:pt x="1222767" y="88391"/>
                </a:lnTo>
                <a:lnTo>
                  <a:pt x="1156715" y="88391"/>
                </a:lnTo>
                <a:lnTo>
                  <a:pt x="1156715" y="44195"/>
                </a:lnTo>
                <a:lnTo>
                  <a:pt x="1224799" y="44195"/>
                </a:lnTo>
                <a:lnTo>
                  <a:pt x="1135379" y="0"/>
                </a:lnTo>
                <a:close/>
              </a:path>
              <a:path w="1268095" h="132714">
                <a:moveTo>
                  <a:pt x="1135379" y="44195"/>
                </a:moveTo>
                <a:lnTo>
                  <a:pt x="0" y="44195"/>
                </a:lnTo>
                <a:lnTo>
                  <a:pt x="0" y="88391"/>
                </a:lnTo>
                <a:lnTo>
                  <a:pt x="1135379" y="88391"/>
                </a:lnTo>
                <a:lnTo>
                  <a:pt x="1135379" y="44195"/>
                </a:lnTo>
                <a:close/>
              </a:path>
              <a:path w="1268095" h="132714">
                <a:moveTo>
                  <a:pt x="1224799" y="44195"/>
                </a:moveTo>
                <a:lnTo>
                  <a:pt x="1156715" y="44195"/>
                </a:lnTo>
                <a:lnTo>
                  <a:pt x="1156715" y="88391"/>
                </a:lnTo>
                <a:lnTo>
                  <a:pt x="1222767" y="88391"/>
                </a:lnTo>
                <a:lnTo>
                  <a:pt x="1267967" y="65531"/>
                </a:lnTo>
                <a:lnTo>
                  <a:pt x="1224799" y="441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19623"/>
            <a:endParaRPr>
              <a:solidFill>
                <a:prstClr val="black"/>
              </a:solidFill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583384" y="2821193"/>
            <a:ext cx="1136073" cy="118782"/>
          </a:xfrm>
          <a:custGeom>
            <a:avLst/>
            <a:gdLst/>
            <a:ahLst/>
            <a:cxnLst/>
            <a:rect l="l" t="t" r="r" b="b"/>
            <a:pathLst>
              <a:path w="1249679" h="134620">
                <a:moveTo>
                  <a:pt x="132587" y="0"/>
                </a:moveTo>
                <a:lnTo>
                  <a:pt x="0" y="67055"/>
                </a:lnTo>
                <a:lnTo>
                  <a:pt x="132587" y="134111"/>
                </a:lnTo>
                <a:lnTo>
                  <a:pt x="132587" y="89915"/>
                </a:lnTo>
                <a:lnTo>
                  <a:pt x="109727" y="89915"/>
                </a:lnTo>
                <a:lnTo>
                  <a:pt x="109727" y="45719"/>
                </a:lnTo>
                <a:lnTo>
                  <a:pt x="132587" y="45719"/>
                </a:lnTo>
                <a:lnTo>
                  <a:pt x="132587" y="0"/>
                </a:lnTo>
                <a:close/>
              </a:path>
              <a:path w="1249679" h="134620">
                <a:moveTo>
                  <a:pt x="132587" y="45719"/>
                </a:moveTo>
                <a:lnTo>
                  <a:pt x="109727" y="45719"/>
                </a:lnTo>
                <a:lnTo>
                  <a:pt x="109727" y="89915"/>
                </a:lnTo>
                <a:lnTo>
                  <a:pt x="132587" y="89915"/>
                </a:lnTo>
                <a:lnTo>
                  <a:pt x="132587" y="45719"/>
                </a:lnTo>
                <a:close/>
              </a:path>
              <a:path w="1249679" h="134620">
                <a:moveTo>
                  <a:pt x="1249679" y="45719"/>
                </a:moveTo>
                <a:lnTo>
                  <a:pt x="132587" y="45719"/>
                </a:lnTo>
                <a:lnTo>
                  <a:pt x="132587" y="89915"/>
                </a:lnTo>
                <a:lnTo>
                  <a:pt x="1249679" y="89915"/>
                </a:lnTo>
                <a:lnTo>
                  <a:pt x="1249679" y="457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19623"/>
            <a:endParaRPr>
              <a:solidFill>
                <a:prstClr val="black"/>
              </a:solidFill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583384" y="2821193"/>
            <a:ext cx="1136073" cy="118782"/>
          </a:xfrm>
          <a:custGeom>
            <a:avLst/>
            <a:gdLst/>
            <a:ahLst/>
            <a:cxnLst/>
            <a:rect l="l" t="t" r="r" b="b"/>
            <a:pathLst>
              <a:path w="1249679" h="134620">
                <a:moveTo>
                  <a:pt x="132587" y="0"/>
                </a:moveTo>
                <a:lnTo>
                  <a:pt x="0" y="67055"/>
                </a:lnTo>
                <a:lnTo>
                  <a:pt x="132587" y="134111"/>
                </a:lnTo>
                <a:lnTo>
                  <a:pt x="132587" y="89915"/>
                </a:lnTo>
                <a:lnTo>
                  <a:pt x="109727" y="89915"/>
                </a:lnTo>
                <a:lnTo>
                  <a:pt x="109727" y="45719"/>
                </a:lnTo>
                <a:lnTo>
                  <a:pt x="132587" y="45719"/>
                </a:lnTo>
                <a:lnTo>
                  <a:pt x="132587" y="0"/>
                </a:lnTo>
                <a:close/>
              </a:path>
              <a:path w="1249679" h="134620">
                <a:moveTo>
                  <a:pt x="132587" y="45719"/>
                </a:moveTo>
                <a:lnTo>
                  <a:pt x="109727" y="45719"/>
                </a:lnTo>
                <a:lnTo>
                  <a:pt x="109727" y="89915"/>
                </a:lnTo>
                <a:lnTo>
                  <a:pt x="132587" y="89915"/>
                </a:lnTo>
                <a:lnTo>
                  <a:pt x="132587" y="45719"/>
                </a:lnTo>
                <a:close/>
              </a:path>
              <a:path w="1249679" h="134620">
                <a:moveTo>
                  <a:pt x="1249679" y="45719"/>
                </a:moveTo>
                <a:lnTo>
                  <a:pt x="132587" y="45719"/>
                </a:lnTo>
                <a:lnTo>
                  <a:pt x="132587" y="89915"/>
                </a:lnTo>
                <a:lnTo>
                  <a:pt x="1249679" y="89915"/>
                </a:lnTo>
                <a:lnTo>
                  <a:pt x="1249679" y="457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819623"/>
            <a:endParaRPr>
              <a:solidFill>
                <a:prstClr val="black"/>
              </a:solidFill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667595" y="2576458"/>
            <a:ext cx="109682" cy="31376"/>
          </a:xfrm>
          <a:custGeom>
            <a:avLst/>
            <a:gdLst/>
            <a:ahLst/>
            <a:cxnLst/>
            <a:rect l="l" t="t" r="r" b="b"/>
            <a:pathLst>
              <a:path w="120650" h="35560">
                <a:moveTo>
                  <a:pt x="118871" y="0"/>
                </a:moveTo>
                <a:lnTo>
                  <a:pt x="0" y="6095"/>
                </a:lnTo>
                <a:lnTo>
                  <a:pt x="1523" y="35051"/>
                </a:lnTo>
                <a:lnTo>
                  <a:pt x="120395" y="30479"/>
                </a:lnTo>
                <a:lnTo>
                  <a:pt x="118871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pPr defTabSz="819623"/>
            <a:endParaRPr>
              <a:solidFill>
                <a:prstClr val="black"/>
              </a:solidFill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057207" y="2554941"/>
            <a:ext cx="109682" cy="29696"/>
          </a:xfrm>
          <a:custGeom>
            <a:avLst/>
            <a:gdLst/>
            <a:ahLst/>
            <a:cxnLst/>
            <a:rect l="l" t="t" r="r" b="b"/>
            <a:pathLst>
              <a:path w="120650" h="33655">
                <a:moveTo>
                  <a:pt x="120395" y="0"/>
                </a:moveTo>
                <a:lnTo>
                  <a:pt x="0" y="4571"/>
                </a:lnTo>
                <a:lnTo>
                  <a:pt x="1523" y="33527"/>
                </a:lnTo>
                <a:lnTo>
                  <a:pt x="120395" y="28955"/>
                </a:lnTo>
                <a:lnTo>
                  <a:pt x="120395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pPr defTabSz="819623"/>
            <a:endParaRPr>
              <a:solidFill>
                <a:prstClr val="black"/>
              </a:solidFill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822551" y="3043221"/>
            <a:ext cx="518968" cy="26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84" defTabSz="819623"/>
            <a:r>
              <a:rPr sz="1700" spc="9" dirty="0">
                <a:solidFill>
                  <a:srgbClr val="FFFFFF"/>
                </a:solidFill>
                <a:latin typeface="Arial Unicode MS"/>
                <a:cs typeface="Arial Unicode MS"/>
              </a:rPr>
              <a:t>Ours</a:t>
            </a:r>
            <a:endParaRPr sz="1700">
              <a:solidFill>
                <a:prstClr val="black"/>
              </a:solidFill>
              <a:latin typeface="Arial Unicode MS"/>
              <a:cs typeface="Arial Unicode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115725" y="3087570"/>
            <a:ext cx="1295977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84" defTabSz="819623"/>
            <a:r>
              <a:rPr sz="1300" spc="-9" dirty="0">
                <a:solidFill>
                  <a:srgbClr val="FFFFFF"/>
                </a:solidFill>
                <a:latin typeface="Arial Unicode MS"/>
                <a:cs typeface="Arial Unicode MS"/>
              </a:rPr>
              <a:t>[C</a:t>
            </a:r>
            <a:r>
              <a:rPr sz="1300" spc="-4" dirty="0">
                <a:solidFill>
                  <a:srgbClr val="FFFFFF"/>
                </a:solidFill>
                <a:latin typeface="Arial Unicode MS"/>
                <a:cs typeface="Arial Unicode MS"/>
              </a:rPr>
              <a:t>he</a:t>
            </a:r>
            <a:r>
              <a:rPr sz="1300" spc="-9" dirty="0">
                <a:solidFill>
                  <a:srgbClr val="FFFFFF"/>
                </a:solidFill>
                <a:latin typeface="Arial Unicode MS"/>
                <a:cs typeface="Arial Unicode MS"/>
              </a:rPr>
              <a:t>n</a:t>
            </a:r>
            <a:r>
              <a:rPr sz="1300" spc="-13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1300" spc="-4" dirty="0">
                <a:solidFill>
                  <a:srgbClr val="FFFFFF"/>
                </a:solidFill>
                <a:latin typeface="Arial Unicode MS"/>
                <a:cs typeface="Arial Unicode MS"/>
              </a:rPr>
              <a:t>et al,</a:t>
            </a:r>
            <a:r>
              <a:rPr sz="1300" spc="4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1300" spc="-4" dirty="0">
                <a:solidFill>
                  <a:srgbClr val="FFFFFF"/>
                </a:solidFill>
                <a:latin typeface="Arial Unicode MS"/>
                <a:cs typeface="Arial Unicode MS"/>
              </a:rPr>
              <a:t>201</a:t>
            </a:r>
            <a:r>
              <a:rPr sz="1300" spc="-9" dirty="0">
                <a:solidFill>
                  <a:srgbClr val="FFFFFF"/>
                </a:solidFill>
                <a:latin typeface="Arial Unicode MS"/>
                <a:cs typeface="Arial Unicode MS"/>
              </a:rPr>
              <a:t>5]</a:t>
            </a:r>
            <a:endParaRPr sz="1300">
              <a:solidFill>
                <a:prstClr val="black"/>
              </a:solidFill>
              <a:latin typeface="Arial Unicode MS"/>
              <a:cs typeface="Arial Unicode M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763486" y="3085607"/>
            <a:ext cx="1269423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84" defTabSz="819623"/>
            <a:r>
              <a:rPr sz="1300" spc="-9" dirty="0">
                <a:solidFill>
                  <a:srgbClr val="FFFFFF"/>
                </a:solidFill>
                <a:latin typeface="Arial"/>
                <a:cs typeface="Arial"/>
              </a:rPr>
              <a:t>[L</a:t>
            </a:r>
            <a:r>
              <a:rPr sz="1300" spc="-4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300" spc="-9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300" spc="-2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-4" dirty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1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spc="-4" dirty="0">
                <a:solidFill>
                  <a:srgbClr val="FFFFFF"/>
                </a:solidFill>
                <a:latin typeface="Arial"/>
                <a:cs typeface="Arial"/>
              </a:rPr>
              <a:t>al, </a:t>
            </a:r>
            <a:r>
              <a:rPr sz="1300" spc="-9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300" spc="-4" dirty="0">
                <a:solidFill>
                  <a:srgbClr val="FFFFFF"/>
                </a:solidFill>
                <a:latin typeface="Arial"/>
                <a:cs typeface="Arial"/>
              </a:rPr>
              <a:t>014]</a:t>
            </a:r>
            <a:endParaRPr sz="13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567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0629" y="503539"/>
            <a:ext cx="361834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96" defTabSz="820487"/>
            <a:r>
              <a:rPr sz="1400" spc="-153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1400" spc="9" dirty="0">
                <a:solidFill>
                  <a:prstClr val="black"/>
                </a:solidFill>
                <a:latin typeface="Arial"/>
                <a:cs typeface="Arial"/>
              </a:rPr>
              <a:t>orr</a:t>
            </a:r>
            <a:r>
              <a:rPr sz="1400" spc="-1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-4" dirty="0">
                <a:solidFill>
                  <a:prstClr val="black"/>
                </a:solidFill>
                <a:latin typeface="Arial"/>
                <a:cs typeface="Arial"/>
              </a:rPr>
              <a:t>V</a:t>
            </a:r>
            <a:r>
              <a:rPr sz="1400" spc="9" dirty="0">
                <a:solidFill>
                  <a:prstClr val="black"/>
                </a:solidFill>
                <a:latin typeface="Arial"/>
                <a:cs typeface="Arial"/>
              </a:rPr>
              <a:t>ision</a:t>
            </a:r>
            <a:r>
              <a:rPr sz="1400" spc="-2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13" dirty="0">
                <a:solidFill>
                  <a:prstClr val="black"/>
                </a:solidFill>
                <a:latin typeface="Arial"/>
                <a:cs typeface="Arial"/>
              </a:rPr>
              <a:t>Gro</a:t>
            </a:r>
            <a:r>
              <a:rPr sz="1400" spc="18" dirty="0">
                <a:solidFill>
                  <a:prstClr val="black"/>
                </a:solidFill>
                <a:latin typeface="Arial"/>
                <a:cs typeface="Arial"/>
              </a:rPr>
              <a:t>u</a:t>
            </a:r>
            <a:r>
              <a:rPr sz="1400" spc="9" dirty="0">
                <a:solidFill>
                  <a:prstClr val="black"/>
                </a:solidFill>
                <a:latin typeface="Arial"/>
                <a:cs typeface="Arial"/>
              </a:rPr>
              <a:t>p,</a:t>
            </a:r>
            <a:r>
              <a:rPr sz="1400" spc="-2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18" dirty="0">
                <a:solidFill>
                  <a:prstClr val="black"/>
                </a:solidFill>
                <a:latin typeface="Arial"/>
                <a:cs typeface="Arial"/>
              </a:rPr>
              <a:t>En</a:t>
            </a:r>
            <a:r>
              <a:rPr sz="1400" spc="9" dirty="0">
                <a:solidFill>
                  <a:prstClr val="black"/>
                </a:solidFill>
                <a:latin typeface="Arial"/>
                <a:cs typeface="Arial"/>
              </a:rPr>
              <a:t>gi</a:t>
            </a:r>
            <a:r>
              <a:rPr sz="1400" spc="18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1400" spc="13" dirty="0">
                <a:solidFill>
                  <a:prstClr val="black"/>
                </a:solidFill>
                <a:latin typeface="Arial"/>
                <a:cs typeface="Arial"/>
              </a:rPr>
              <a:t>ee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1400" spc="4" dirty="0">
                <a:solidFill>
                  <a:prstClr val="black"/>
                </a:solidFill>
                <a:latin typeface="Arial"/>
                <a:cs typeface="Arial"/>
              </a:rPr>
              <a:t>in</a:t>
            </a:r>
            <a:r>
              <a:rPr sz="1400" spc="13" dirty="0">
                <a:solidFill>
                  <a:prstClr val="black"/>
                </a:solidFill>
                <a:latin typeface="Arial"/>
                <a:cs typeface="Arial"/>
              </a:rPr>
              <a:t>g</a:t>
            </a:r>
            <a:r>
              <a:rPr sz="1400" spc="-3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18" dirty="0">
                <a:solidFill>
                  <a:prstClr val="black"/>
                </a:solidFill>
                <a:latin typeface="Arial"/>
                <a:cs typeface="Arial"/>
              </a:rPr>
              <a:t>Dep</a:t>
            </a:r>
            <a:r>
              <a:rPr sz="1400" spc="13" dirty="0">
                <a:solidFill>
                  <a:prstClr val="black"/>
                </a:solidFill>
                <a:latin typeface="Arial"/>
                <a:cs typeface="Arial"/>
              </a:rPr>
              <a:t>artm</a:t>
            </a:r>
            <a:r>
              <a:rPr sz="1400" spc="4" dirty="0">
                <a:solidFill>
                  <a:prstClr val="black"/>
                </a:solidFill>
                <a:latin typeface="Arial"/>
                <a:cs typeface="Arial"/>
              </a:rPr>
              <a:t>ent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37260"/>
            <a:ext cx="9144000" cy="5821456"/>
          </a:xfrm>
          <a:custGeom>
            <a:avLst/>
            <a:gdLst/>
            <a:ahLst/>
            <a:cxnLst/>
            <a:rect l="l" t="t" r="r" b="b"/>
            <a:pathLst>
              <a:path w="10058400" h="6597650">
                <a:moveTo>
                  <a:pt x="0" y="6597395"/>
                </a:moveTo>
                <a:lnTo>
                  <a:pt x="10058399" y="6597395"/>
                </a:lnTo>
                <a:lnTo>
                  <a:pt x="10058399" y="0"/>
                </a:lnTo>
                <a:lnTo>
                  <a:pt x="0" y="0"/>
                </a:lnTo>
                <a:lnTo>
                  <a:pt x="0" y="659739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pPr defTabSz="820487"/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3609" y="150608"/>
            <a:ext cx="649777" cy="7449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0487"/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4799" y="2224144"/>
            <a:ext cx="8606444" cy="35419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0487"/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884" y="5822780"/>
            <a:ext cx="2922155" cy="122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96" defTabSz="820487"/>
            <a:r>
              <a:rPr sz="800" spc="9" dirty="0">
                <a:solidFill>
                  <a:prstClr val="black"/>
                </a:solidFill>
                <a:cs typeface="Calibri"/>
                <a:hlinkClick r:id="rId5"/>
              </a:rPr>
              <a:t>http://i.hu</a:t>
            </a:r>
            <a:r>
              <a:rPr sz="800" spc="13" dirty="0">
                <a:solidFill>
                  <a:prstClr val="black"/>
                </a:solidFill>
                <a:cs typeface="Calibri"/>
                <a:hlinkClick r:id="rId5"/>
              </a:rPr>
              <a:t>ffpost.com/gen/14</a:t>
            </a:r>
            <a:r>
              <a:rPr sz="800" spc="-4" dirty="0">
                <a:solidFill>
                  <a:prstClr val="black"/>
                </a:solidFill>
                <a:cs typeface="Calibri"/>
                <a:hlinkClick r:id="rId5"/>
              </a:rPr>
              <a:t>7</a:t>
            </a:r>
            <a:r>
              <a:rPr sz="800" spc="4" dirty="0">
                <a:solidFill>
                  <a:prstClr val="black"/>
                </a:solidFill>
                <a:cs typeface="Calibri"/>
                <a:hlinkClick r:id="rId5"/>
              </a:rPr>
              <a:t>8236</a:t>
            </a:r>
            <a:r>
              <a:rPr sz="800" spc="9" dirty="0">
                <a:solidFill>
                  <a:prstClr val="black"/>
                </a:solidFill>
                <a:cs typeface="Calibri"/>
                <a:hlinkClick r:id="rId5"/>
              </a:rPr>
              <a:t>/</a:t>
            </a:r>
            <a:r>
              <a:rPr sz="800" spc="-4" dirty="0">
                <a:solidFill>
                  <a:prstClr val="black"/>
                </a:solidFill>
                <a:cs typeface="Calibri"/>
                <a:hlinkClick r:id="rId5"/>
              </a:rPr>
              <a:t>t</a:t>
            </a:r>
            <a:r>
              <a:rPr sz="800" spc="13" dirty="0">
                <a:solidFill>
                  <a:prstClr val="black"/>
                </a:solidFill>
                <a:cs typeface="Calibri"/>
                <a:hlinkClick r:id="rId5"/>
              </a:rPr>
              <a:t>humbs/s</a:t>
            </a:r>
            <a:r>
              <a:rPr sz="800" spc="9" dirty="0">
                <a:solidFill>
                  <a:prstClr val="black"/>
                </a:solidFill>
                <a:cs typeface="Calibri"/>
                <a:hlinkClick r:id="rId5"/>
              </a:rPr>
              <a:t>-</a:t>
            </a:r>
            <a:r>
              <a:rPr sz="800" spc="4" dirty="0">
                <a:solidFill>
                  <a:prstClr val="black"/>
                </a:solidFill>
                <a:cs typeface="Calibri"/>
                <a:hlinkClick r:id="rId5"/>
              </a:rPr>
              <a:t>D</a:t>
            </a:r>
            <a:r>
              <a:rPr sz="800" spc="-4" dirty="0">
                <a:solidFill>
                  <a:prstClr val="black"/>
                </a:solidFill>
                <a:cs typeface="Calibri"/>
                <a:hlinkClick r:id="rId5"/>
              </a:rPr>
              <a:t>I</a:t>
            </a:r>
            <a:r>
              <a:rPr sz="800" spc="18" dirty="0">
                <a:solidFill>
                  <a:prstClr val="black"/>
                </a:solidFill>
                <a:cs typeface="Calibri"/>
                <a:hlinkClick r:id="rId5"/>
              </a:rPr>
              <a:t>RD</a:t>
            </a:r>
            <a:r>
              <a:rPr sz="800" dirty="0">
                <a:solidFill>
                  <a:prstClr val="black"/>
                </a:solidFill>
                <a:cs typeface="Calibri"/>
                <a:hlinkClick r:id="rId5"/>
              </a:rPr>
              <a:t>6</a:t>
            </a:r>
            <a:r>
              <a:rPr sz="800" spc="9" dirty="0">
                <a:solidFill>
                  <a:prstClr val="black"/>
                </a:solidFill>
                <a:cs typeface="Calibri"/>
                <a:hlinkClick r:id="rId5"/>
              </a:rPr>
              <a:t>-larg</a:t>
            </a:r>
            <a:r>
              <a:rPr sz="800" dirty="0">
                <a:solidFill>
                  <a:prstClr val="black"/>
                </a:solidFill>
                <a:cs typeface="Calibri"/>
                <a:hlinkClick r:id="rId5"/>
              </a:rPr>
              <a:t>e</a:t>
            </a:r>
            <a:r>
              <a:rPr sz="800" spc="4" dirty="0">
                <a:solidFill>
                  <a:prstClr val="black"/>
                </a:solidFill>
                <a:cs typeface="Calibri"/>
                <a:hlinkClick r:id="rId5"/>
              </a:rPr>
              <a:t>640.</a:t>
            </a:r>
            <a:r>
              <a:rPr sz="800" spc="9" dirty="0">
                <a:solidFill>
                  <a:prstClr val="black"/>
                </a:solidFill>
                <a:cs typeface="Calibri"/>
                <a:hlinkClick r:id="rId5"/>
              </a:rPr>
              <a:t>jpg</a:t>
            </a:r>
            <a:endParaRPr sz="800">
              <a:solidFill>
                <a:prstClr val="black"/>
              </a:solidFill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583"/>
            <a:r>
              <a:rPr spc="-144" dirty="0"/>
              <a:t>T</a:t>
            </a:r>
            <a:r>
              <a:rPr dirty="0"/>
              <a:t>ri</a:t>
            </a:r>
            <a:r>
              <a:rPr spc="4" dirty="0"/>
              <a:t>ck</a:t>
            </a:r>
            <a:r>
              <a:rPr dirty="0"/>
              <a:t>y exa</a:t>
            </a:r>
            <a:r>
              <a:rPr spc="4" dirty="0"/>
              <a:t>m</a:t>
            </a:r>
            <a:r>
              <a:rPr dirty="0"/>
              <a:t>ples</a:t>
            </a:r>
          </a:p>
        </p:txBody>
      </p:sp>
    </p:spTree>
    <p:extLst>
      <p:ext uri="{BB962C8B-B14F-4D97-AF65-F5344CB8AC3E}">
        <p14:creationId xmlns:p14="http://schemas.microsoft.com/office/powerpoint/2010/main" val="384115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2852936"/>
            <a:ext cx="8229600" cy="1143000"/>
          </a:xfrm>
        </p:spPr>
        <p:txBody>
          <a:bodyPr/>
          <a:lstStyle/>
          <a:p>
            <a:r>
              <a:rPr lang="en-US" altLang="zh-CN" smtClean="0"/>
              <a:t>End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26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28"/>
            <a:r>
              <a:rPr dirty="0"/>
              <a:t>The</a:t>
            </a:r>
            <a:r>
              <a:rPr spc="85" dirty="0">
                <a:latin typeface="Times New Roman"/>
                <a:cs typeface="Times New Roman"/>
              </a:rPr>
              <a:t> </a:t>
            </a:r>
            <a:r>
              <a:rPr spc="-5" dirty="0"/>
              <a:t>goal</a:t>
            </a:r>
            <a:r>
              <a:rPr dirty="0"/>
              <a:t>s</a:t>
            </a:r>
            <a:r>
              <a:rPr spc="90" dirty="0">
                <a:latin typeface="Times New Roman"/>
                <a:cs typeface="Times New Roman"/>
              </a:rPr>
              <a:t> </a:t>
            </a:r>
            <a:r>
              <a:rPr spc="-5" dirty="0"/>
              <a:t>o</a:t>
            </a:r>
            <a:r>
              <a:rPr dirty="0"/>
              <a:t>f</a:t>
            </a:r>
            <a:r>
              <a:rPr spc="90" dirty="0">
                <a:latin typeface="Times New Roman"/>
                <a:cs typeface="Times New Roman"/>
              </a:rPr>
              <a:t> </a:t>
            </a:r>
            <a:r>
              <a:rPr spc="-5" dirty="0"/>
              <a:t>segmentation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75" y="1005013"/>
            <a:ext cx="6508115" cy="11746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4147" indent="-341499">
              <a:buClr>
                <a:srgbClr val="010000"/>
              </a:buClr>
              <a:buFont typeface="Arial"/>
              <a:buChar char="•"/>
              <a:tabLst>
                <a:tab pos="354778" algn="l"/>
              </a:tabLst>
            </a:pP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Separate</a:t>
            </a:r>
            <a:r>
              <a:rPr sz="2800" spc="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image</a:t>
            </a:r>
            <a:r>
              <a:rPr sz="2800" spc="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into</a:t>
            </a:r>
            <a:r>
              <a:rPr sz="2800" spc="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coherent</a:t>
            </a:r>
            <a:r>
              <a:rPr sz="2800" spc="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“objects”</a:t>
            </a:r>
            <a:endParaRPr sz="2800">
              <a:solidFill>
                <a:prstClr val="black"/>
              </a:solidFill>
              <a:latin typeface="Arial"/>
              <a:cs typeface="Arial"/>
            </a:endParaRPr>
          </a:p>
          <a:p>
            <a:pPr marL="751934" lvl="1" indent="-283949">
              <a:spcBef>
                <a:spcPts val="500"/>
              </a:spcBef>
              <a:buClr>
                <a:srgbClr val="010000"/>
              </a:buClr>
              <a:buFont typeface="Arial"/>
              <a:buChar char="•"/>
              <a:tabLst>
                <a:tab pos="752568" algn="l"/>
              </a:tabLst>
            </a:pPr>
            <a:r>
              <a:rPr sz="2000" spc="-10" dirty="0">
                <a:solidFill>
                  <a:prstClr val="black"/>
                </a:solidFill>
                <a:latin typeface="Arial"/>
                <a:cs typeface="Arial"/>
              </a:rPr>
              <a:t>“Bottom-up”</a:t>
            </a:r>
            <a:r>
              <a:rPr sz="2000" spc="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2000" spc="-1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prstClr val="black"/>
                </a:solidFill>
                <a:latin typeface="Arial"/>
                <a:cs typeface="Arial"/>
              </a:rPr>
              <a:t>“top-down”</a:t>
            </a:r>
            <a:r>
              <a:rPr sz="20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prstClr val="black"/>
                </a:solidFill>
                <a:latin typeface="Arial"/>
                <a:cs typeface="Arial"/>
              </a:rPr>
              <a:t>process?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751934" lvl="1" indent="-283949">
              <a:spcBef>
                <a:spcPts val="480"/>
              </a:spcBef>
              <a:buClr>
                <a:srgbClr val="010000"/>
              </a:buClr>
              <a:buFont typeface="Arial"/>
              <a:buChar char="•"/>
              <a:tabLst>
                <a:tab pos="752568" algn="l"/>
              </a:tabLst>
            </a:pPr>
            <a:r>
              <a:rPr sz="2000" spc="-15" dirty="0">
                <a:solidFill>
                  <a:prstClr val="black"/>
                </a:solidFill>
                <a:latin typeface="Arial"/>
                <a:cs typeface="Arial"/>
              </a:rPr>
              <a:t>Supervised</a:t>
            </a:r>
            <a:r>
              <a:rPr sz="2000" spc="5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2000" spc="-1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prstClr val="black"/>
                </a:solidFill>
                <a:latin typeface="Arial"/>
                <a:cs typeface="Arial"/>
              </a:rPr>
              <a:t>unsupervised?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6026053"/>
            <a:ext cx="7468234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52"/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Berkele</a:t>
            </a: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2400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segmentatio</a:t>
            </a: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2400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database:</a:t>
            </a:r>
            <a:endParaRPr sz="24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54147">
              <a:spcBef>
                <a:spcPts val="20"/>
              </a:spcBef>
            </a:pPr>
            <a:r>
              <a:rPr sz="1600" u="heavy" spc="-5" dirty="0">
                <a:solidFill>
                  <a:srgbClr val="0000FF"/>
                </a:solidFill>
                <a:latin typeface="Arial"/>
                <a:cs typeface="Arial"/>
                <a:hlinkClick r:id="rId3"/>
              </a:rPr>
              <a:t>http://ww</a:t>
            </a:r>
            <a:r>
              <a:rPr sz="1600" u="heavy" spc="-90" dirty="0">
                <a:solidFill>
                  <a:srgbClr val="0000FF"/>
                </a:solidFill>
                <a:latin typeface="Arial"/>
                <a:cs typeface="Arial"/>
                <a:hlinkClick r:id="rId3"/>
              </a:rPr>
              <a:t>w</a:t>
            </a:r>
            <a:r>
              <a:rPr sz="1600" u="heavy" spc="-5" dirty="0">
                <a:solidFill>
                  <a:srgbClr val="0000FF"/>
                </a:solidFill>
                <a:latin typeface="Arial"/>
                <a:cs typeface="Arial"/>
                <a:hlinkClick r:id="rId3"/>
              </a:rPr>
              <a:t>.eecs.berkele</a:t>
            </a:r>
            <a:r>
              <a:rPr sz="1600" u="heavy" spc="-120" dirty="0">
                <a:solidFill>
                  <a:srgbClr val="0000FF"/>
                </a:solidFill>
                <a:latin typeface="Arial"/>
                <a:cs typeface="Arial"/>
                <a:hlinkClick r:id="rId3"/>
              </a:rPr>
              <a:t>y</a:t>
            </a:r>
            <a:r>
              <a:rPr sz="1600" u="heavy" spc="-5" dirty="0">
                <a:solidFill>
                  <a:srgbClr val="0000FF"/>
                </a:solidFill>
                <a:latin typeface="Arial"/>
                <a:cs typeface="Arial"/>
                <a:hlinkClick r:id="rId3"/>
              </a:rPr>
              <a:t>.edu/Research/Projects/CS/vision/grouping/segbench/</a:t>
            </a:r>
            <a:endParaRPr sz="16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57400" y="2286000"/>
            <a:ext cx="2438400" cy="16276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72229" y="2286000"/>
            <a:ext cx="2442972" cy="16306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52829" y="4267200"/>
            <a:ext cx="2442972" cy="16306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72229" y="4267200"/>
            <a:ext cx="2442972" cy="16306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06350" y="3970961"/>
            <a:ext cx="64897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52"/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image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99740" y="3968018"/>
            <a:ext cx="216027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52"/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human</a:t>
            </a:r>
            <a:r>
              <a:rPr spc="3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segmentation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26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Introduction</a:t>
            </a:r>
          </a:p>
          <a:p>
            <a:r>
              <a:rPr lang="en-US" altLang="zh-CN" dirty="0" smtClean="0"/>
              <a:t>Granularity/Hierarchy</a:t>
            </a:r>
            <a:endParaRPr lang="en-US" altLang="zh-CN" dirty="0"/>
          </a:p>
          <a:p>
            <a:r>
              <a:rPr lang="en-US" altLang="zh-CN" dirty="0"/>
              <a:t>The Goals of Segmentation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Segmentation by </a:t>
            </a:r>
            <a:r>
              <a:rPr lang="en-US" altLang="zh-CN" dirty="0" err="1">
                <a:solidFill>
                  <a:srgbClr val="FF0000"/>
                </a:solidFill>
              </a:rPr>
              <a:t>Thresholding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Region-Based Segmentation</a:t>
            </a:r>
          </a:p>
          <a:p>
            <a:r>
              <a:rPr lang="en-US" altLang="zh-CN" dirty="0"/>
              <a:t>Watershed Segmentation</a:t>
            </a:r>
          </a:p>
          <a:p>
            <a:r>
              <a:rPr lang="en-US" altLang="zh-CN" dirty="0" smtClean="0"/>
              <a:t>Segmentation </a:t>
            </a:r>
            <a:r>
              <a:rPr lang="en-US" altLang="zh-CN" dirty="0"/>
              <a:t>as </a:t>
            </a:r>
            <a:r>
              <a:rPr lang="en-US" altLang="zh-CN" dirty="0" smtClean="0"/>
              <a:t>Clustering</a:t>
            </a:r>
          </a:p>
          <a:p>
            <a:r>
              <a:rPr lang="en-US" altLang="zh-CN" dirty="0">
                <a:ea typeface="宋体" pitchFamily="2" charset="-122"/>
              </a:rPr>
              <a:t>Discontinuity-based Method</a:t>
            </a:r>
            <a:endParaRPr lang="en-US" altLang="zh-CN" dirty="0"/>
          </a:p>
          <a:p>
            <a:r>
              <a:rPr lang="en-US" altLang="zh-CN" dirty="0" smtClean="0"/>
              <a:t>Semantic </a:t>
            </a:r>
            <a:r>
              <a:rPr lang="en-US" altLang="zh-CN" dirty="0"/>
              <a:t>Segmentation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687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ea typeface="SimSun" pitchFamily="2" charset="-122"/>
              </a:rPr>
              <a:t>Segmentation by </a:t>
            </a:r>
            <a:r>
              <a:rPr lang="en-US" altLang="zh-CN" sz="3600" dirty="0" err="1">
                <a:ea typeface="SimSun" pitchFamily="2" charset="-122"/>
              </a:rPr>
              <a:t>Thresholding</a:t>
            </a:r>
            <a:endParaRPr lang="en-US" altLang="zh-CN" sz="3600" dirty="0">
              <a:ea typeface="SimSun" pitchFamily="2" charset="-122"/>
            </a:endParaRP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</a:pPr>
            <a:r>
              <a:rPr lang="en-US" altLang="zh-CN" sz="2800">
                <a:ea typeface="SimSun" pitchFamily="2" charset="-122"/>
              </a:rPr>
              <a:t>Suppose that the gray-level histogram corresponds to an image f(x,y) composed of dark objects on the light background, in such a way that object and background pixels have gray levels grouped into two dominant modes. One obvious way to extract the objects from the background is to select a threshold ‘T’ that separates these modes. </a:t>
            </a:r>
          </a:p>
          <a:p>
            <a:pPr algn="just">
              <a:lnSpc>
                <a:spcPct val="90000"/>
              </a:lnSpc>
            </a:pPr>
            <a:r>
              <a:rPr lang="en-US" altLang="zh-CN" sz="2800">
                <a:ea typeface="SimSun" pitchFamily="2" charset="-122"/>
              </a:rPr>
              <a:t>Then any point (x,y) for which f(x,y) &lt; T is called an object point, otherwise, the point is called a background point.</a:t>
            </a:r>
          </a:p>
          <a:p>
            <a:pPr algn="just">
              <a:lnSpc>
                <a:spcPct val="90000"/>
              </a:lnSpc>
              <a:buFontTx/>
              <a:buNone/>
            </a:pPr>
            <a:endParaRPr lang="en-US" altLang="zh-CN" sz="2800"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706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ea typeface="SimSun" pitchFamily="2" charset="-122"/>
              </a:rPr>
              <a:t>Segmentation by </a:t>
            </a:r>
            <a:r>
              <a:rPr lang="en-US" altLang="zh-CN" sz="3600" dirty="0" err="1">
                <a:ea typeface="SimSun" pitchFamily="2" charset="-122"/>
              </a:rPr>
              <a:t>Thresholding</a:t>
            </a:r>
            <a:endParaRPr lang="en-US" altLang="zh-CN" sz="3600" dirty="0">
              <a:ea typeface="SimSun" pitchFamily="2" charset="-122"/>
            </a:endParaRPr>
          </a:p>
        </p:txBody>
      </p:sp>
      <p:pic>
        <p:nvPicPr>
          <p:cNvPr id="92163" name="Picture 3" descr="fprint_ori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4" t="11944" r="25055" b="9587"/>
          <a:stretch/>
        </p:blipFill>
        <p:spPr>
          <a:xfrm>
            <a:off x="179512" y="2028236"/>
            <a:ext cx="3429000" cy="352160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 descr="fprint_hi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738" y="1916832"/>
            <a:ext cx="5001518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838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pitchFamily="2" charset="-122"/>
              </a:rPr>
              <a:t>Segmented Image</a:t>
            </a:r>
          </a:p>
        </p:txBody>
      </p:sp>
      <p:pic>
        <p:nvPicPr>
          <p:cNvPr id="93187" name="Picture 3" descr="fprint_se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1600200"/>
            <a:ext cx="7315200" cy="44878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3188" name="Text Box 4"/>
          <p:cNvSpPr txBox="1">
            <a:spLocks noChangeArrowheads="1"/>
          </p:cNvSpPr>
          <p:nvPr/>
        </p:nvSpPr>
        <p:spPr bwMode="auto">
          <a:xfrm>
            <a:off x="3200400" y="6172200"/>
            <a:ext cx="2813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srgbClr val="000000"/>
                </a:solidFill>
                <a:ea typeface="SimSun" pitchFamily="2" charset="-122"/>
              </a:rPr>
              <a:t>Image after Segmentation</a:t>
            </a:r>
          </a:p>
        </p:txBody>
      </p:sp>
    </p:spTree>
    <p:extLst>
      <p:ext uri="{BB962C8B-B14F-4D97-AF65-F5344CB8AC3E}">
        <p14:creationId xmlns:p14="http://schemas.microsoft.com/office/powerpoint/2010/main" val="284928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140" y="293276"/>
            <a:ext cx="748792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52">
              <a:tabLst>
                <a:tab pos="2234290" algn="l"/>
                <a:tab pos="3335310" algn="l"/>
              </a:tabLst>
            </a:pPr>
            <a:r>
              <a:rPr lang="en-US" sz="3400" spc="-5" dirty="0" smtClean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3400" spc="-5" dirty="0" smtClean="0">
                <a:solidFill>
                  <a:prstClr val="black"/>
                </a:solidFill>
                <a:latin typeface="Arial"/>
                <a:cs typeface="Arial"/>
              </a:rPr>
              <a:t>sychology</a:t>
            </a:r>
            <a:r>
              <a:rPr lang="en-US" sz="3400" spc="-5" dirty="0" smtClean="0">
                <a:solidFill>
                  <a:prstClr val="black"/>
                </a:solidFill>
                <a:latin typeface="Arial"/>
                <a:cs typeface="Arial"/>
              </a:rPr>
              <a:t>: </a:t>
            </a:r>
            <a:r>
              <a:rPr lang="en-US" altLang="zh-CN" sz="3600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lang="en-US" altLang="zh-CN" sz="3600" spc="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dirty="0">
                <a:solidFill>
                  <a:prstClr val="black"/>
                </a:solidFill>
                <a:latin typeface="Arial"/>
                <a:cs typeface="Arial"/>
              </a:rPr>
              <a:t>Gestalt</a:t>
            </a:r>
            <a:r>
              <a:rPr lang="en-US" altLang="zh-CN" sz="3600" spc="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dirty="0">
                <a:solidFill>
                  <a:prstClr val="black"/>
                </a:solidFill>
                <a:latin typeface="Arial"/>
                <a:cs typeface="Arial"/>
              </a:rPr>
              <a:t>school</a:t>
            </a:r>
            <a:endParaRPr sz="3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7394" y="3039125"/>
            <a:ext cx="2738620" cy="13929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8340" y="1005011"/>
            <a:ext cx="741172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4147" marR="5077" indent="-341499">
              <a:buClr>
                <a:srgbClr val="010000"/>
              </a:buClr>
              <a:buFont typeface="Arial"/>
              <a:buChar char="•"/>
              <a:tabLst>
                <a:tab pos="354778" algn="l"/>
              </a:tabLst>
            </a:pPr>
            <a:r>
              <a:rPr sz="2800" dirty="0" smtClean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800" spc="70" dirty="0" smtClean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 smtClean="0">
                <a:solidFill>
                  <a:prstClr val="black"/>
                </a:solidFill>
                <a:latin typeface="Arial"/>
                <a:cs typeface="Arial"/>
              </a:rPr>
              <a:t>Gestalt</a:t>
            </a:r>
            <a:r>
              <a:rPr sz="2800" spc="65" dirty="0" smtClean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 smtClean="0">
                <a:solidFill>
                  <a:prstClr val="black"/>
                </a:solidFill>
                <a:latin typeface="Arial"/>
                <a:cs typeface="Arial"/>
              </a:rPr>
              <a:t>school:</a:t>
            </a:r>
            <a:r>
              <a:rPr sz="2800" spc="70" dirty="0" smtClean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Grouping</a:t>
            </a:r>
            <a:r>
              <a:rPr sz="2800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is</a:t>
            </a:r>
            <a:r>
              <a:rPr sz="2800" spc="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key</a:t>
            </a:r>
            <a:r>
              <a:rPr sz="2800" spc="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z="2800" spc="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visual</a:t>
            </a:r>
            <a:r>
              <a:rPr sz="28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 smtClean="0">
                <a:solidFill>
                  <a:prstClr val="black"/>
                </a:solidFill>
                <a:latin typeface="Arial"/>
                <a:cs typeface="Arial"/>
              </a:rPr>
              <a:t>perception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212342" y="6471119"/>
            <a:ext cx="475107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52"/>
            <a:r>
              <a:rPr u="heavy" spc="-5" dirty="0">
                <a:solidFill>
                  <a:srgbClr val="0000FF"/>
                </a:solidFill>
                <a:latin typeface="Arial"/>
                <a:cs typeface="Arial"/>
                <a:hlinkClick r:id="rId4"/>
              </a:rPr>
              <a:t>http://en.wikipedia.org/wiki/Gestalt_psychology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4048" y="2636912"/>
            <a:ext cx="2545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lang="en-US" altLang="zh-CN" spc="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lang="en-US" altLang="zh-CN" spc="-5" dirty="0">
                <a:solidFill>
                  <a:prstClr val="black"/>
                </a:solidFill>
                <a:latin typeface="Arial"/>
                <a:cs typeface="Arial"/>
              </a:rPr>
              <a:t>Muller-</a:t>
            </a:r>
            <a:r>
              <a:rPr lang="en-US" altLang="zh-CN" spc="-100" dirty="0" err="1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lang="en-US" altLang="zh-CN" spc="5" dirty="0" err="1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lang="en-US" altLang="zh-CN" spc="-5" dirty="0" err="1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lang="en-US" altLang="zh-CN" dirty="0" err="1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lang="en-US" altLang="zh-CN" spc="9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lang="en-US" altLang="zh-CN" spc="-5" dirty="0" smtClean="0">
                <a:solidFill>
                  <a:prstClr val="black"/>
                </a:solidFill>
                <a:latin typeface="Arial"/>
                <a:cs typeface="Arial"/>
              </a:rPr>
              <a:t>illusion</a:t>
            </a:r>
            <a:endParaRPr lang="en-US" altLang="zh-CN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4"/>
          <p:cNvSpPr/>
          <p:nvPr/>
        </p:nvSpPr>
        <p:spPr>
          <a:xfrm>
            <a:off x="5810468" y="1700808"/>
            <a:ext cx="1533476" cy="3197352"/>
          </a:xfrm>
          <a:prstGeom prst="rect">
            <a:avLst/>
          </a:prstGeom>
          <a:blipFill>
            <a:blip r:embed="rId5" cstate="print"/>
            <a:srcRect/>
            <a:stretch>
              <a:fillRect l="-12723" r="-145671"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object 3"/>
          <p:cNvSpPr txBox="1"/>
          <p:nvPr/>
        </p:nvSpPr>
        <p:spPr>
          <a:xfrm>
            <a:off x="4010412" y="5013176"/>
            <a:ext cx="5133588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48" marR="5077">
              <a:buClr>
                <a:srgbClr val="010000"/>
              </a:buClr>
              <a:tabLst>
                <a:tab pos="354778" algn="l"/>
              </a:tabLst>
            </a:pP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Elements</a:t>
            </a:r>
            <a:r>
              <a:rPr sz="2000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in</a:t>
            </a:r>
            <a:r>
              <a:rPr sz="2000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000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collection</a:t>
            </a:r>
            <a:r>
              <a:rPr sz="2000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can</a:t>
            </a:r>
            <a:r>
              <a:rPr sz="2000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have</a:t>
            </a:r>
            <a:r>
              <a:rPr sz="2000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properties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that</a:t>
            </a:r>
            <a:r>
              <a:rPr sz="2000" spc="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result</a:t>
            </a:r>
            <a:r>
              <a:rPr sz="2000" spc="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Arial"/>
                <a:cs typeface="Arial"/>
              </a:rPr>
              <a:t>from</a:t>
            </a:r>
            <a:r>
              <a:rPr sz="2000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 smtClean="0">
                <a:solidFill>
                  <a:prstClr val="black"/>
                </a:solidFill>
                <a:latin typeface="Arial"/>
                <a:cs typeface="Arial"/>
              </a:rPr>
              <a:t>relationships</a:t>
            </a:r>
            <a:endParaRPr sz="1600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55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ea typeface="宋体" pitchFamily="2" charset="-122"/>
              </a:rPr>
              <a:t>Thresholding Bimodal Histograms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80000"/>
              </a:lnSpc>
            </a:pPr>
            <a:r>
              <a:rPr lang="en-US" altLang="zh-CN" sz="2400">
                <a:ea typeface="宋体" pitchFamily="2" charset="-122"/>
              </a:rPr>
              <a:t>Basic Global Thresholding: </a:t>
            </a:r>
          </a:p>
          <a:p>
            <a:pPr algn="just">
              <a:lnSpc>
                <a:spcPct val="80000"/>
              </a:lnSpc>
              <a:buFontTx/>
              <a:buNone/>
            </a:pPr>
            <a:r>
              <a:rPr lang="en-US" altLang="zh-CN" sz="2400">
                <a:ea typeface="宋体" pitchFamily="2" charset="-122"/>
              </a:rPr>
              <a:t>   1)Select an initial estimate for T</a:t>
            </a:r>
          </a:p>
          <a:p>
            <a:pPr algn="just">
              <a:lnSpc>
                <a:spcPct val="80000"/>
              </a:lnSpc>
              <a:buFontTx/>
              <a:buNone/>
            </a:pPr>
            <a:r>
              <a:rPr lang="en-US" altLang="zh-CN" sz="2400">
                <a:ea typeface="宋体" pitchFamily="2" charset="-122"/>
              </a:rPr>
              <a:t>   2)Segment the image using T. This will produce two groups of pixels. G1 consisting of all pixels with gray level values &gt;T and G2 consisting of pixels with values &lt;=T.</a:t>
            </a:r>
          </a:p>
          <a:p>
            <a:pPr algn="just">
              <a:lnSpc>
                <a:spcPct val="80000"/>
              </a:lnSpc>
              <a:buFontTx/>
              <a:buNone/>
            </a:pPr>
            <a:r>
              <a:rPr lang="en-US" altLang="zh-CN" sz="2400">
                <a:ea typeface="宋体" pitchFamily="2" charset="-122"/>
              </a:rPr>
              <a:t>   3)Compute the average gray level values mean1 and mean2 for the pixels in regions G1 and G2.</a:t>
            </a:r>
          </a:p>
          <a:p>
            <a:pPr algn="just">
              <a:lnSpc>
                <a:spcPct val="80000"/>
              </a:lnSpc>
              <a:buFontTx/>
              <a:buNone/>
            </a:pPr>
            <a:r>
              <a:rPr lang="en-US" altLang="zh-CN" sz="2400">
                <a:ea typeface="宋体" pitchFamily="2" charset="-122"/>
              </a:rPr>
              <a:t>   4)Compute a new threshold value  </a:t>
            </a:r>
          </a:p>
          <a:p>
            <a:pPr algn="just">
              <a:lnSpc>
                <a:spcPct val="80000"/>
              </a:lnSpc>
              <a:buFontTx/>
              <a:buNone/>
            </a:pPr>
            <a:r>
              <a:rPr lang="en-US" altLang="zh-CN" sz="2400">
                <a:ea typeface="宋体" pitchFamily="2" charset="-122"/>
              </a:rPr>
              <a:t>               T=(1/2)(mean1 +mean2)</a:t>
            </a:r>
          </a:p>
          <a:p>
            <a:pPr algn="just">
              <a:lnSpc>
                <a:spcPct val="80000"/>
              </a:lnSpc>
              <a:buFontTx/>
              <a:buNone/>
            </a:pPr>
            <a:r>
              <a:rPr lang="en-US" altLang="zh-CN" sz="2400">
                <a:ea typeface="宋体" pitchFamily="2" charset="-122"/>
              </a:rPr>
              <a:t>   5)Repeat steps 2 through 4 until difference in T in successive iterations is smaller than a predefined parameter T0.</a:t>
            </a:r>
          </a:p>
          <a:p>
            <a:pPr algn="just">
              <a:lnSpc>
                <a:spcPct val="80000"/>
              </a:lnSpc>
              <a:buFontTx/>
              <a:buNone/>
            </a:pPr>
            <a:endParaRPr lang="en-US" altLang="zh-CN" sz="240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050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Gray Scale Image - bimodal</a:t>
            </a:r>
          </a:p>
        </p:txBody>
      </p:sp>
      <p:pic>
        <p:nvPicPr>
          <p:cNvPr id="104451" name="Picture 3" descr="rice_ori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8" t="9344" r="19369" b="10347"/>
          <a:stretch/>
        </p:blipFill>
        <p:spPr>
          <a:xfrm>
            <a:off x="323528" y="1916832"/>
            <a:ext cx="3680460" cy="363474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4452" name="Text Box 4"/>
          <p:cNvSpPr txBox="1">
            <a:spLocks noChangeArrowheads="1"/>
          </p:cNvSpPr>
          <p:nvPr/>
        </p:nvSpPr>
        <p:spPr bwMode="auto">
          <a:xfrm>
            <a:off x="238894" y="5589240"/>
            <a:ext cx="3829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 dirty="0">
                <a:ea typeface="宋体" pitchFamily="2" charset="-122"/>
              </a:rPr>
              <a:t>Image of rice with black background</a:t>
            </a:r>
          </a:p>
        </p:txBody>
      </p:sp>
      <p:pic>
        <p:nvPicPr>
          <p:cNvPr id="5" name="Picture 3" descr="rice_seg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5" t="9297" r="19735" b="9821"/>
          <a:stretch/>
        </p:blipFill>
        <p:spPr>
          <a:xfrm>
            <a:off x="4860032" y="1892826"/>
            <a:ext cx="3689568" cy="367240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317341" y="5589240"/>
            <a:ext cx="2774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 dirty="0">
                <a:ea typeface="宋体" pitchFamily="2" charset="-122"/>
              </a:rPr>
              <a:t>Image after segmentation</a:t>
            </a:r>
          </a:p>
        </p:txBody>
      </p:sp>
    </p:spTree>
    <p:extLst>
      <p:ext uri="{BB962C8B-B14F-4D97-AF65-F5344CB8AC3E}">
        <p14:creationId xmlns:p14="http://schemas.microsoft.com/office/powerpoint/2010/main" val="30565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>
                <a:ea typeface="宋体" pitchFamily="2" charset="-122"/>
              </a:rPr>
              <a:t>Thresholding multimodal histograms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dirty="0" smtClean="0">
                <a:ea typeface="宋体" pitchFamily="2" charset="-122"/>
              </a:rPr>
              <a:t>The </a:t>
            </a:r>
            <a:r>
              <a:rPr lang="en-US" altLang="zh-CN" sz="2400" dirty="0">
                <a:ea typeface="宋体" pitchFamily="2" charset="-122"/>
              </a:rPr>
              <a:t>histogram is treated as a polyline</a:t>
            </a:r>
            <a:br>
              <a:rPr lang="en-US" altLang="zh-CN" sz="2400" dirty="0">
                <a:ea typeface="宋体" pitchFamily="2" charset="-122"/>
              </a:rPr>
            </a:br>
            <a:r>
              <a:rPr lang="en-US" altLang="zh-CN" sz="2400" dirty="0">
                <a:ea typeface="宋体" pitchFamily="2" charset="-122"/>
              </a:rPr>
              <a:t>and is simplified until a few vertices remain. </a:t>
            </a:r>
          </a:p>
          <a:p>
            <a:pPr algn="just"/>
            <a:r>
              <a:rPr lang="en-US" altLang="zh-CN" sz="2400" dirty="0">
                <a:ea typeface="宋体" pitchFamily="2" charset="-122"/>
              </a:rPr>
              <a:t>Thresholds are determined by vertices that are local minima.</a:t>
            </a:r>
          </a:p>
          <a:p>
            <a:pPr algn="just">
              <a:buFontTx/>
              <a:buNone/>
            </a:pPr>
            <a:endParaRPr lang="en-US" altLang="zh-CN" sz="2400" dirty="0">
              <a:ea typeface="宋体" pitchFamily="2" charset="-122"/>
            </a:endParaRPr>
          </a:p>
        </p:txBody>
      </p:sp>
      <p:pic>
        <p:nvPicPr>
          <p:cNvPr id="4" name="Picture 3" descr="lena_ori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3" t="10354" r="20106" b="9589"/>
          <a:stretch/>
        </p:blipFill>
        <p:spPr bwMode="auto">
          <a:xfrm>
            <a:off x="467544" y="3501008"/>
            <a:ext cx="3143364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 descr="lena_his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8" r="6469" b="3985"/>
          <a:stretch/>
        </p:blipFill>
        <p:spPr bwMode="auto">
          <a:xfrm>
            <a:off x="4035916" y="3194660"/>
            <a:ext cx="4812031" cy="3276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351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pitchFamily="2" charset="-122"/>
              </a:rPr>
              <a:t>Segmented Image</a:t>
            </a:r>
          </a:p>
        </p:txBody>
      </p:sp>
      <p:pic>
        <p:nvPicPr>
          <p:cNvPr id="108547" name="Picture 3" descr="lena_se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600200"/>
            <a:ext cx="7391400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8548" name="Text Box 4"/>
          <p:cNvSpPr txBox="1">
            <a:spLocks noChangeArrowheads="1"/>
          </p:cNvSpPr>
          <p:nvPr/>
        </p:nvSpPr>
        <p:spPr bwMode="auto">
          <a:xfrm>
            <a:off x="762000" y="6248400"/>
            <a:ext cx="7499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srgbClr val="000000"/>
                </a:solidFill>
                <a:ea typeface="SimSun" pitchFamily="2" charset="-122"/>
              </a:rPr>
              <a:t>Image after segmentation – we get a outline of her face, hat, shadow etc</a:t>
            </a:r>
          </a:p>
        </p:txBody>
      </p:sp>
    </p:spTree>
    <p:extLst>
      <p:ext uri="{BB962C8B-B14F-4D97-AF65-F5344CB8AC3E}">
        <p14:creationId xmlns:p14="http://schemas.microsoft.com/office/powerpoint/2010/main" val="350026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Introduction</a:t>
            </a:r>
          </a:p>
          <a:p>
            <a:r>
              <a:rPr lang="en-US" altLang="zh-CN" dirty="0" smtClean="0"/>
              <a:t>Granularity/Hierarchy</a:t>
            </a:r>
            <a:endParaRPr lang="en-US" altLang="zh-CN" dirty="0"/>
          </a:p>
          <a:p>
            <a:r>
              <a:rPr lang="en-US" altLang="zh-CN" dirty="0"/>
              <a:t>The Goals of Segmentation</a:t>
            </a:r>
          </a:p>
          <a:p>
            <a:r>
              <a:rPr lang="en-US" altLang="zh-CN" dirty="0"/>
              <a:t>Segmentation by </a:t>
            </a:r>
            <a:r>
              <a:rPr lang="en-US" altLang="zh-CN" dirty="0" err="1"/>
              <a:t>Thresholding</a:t>
            </a:r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Region-Based Segmentation</a:t>
            </a:r>
          </a:p>
          <a:p>
            <a:r>
              <a:rPr lang="en-US" altLang="zh-CN" dirty="0"/>
              <a:t>Watershed Segmentation</a:t>
            </a:r>
          </a:p>
          <a:p>
            <a:r>
              <a:rPr lang="en-US" altLang="zh-CN" dirty="0" smtClean="0"/>
              <a:t>Segmentation </a:t>
            </a:r>
            <a:r>
              <a:rPr lang="en-US" altLang="zh-CN" dirty="0"/>
              <a:t>as </a:t>
            </a:r>
            <a:r>
              <a:rPr lang="en-US" altLang="zh-CN" dirty="0" smtClean="0"/>
              <a:t>Clustering</a:t>
            </a:r>
          </a:p>
          <a:p>
            <a:r>
              <a:rPr lang="en-US" altLang="zh-CN" dirty="0">
                <a:ea typeface="宋体" pitchFamily="2" charset="-122"/>
              </a:rPr>
              <a:t>Discontinuity-based Method</a:t>
            </a:r>
            <a:endParaRPr lang="en-US" altLang="zh-CN" dirty="0"/>
          </a:p>
          <a:p>
            <a:r>
              <a:rPr lang="en-US" altLang="zh-CN" dirty="0" smtClean="0"/>
              <a:t>Semantic </a:t>
            </a:r>
            <a:r>
              <a:rPr lang="en-US" altLang="zh-CN" dirty="0"/>
              <a:t>Segmentation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687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Region-Based </a:t>
            </a:r>
            <a:r>
              <a:rPr lang="en-US" altLang="zh-CN" dirty="0">
                <a:ea typeface="宋体" pitchFamily="2" charset="-122"/>
              </a:rPr>
              <a:t>Segmentation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altLang="zh-CN" sz="2200" dirty="0">
                <a:solidFill>
                  <a:schemeClr val="tx2"/>
                </a:solidFill>
                <a:ea typeface="宋体" pitchFamily="2" charset="-122"/>
              </a:rPr>
              <a:t>Region Growing</a:t>
            </a:r>
          </a:p>
          <a:p>
            <a:pPr lvl="1">
              <a:buClr>
                <a:srgbClr val="000099"/>
              </a:buClr>
              <a:buSzPct val="60000"/>
              <a:buFont typeface="Wingdings" pitchFamily="2" charset="2"/>
              <a:buChar char="q"/>
            </a:pPr>
            <a:r>
              <a:rPr lang="en-US" altLang="zh-CN" sz="2000" dirty="0">
                <a:ea typeface="宋体" pitchFamily="2" charset="-122"/>
              </a:rPr>
              <a:t>Region growing is a procedure that groups pixels or </a:t>
            </a:r>
            <a:r>
              <a:rPr lang="en-US" altLang="zh-CN" sz="2000" dirty="0" err="1">
                <a:ea typeface="宋体" pitchFamily="2" charset="-122"/>
              </a:rPr>
              <a:t>subregions</a:t>
            </a:r>
            <a:r>
              <a:rPr lang="en-US" altLang="zh-CN" sz="2000" dirty="0">
                <a:ea typeface="宋体" pitchFamily="2" charset="-122"/>
              </a:rPr>
              <a:t> into larger regions. </a:t>
            </a:r>
          </a:p>
          <a:p>
            <a:pPr lvl="1">
              <a:buClr>
                <a:srgbClr val="000099"/>
              </a:buClr>
              <a:buSzPct val="60000"/>
              <a:buFont typeface="Wingdings" pitchFamily="2" charset="2"/>
              <a:buChar char="q"/>
            </a:pPr>
            <a:r>
              <a:rPr lang="en-US" altLang="zh-CN" sz="2000" dirty="0">
                <a:ea typeface="宋体" pitchFamily="2" charset="-122"/>
              </a:rPr>
              <a:t>The simplest of these approaches is </a:t>
            </a:r>
            <a:r>
              <a:rPr lang="en-US" altLang="zh-CN" sz="2000" i="1" dirty="0">
                <a:solidFill>
                  <a:schemeClr val="tx2"/>
                </a:solidFill>
                <a:ea typeface="宋体" pitchFamily="2" charset="-122"/>
              </a:rPr>
              <a:t>pixel aggregation</a:t>
            </a:r>
            <a:r>
              <a:rPr lang="en-US" altLang="zh-CN" sz="2000" dirty="0">
                <a:ea typeface="宋体" pitchFamily="2" charset="-122"/>
              </a:rPr>
              <a:t>, which starts with a set of “seed” points and from these grows regions by appending to each seed points those neighboring pixels that have similar properties (such as gray level, texture, color, shape).</a:t>
            </a:r>
          </a:p>
          <a:p>
            <a:pPr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endParaRPr lang="en-US" altLang="zh-CN" sz="2200" dirty="0">
              <a:ea typeface="宋体" pitchFamily="2" charset="-122"/>
            </a:endParaRPr>
          </a:p>
          <a:p>
            <a:pPr>
              <a:buClr>
                <a:schemeClr val="accent1"/>
              </a:buClr>
              <a:buSzPct val="65000"/>
              <a:buNone/>
            </a:pPr>
            <a:endParaRPr lang="en-US" altLang="zh-CN" sz="2200" dirty="0">
              <a:ea typeface="宋体" pitchFamily="2" charset="-122"/>
            </a:endParaRPr>
          </a:p>
          <a:p>
            <a:endParaRPr lang="zh-CN" alt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11760" y="4025601"/>
            <a:ext cx="4536504" cy="2723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484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solidFill>
                  <a:srgbClr val="000000"/>
                </a:solidFill>
              </a:rPr>
              <a:t>Bahadir K. Gunturk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8484D-0834-45BE-BDC9-094B797A3CDC}" type="slidenum">
              <a:rPr lang="en-US" altLang="en-US">
                <a:solidFill>
                  <a:srgbClr val="000000"/>
                </a:solidFill>
              </a:rPr>
              <a:pPr/>
              <a:t>26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96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Region-Oriented Segmentation</a:t>
            </a:r>
          </a:p>
        </p:txBody>
      </p:sp>
      <p:sp>
        <p:nvSpPr>
          <p:cNvPr id="996355" name="Rectangle 3"/>
          <p:cNvSpPr>
            <a:spLocks noChangeArrowheads="1"/>
          </p:cNvSpPr>
          <p:nvPr/>
        </p:nvSpPr>
        <p:spPr bwMode="auto">
          <a:xfrm>
            <a:off x="714375" y="1381125"/>
            <a:ext cx="7886700" cy="494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</a:pPr>
            <a:r>
              <a:rPr lang="en-US" altLang="zh-CN" sz="2200" smtClean="0">
                <a:solidFill>
                  <a:srgbClr val="006633"/>
                </a:solidFill>
                <a:ea typeface="宋体" pitchFamily="2" charset="-122"/>
              </a:rPr>
              <a:t>Region Splitting</a:t>
            </a:r>
          </a:p>
          <a:p>
            <a:pPr marL="742950" lvl="1" indent="-285750" defTabSz="914400" fontAlgn="base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0000"/>
              <a:buFont typeface="Wingdings" pitchFamily="2" charset="2"/>
              <a:buChar char="q"/>
            </a:pPr>
            <a:r>
              <a:rPr lang="en-US" altLang="zh-CN" sz="2000" smtClean="0">
                <a:solidFill>
                  <a:srgbClr val="000000"/>
                </a:solidFill>
                <a:ea typeface="宋体" pitchFamily="2" charset="-122"/>
              </a:rPr>
              <a:t>Region growing starts from a set of seed points. </a:t>
            </a:r>
          </a:p>
          <a:p>
            <a:pPr marL="742950" lvl="1" indent="-285750" defTabSz="914400" fontAlgn="base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0000"/>
              <a:buFont typeface="Wingdings" pitchFamily="2" charset="2"/>
              <a:buChar char="q"/>
            </a:pPr>
            <a:r>
              <a:rPr lang="en-US" altLang="zh-CN" sz="2000" smtClean="0">
                <a:solidFill>
                  <a:srgbClr val="000000"/>
                </a:solidFill>
                <a:ea typeface="宋体" pitchFamily="2" charset="-122"/>
              </a:rPr>
              <a:t>An alternative is to start with the whole image as a single region and subdivide the regions that do not satisfy a condition of homogeneity. </a:t>
            </a:r>
          </a:p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</a:pPr>
            <a:r>
              <a:rPr lang="en-US" altLang="zh-CN" sz="2200" smtClean="0">
                <a:solidFill>
                  <a:srgbClr val="006633"/>
                </a:solidFill>
                <a:ea typeface="宋体" pitchFamily="2" charset="-122"/>
              </a:rPr>
              <a:t>Region Merging</a:t>
            </a:r>
          </a:p>
          <a:p>
            <a:pPr marL="742950" lvl="1" indent="-285750" defTabSz="914400" fontAlgn="base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0000"/>
              <a:buFont typeface="Wingdings" pitchFamily="2" charset="2"/>
              <a:buChar char="q"/>
            </a:pPr>
            <a:r>
              <a:rPr lang="en-US" altLang="zh-CN" sz="2000" smtClean="0">
                <a:solidFill>
                  <a:srgbClr val="000000"/>
                </a:solidFill>
                <a:ea typeface="宋体" pitchFamily="2" charset="-122"/>
              </a:rPr>
              <a:t>Region merging is the opposite of region splitting.</a:t>
            </a:r>
          </a:p>
          <a:p>
            <a:pPr marL="742950" lvl="1" indent="-285750" defTabSz="914400" fontAlgn="base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0000"/>
              <a:buFont typeface="Wingdings" pitchFamily="2" charset="2"/>
              <a:buChar char="q"/>
            </a:pPr>
            <a:r>
              <a:rPr lang="en-US" altLang="zh-CN" sz="2000" smtClean="0">
                <a:solidFill>
                  <a:srgbClr val="000000"/>
                </a:solidFill>
                <a:ea typeface="宋体" pitchFamily="2" charset="-122"/>
              </a:rPr>
              <a:t>Start with small regions (e.g. 2x2 or 4x4 regions) and merge the regions that have similar characteristics (such as gray level, variance). </a:t>
            </a:r>
          </a:p>
          <a:p>
            <a:pPr marL="742950" lvl="1" indent="-285750" defTabSz="914400" fontAlgn="base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0000"/>
              <a:buFont typeface="Wingdings" pitchFamily="2" charset="2"/>
              <a:buChar char="q"/>
            </a:pPr>
            <a:r>
              <a:rPr lang="en-US" altLang="zh-CN" sz="2000" smtClean="0">
                <a:solidFill>
                  <a:srgbClr val="000000"/>
                </a:solidFill>
                <a:ea typeface="宋体" pitchFamily="2" charset="-122"/>
              </a:rPr>
              <a:t>Typically, splitting and merging approaches are used iteratively. </a:t>
            </a:r>
          </a:p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</a:pPr>
            <a:endParaRPr lang="en-US" altLang="zh-CN" sz="2200" smtClean="0">
              <a:solidFill>
                <a:srgbClr val="000000"/>
              </a:solidFill>
              <a:ea typeface="宋体" pitchFamily="2" charset="-122"/>
            </a:endParaRPr>
          </a:p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None/>
            </a:pPr>
            <a:endParaRPr lang="en-US" altLang="zh-CN" sz="2200" smtClean="0">
              <a:solidFill>
                <a:srgbClr val="000000"/>
              </a:solidFill>
              <a:ea typeface="宋体" pitchFamily="2" charset="-122"/>
            </a:endParaRPr>
          </a:p>
        </p:txBody>
      </p:sp>
      <p:pic>
        <p:nvPicPr>
          <p:cNvPr id="99635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3" t="15993" r="56709"/>
          <a:stretch>
            <a:fillRect/>
          </a:stretch>
        </p:blipFill>
        <p:spPr>
          <a:xfrm>
            <a:off x="0" y="1844675"/>
            <a:ext cx="1236663" cy="1255713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40116797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Results – Region grow</a:t>
            </a:r>
          </a:p>
        </p:txBody>
      </p:sp>
      <p:pic>
        <p:nvPicPr>
          <p:cNvPr id="139267" name="Picture 3" descr="lenna"/>
          <p:cNvPicPr>
            <a:picLocks noGrp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0600" y="2514600"/>
            <a:ext cx="3198813" cy="31988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9268" name="Picture 4" descr="lenna-regiongrow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514600"/>
            <a:ext cx="3198813" cy="319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269" name="AutoShape 5"/>
          <p:cNvSpPr>
            <a:spLocks noChangeArrowheads="1"/>
          </p:cNvSpPr>
          <p:nvPr/>
        </p:nvSpPr>
        <p:spPr bwMode="auto">
          <a:xfrm>
            <a:off x="4038600" y="4114800"/>
            <a:ext cx="1295400" cy="381000"/>
          </a:xfrm>
          <a:prstGeom prst="rightArrow">
            <a:avLst>
              <a:gd name="adj1" fmla="val 50000"/>
              <a:gd name="adj2" fmla="val 8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54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Results – Region Split</a:t>
            </a:r>
          </a:p>
        </p:txBody>
      </p:sp>
      <p:pic>
        <p:nvPicPr>
          <p:cNvPr id="140291" name="Picture 3" descr="lenn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514600"/>
            <a:ext cx="3198813" cy="319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292" name="Picture 4" descr="lenna-region-spl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514600"/>
            <a:ext cx="3198813" cy="319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0293" name="AutoShape 5"/>
          <p:cNvSpPr>
            <a:spLocks noChangeArrowheads="1"/>
          </p:cNvSpPr>
          <p:nvPr/>
        </p:nvSpPr>
        <p:spPr bwMode="auto">
          <a:xfrm>
            <a:off x="4038600" y="4191000"/>
            <a:ext cx="1219200" cy="3048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45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Results – Region Split and Merge</a:t>
            </a:r>
          </a:p>
        </p:txBody>
      </p:sp>
      <p:pic>
        <p:nvPicPr>
          <p:cNvPr id="141315" name="Picture 3" descr="lenn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514600"/>
            <a:ext cx="3198813" cy="319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316" name="Picture 4" descr="lenna-region-split-mer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514600"/>
            <a:ext cx="3198813" cy="319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317" name="AutoShape 5"/>
          <p:cNvSpPr>
            <a:spLocks noChangeArrowheads="1"/>
          </p:cNvSpPr>
          <p:nvPr/>
        </p:nvSpPr>
        <p:spPr bwMode="auto">
          <a:xfrm>
            <a:off x="3810000" y="4114800"/>
            <a:ext cx="1371600" cy="304800"/>
          </a:xfrm>
          <a:prstGeom prst="rightArrow">
            <a:avLst>
              <a:gd name="adj1" fmla="val 50000"/>
              <a:gd name="adj2" fmla="val 112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89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Introduction</a:t>
            </a:r>
          </a:p>
          <a:p>
            <a:r>
              <a:rPr lang="en-US" altLang="zh-CN" dirty="0" smtClean="0"/>
              <a:t>Granularity/Hierarchy</a:t>
            </a:r>
            <a:endParaRPr lang="en-US" altLang="zh-CN" dirty="0"/>
          </a:p>
          <a:p>
            <a:r>
              <a:rPr lang="en-US" altLang="zh-CN" dirty="0"/>
              <a:t>The Goals of </a:t>
            </a:r>
            <a:r>
              <a:rPr lang="en-US" altLang="zh-CN" dirty="0" smtClean="0"/>
              <a:t>Segmentation</a:t>
            </a:r>
          </a:p>
          <a:p>
            <a:r>
              <a:rPr lang="en-US" altLang="zh-CN" dirty="0"/>
              <a:t>Segmentation by </a:t>
            </a:r>
            <a:r>
              <a:rPr lang="en-US" altLang="zh-CN" dirty="0" err="1"/>
              <a:t>Thresholding</a:t>
            </a:r>
            <a:endParaRPr lang="en-US" altLang="zh-CN" dirty="0"/>
          </a:p>
          <a:p>
            <a:r>
              <a:rPr lang="en-US" altLang="zh-CN" dirty="0"/>
              <a:t>Region-Based Segmentation</a:t>
            </a:r>
          </a:p>
          <a:p>
            <a:r>
              <a:rPr lang="en-US" altLang="zh-CN" dirty="0"/>
              <a:t>Watershed Segmentation</a:t>
            </a:r>
          </a:p>
          <a:p>
            <a:r>
              <a:rPr lang="en-US" altLang="zh-CN" dirty="0" smtClean="0"/>
              <a:t>Segmentation </a:t>
            </a:r>
            <a:r>
              <a:rPr lang="en-US" altLang="zh-CN" dirty="0"/>
              <a:t>as </a:t>
            </a:r>
            <a:r>
              <a:rPr lang="en-US" altLang="zh-CN" dirty="0" smtClean="0"/>
              <a:t>Clustering</a:t>
            </a:r>
          </a:p>
          <a:p>
            <a:r>
              <a:rPr lang="en-US" altLang="zh-CN" dirty="0" smtClean="0">
                <a:ea typeface="宋体" pitchFamily="2" charset="-122"/>
              </a:rPr>
              <a:t>Discontinuity-based Method</a:t>
            </a:r>
            <a:endParaRPr lang="en-US" altLang="zh-CN" dirty="0"/>
          </a:p>
          <a:p>
            <a:r>
              <a:rPr lang="en-US" altLang="zh-CN" dirty="0" smtClean="0"/>
              <a:t>Semantic </a:t>
            </a:r>
            <a:r>
              <a:rPr lang="en-US" altLang="zh-CN" dirty="0"/>
              <a:t>Segmentation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055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Introduction</a:t>
            </a:r>
          </a:p>
          <a:p>
            <a:r>
              <a:rPr lang="en-US" altLang="zh-CN" dirty="0" smtClean="0"/>
              <a:t>Granularity/Hierarchy</a:t>
            </a:r>
            <a:endParaRPr lang="en-US" altLang="zh-CN" dirty="0"/>
          </a:p>
          <a:p>
            <a:r>
              <a:rPr lang="en-US" altLang="zh-CN" dirty="0"/>
              <a:t>The Goals of Segmentation</a:t>
            </a:r>
          </a:p>
          <a:p>
            <a:r>
              <a:rPr lang="en-US" altLang="zh-CN" dirty="0"/>
              <a:t>Segmentation by </a:t>
            </a:r>
            <a:r>
              <a:rPr lang="en-US" altLang="zh-CN" dirty="0" err="1"/>
              <a:t>Thresholding</a:t>
            </a:r>
            <a:endParaRPr lang="en-US" altLang="zh-CN" dirty="0"/>
          </a:p>
          <a:p>
            <a:r>
              <a:rPr lang="en-US" altLang="zh-CN" dirty="0"/>
              <a:t>Region-Based Segmentation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Watershed Segmentation</a:t>
            </a:r>
          </a:p>
          <a:p>
            <a:r>
              <a:rPr lang="en-US" altLang="zh-CN" dirty="0" smtClean="0"/>
              <a:t>Segmentation </a:t>
            </a:r>
            <a:r>
              <a:rPr lang="en-US" altLang="zh-CN" dirty="0"/>
              <a:t>as </a:t>
            </a:r>
            <a:r>
              <a:rPr lang="en-US" altLang="zh-CN" dirty="0" smtClean="0"/>
              <a:t>Clustering</a:t>
            </a:r>
          </a:p>
          <a:p>
            <a:r>
              <a:rPr lang="en-US" altLang="zh-CN" dirty="0">
                <a:ea typeface="宋体" pitchFamily="2" charset="-122"/>
              </a:rPr>
              <a:t>Discontinuity-based Method</a:t>
            </a:r>
            <a:endParaRPr lang="en-US" altLang="zh-CN" dirty="0"/>
          </a:p>
          <a:p>
            <a:r>
              <a:rPr lang="en-US" altLang="zh-CN" dirty="0" smtClean="0"/>
              <a:t>Semantic </a:t>
            </a:r>
            <a:r>
              <a:rPr lang="en-US" altLang="zh-CN" dirty="0"/>
              <a:t>Segmentation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687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solidFill>
                  <a:srgbClr val="000000"/>
                </a:solidFill>
              </a:rPr>
              <a:t>Bahadir K. Gunturk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>
                <a:solidFill>
                  <a:srgbClr val="000000"/>
                </a:solidFill>
              </a:rPr>
              <a:t>EE 7730 - Image Analysis I</a:t>
            </a: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E0B45-5FEE-42DA-A87B-90CE1D22B27F}" type="slidenum">
              <a:rPr lang="en-US" altLang="en-US">
                <a:solidFill>
                  <a:srgbClr val="000000"/>
                </a:solidFill>
              </a:rPr>
              <a:pPr/>
              <a:t>31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99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Watershed </a:t>
            </a:r>
            <a:r>
              <a:rPr lang="en-US" altLang="zh-CN" dirty="0" smtClean="0">
                <a:ea typeface="宋体" pitchFamily="2" charset="-122"/>
              </a:rPr>
              <a:t>Segmentation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999427" name="Rectangle 3"/>
          <p:cNvSpPr>
            <a:spLocks noChangeArrowheads="1"/>
          </p:cNvSpPr>
          <p:nvPr/>
        </p:nvSpPr>
        <p:spPr bwMode="auto">
          <a:xfrm>
            <a:off x="714375" y="1381125"/>
            <a:ext cx="7886700" cy="494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</a:pPr>
            <a:r>
              <a:rPr lang="en-US" altLang="zh-CN" dirty="0" smtClean="0">
                <a:solidFill>
                  <a:srgbClr val="000000"/>
                </a:solidFill>
                <a:ea typeface="宋体" pitchFamily="2" charset="-122"/>
              </a:rPr>
              <a:t>Visualize an image in 3D: spatial coordinates and gray levels. </a:t>
            </a:r>
          </a:p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</a:pPr>
            <a:r>
              <a:rPr lang="en-US" altLang="zh-CN" dirty="0" smtClean="0">
                <a:solidFill>
                  <a:srgbClr val="000000"/>
                </a:solidFill>
                <a:ea typeface="宋体" pitchFamily="2" charset="-122"/>
              </a:rPr>
              <a:t>In such a topographic interpretation, there are 3 types of points:</a:t>
            </a:r>
          </a:p>
          <a:p>
            <a:pPr marL="742950" lvl="1" indent="-285750" defTabSz="914400" fontAlgn="base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0000"/>
              <a:buFont typeface="Wingdings" pitchFamily="2" charset="2"/>
              <a:buChar char="q"/>
            </a:pPr>
            <a:r>
              <a:rPr lang="en-US" altLang="zh-CN" dirty="0" smtClean="0">
                <a:solidFill>
                  <a:srgbClr val="000000"/>
                </a:solidFill>
                <a:ea typeface="宋体" pitchFamily="2" charset="-122"/>
              </a:rPr>
              <a:t>Points belonging to a regional minimum</a:t>
            </a:r>
          </a:p>
          <a:p>
            <a:pPr marL="742950" lvl="1" indent="-285750" defTabSz="914400" fontAlgn="base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0000"/>
              <a:buFont typeface="Wingdings" pitchFamily="2" charset="2"/>
              <a:buChar char="q"/>
            </a:pPr>
            <a:r>
              <a:rPr lang="en-US" altLang="zh-CN" dirty="0" smtClean="0">
                <a:solidFill>
                  <a:srgbClr val="000000"/>
                </a:solidFill>
                <a:ea typeface="宋体" pitchFamily="2" charset="-122"/>
              </a:rPr>
              <a:t>Points at which a drop of water would fall to a single minimum. (</a:t>
            </a:r>
            <a:r>
              <a:rPr lang="en-US" altLang="zh-CN" dirty="0" smtClean="0">
                <a:solidFill>
                  <a:srgbClr val="000000"/>
                </a:solidFill>
                <a:ea typeface="宋体" pitchFamily="2" charset="-122"/>
                <a:sym typeface="Wingdings" pitchFamily="2" charset="2"/>
              </a:rPr>
              <a:t>The </a:t>
            </a:r>
            <a:r>
              <a:rPr lang="en-US" altLang="zh-CN" i="1" dirty="0" smtClean="0">
                <a:solidFill>
                  <a:srgbClr val="000000"/>
                </a:solidFill>
                <a:ea typeface="宋体" pitchFamily="2" charset="-122"/>
                <a:sym typeface="Wingdings" pitchFamily="2" charset="2"/>
              </a:rPr>
              <a:t>catchment basin</a:t>
            </a:r>
            <a:r>
              <a:rPr lang="en-US" altLang="zh-CN" dirty="0" smtClean="0">
                <a:solidFill>
                  <a:srgbClr val="000000"/>
                </a:solidFill>
                <a:ea typeface="宋体" pitchFamily="2" charset="-122"/>
                <a:sym typeface="Wingdings" pitchFamily="2" charset="2"/>
              </a:rPr>
              <a:t> or </a:t>
            </a:r>
            <a:r>
              <a:rPr lang="en-US" altLang="zh-CN" i="1" dirty="0" smtClean="0">
                <a:solidFill>
                  <a:srgbClr val="000000"/>
                </a:solidFill>
                <a:ea typeface="宋体" pitchFamily="2" charset="-122"/>
                <a:sym typeface="Wingdings" pitchFamily="2" charset="2"/>
              </a:rPr>
              <a:t>watershed</a:t>
            </a:r>
            <a:r>
              <a:rPr lang="en-US" altLang="zh-CN" dirty="0" smtClean="0">
                <a:solidFill>
                  <a:srgbClr val="000000"/>
                </a:solidFill>
                <a:ea typeface="宋体" pitchFamily="2" charset="-122"/>
                <a:sym typeface="Wingdings" pitchFamily="2" charset="2"/>
              </a:rPr>
              <a:t> of that minimum.)</a:t>
            </a:r>
            <a:endParaRPr lang="en-US" altLang="zh-CN" dirty="0" smtClean="0">
              <a:solidFill>
                <a:srgbClr val="000000"/>
              </a:solidFill>
              <a:ea typeface="宋体" pitchFamily="2" charset="-122"/>
            </a:endParaRPr>
          </a:p>
          <a:p>
            <a:pPr marL="742950" lvl="1" indent="-285750" defTabSz="914400" fontAlgn="base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0000"/>
              <a:buFont typeface="Wingdings" pitchFamily="2" charset="2"/>
              <a:buChar char="q"/>
            </a:pPr>
            <a:r>
              <a:rPr lang="en-US" altLang="zh-CN" dirty="0" smtClean="0">
                <a:solidFill>
                  <a:srgbClr val="000000"/>
                </a:solidFill>
                <a:ea typeface="宋体" pitchFamily="2" charset="-122"/>
              </a:rPr>
              <a:t>Points at which a drop of water would be equally likely to fall to more than one minimum. (</a:t>
            </a:r>
            <a:r>
              <a:rPr lang="en-US" altLang="zh-CN" dirty="0" smtClean="0">
                <a:solidFill>
                  <a:srgbClr val="000000"/>
                </a:solidFill>
                <a:ea typeface="宋体" pitchFamily="2" charset="-122"/>
                <a:sym typeface="Wingdings" pitchFamily="2" charset="2"/>
              </a:rPr>
              <a:t>The </a:t>
            </a:r>
            <a:r>
              <a:rPr lang="en-US" altLang="zh-CN" i="1" dirty="0" smtClean="0">
                <a:solidFill>
                  <a:srgbClr val="000000"/>
                </a:solidFill>
                <a:ea typeface="宋体" pitchFamily="2" charset="-122"/>
                <a:sym typeface="Wingdings" pitchFamily="2" charset="2"/>
              </a:rPr>
              <a:t>divide lines</a:t>
            </a:r>
            <a:r>
              <a:rPr lang="en-US" altLang="zh-CN" dirty="0" smtClean="0">
                <a:solidFill>
                  <a:srgbClr val="000000"/>
                </a:solidFill>
                <a:ea typeface="宋体" pitchFamily="2" charset="-122"/>
                <a:sym typeface="Wingdings" pitchFamily="2" charset="2"/>
              </a:rPr>
              <a:t> or </a:t>
            </a:r>
            <a:r>
              <a:rPr lang="en-US" altLang="zh-CN" i="1" dirty="0" smtClean="0">
                <a:solidFill>
                  <a:srgbClr val="000000"/>
                </a:solidFill>
                <a:ea typeface="宋体" pitchFamily="2" charset="-122"/>
                <a:sym typeface="Wingdings" pitchFamily="2" charset="2"/>
              </a:rPr>
              <a:t>watershed lines</a:t>
            </a:r>
            <a:r>
              <a:rPr lang="en-US" altLang="zh-CN" dirty="0" smtClean="0">
                <a:solidFill>
                  <a:srgbClr val="000000"/>
                </a:solidFill>
                <a:ea typeface="宋体" pitchFamily="2" charset="-122"/>
                <a:sym typeface="Wingdings" pitchFamily="2" charset="2"/>
              </a:rPr>
              <a:t>.)</a:t>
            </a:r>
            <a:endParaRPr lang="en-US" altLang="zh-CN" dirty="0" smtClean="0">
              <a:solidFill>
                <a:srgbClr val="000000"/>
              </a:solidFill>
              <a:ea typeface="宋体" pitchFamily="2" charset="-122"/>
            </a:endParaRPr>
          </a:p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None/>
            </a:pPr>
            <a:endParaRPr lang="en-US" altLang="zh-CN" dirty="0" smtClean="0">
              <a:solidFill>
                <a:srgbClr val="000000"/>
              </a:solidFill>
              <a:ea typeface="宋体" pitchFamily="2" charset="-122"/>
            </a:endParaRPr>
          </a:p>
        </p:txBody>
      </p:sp>
      <p:grpSp>
        <p:nvGrpSpPr>
          <p:cNvPr id="999433" name="Group 9"/>
          <p:cNvGrpSpPr>
            <a:grpSpLocks/>
          </p:cNvGrpSpPr>
          <p:nvPr/>
        </p:nvGrpSpPr>
        <p:grpSpPr bwMode="auto">
          <a:xfrm>
            <a:off x="4930775" y="4156075"/>
            <a:ext cx="3489325" cy="1758950"/>
            <a:chOff x="1516" y="3212"/>
            <a:chExt cx="2198" cy="1108"/>
          </a:xfrm>
        </p:grpSpPr>
        <p:pic>
          <p:nvPicPr>
            <p:cNvPr id="999430" name="Picture 6" descr="img00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4" y="3212"/>
              <a:ext cx="1960" cy="11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999432" name="Text Box 8"/>
            <p:cNvSpPr txBox="1">
              <a:spLocks noChangeArrowheads="1"/>
            </p:cNvSpPr>
            <p:nvPr/>
          </p:nvSpPr>
          <p:spPr bwMode="auto">
            <a:xfrm>
              <a:off x="1516" y="3306"/>
              <a:ext cx="847" cy="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smtClean="0">
                  <a:solidFill>
                    <a:srgbClr val="000000"/>
                  </a:solidFill>
                  <a:ea typeface="宋体" pitchFamily="2" charset="-122"/>
                </a:rPr>
                <a:t>Watershed lines</a:t>
              </a:r>
            </a:p>
          </p:txBody>
        </p:sp>
      </p:grpSp>
      <p:pic>
        <p:nvPicPr>
          <p:cNvPr id="999436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5" b="50348"/>
          <a:stretch>
            <a:fillRect/>
          </a:stretch>
        </p:blipFill>
        <p:spPr bwMode="auto">
          <a:xfrm>
            <a:off x="249238" y="4008438"/>
            <a:ext cx="4348162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1323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solidFill>
                  <a:srgbClr val="000000"/>
                </a:solidFill>
              </a:rPr>
              <a:t>Bahadir K. Gunturk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>
                <a:solidFill>
                  <a:srgbClr val="000000"/>
                </a:solidFill>
              </a:rPr>
              <a:t>EE 7730 - Image Analysis I</a:t>
            </a: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67EF9-D344-422E-BC7C-EDAA6514A890}" type="slidenum">
              <a:rPr lang="en-US" altLang="en-US">
                <a:solidFill>
                  <a:srgbClr val="000000"/>
                </a:solidFill>
              </a:rPr>
              <a:pPr/>
              <a:t>32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Watershed </a:t>
            </a:r>
            <a:r>
              <a:rPr lang="en-US" altLang="zh-CN" dirty="0" smtClean="0">
                <a:ea typeface="宋体" pitchFamily="2" charset="-122"/>
              </a:rPr>
              <a:t>Segmentation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1002499" name="Rectangle 3"/>
          <p:cNvSpPr>
            <a:spLocks noChangeArrowheads="1"/>
          </p:cNvSpPr>
          <p:nvPr/>
        </p:nvSpPr>
        <p:spPr bwMode="auto">
          <a:xfrm>
            <a:off x="714375" y="1381125"/>
            <a:ext cx="7886700" cy="494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</a:pPr>
            <a:r>
              <a:rPr lang="en-US" altLang="zh-CN" dirty="0" smtClean="0">
                <a:solidFill>
                  <a:srgbClr val="000000"/>
                </a:solidFill>
                <a:ea typeface="宋体" pitchFamily="2" charset="-122"/>
              </a:rPr>
              <a:t>The objective is to find watershed lines. </a:t>
            </a:r>
          </a:p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</a:pPr>
            <a:r>
              <a:rPr lang="en-US" altLang="zh-CN" dirty="0" smtClean="0">
                <a:solidFill>
                  <a:srgbClr val="000000"/>
                </a:solidFill>
                <a:ea typeface="宋体" pitchFamily="2" charset="-122"/>
              </a:rPr>
              <a:t>The idea is simple: </a:t>
            </a:r>
          </a:p>
          <a:p>
            <a:pPr marL="742950" lvl="1" indent="-285750" defTabSz="914400" fontAlgn="base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0000"/>
              <a:buFont typeface="Wingdings" pitchFamily="2" charset="2"/>
              <a:buChar char="q"/>
            </a:pPr>
            <a:r>
              <a:rPr lang="en-US" altLang="zh-CN" sz="1600" dirty="0" smtClean="0">
                <a:solidFill>
                  <a:srgbClr val="000000"/>
                </a:solidFill>
                <a:ea typeface="宋体" pitchFamily="2" charset="-122"/>
              </a:rPr>
              <a:t>Suppose that a hole is punched in each regional minimum and that the entire topography is flooded from below by letting water rise through the holes at a uniform rate.</a:t>
            </a:r>
          </a:p>
          <a:p>
            <a:pPr marL="742950" lvl="1" indent="-285750" defTabSz="914400" fontAlgn="base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0000"/>
              <a:buFont typeface="Wingdings" pitchFamily="2" charset="2"/>
              <a:buChar char="q"/>
            </a:pPr>
            <a:r>
              <a:rPr lang="en-US" altLang="zh-CN" sz="1600" dirty="0" smtClean="0">
                <a:solidFill>
                  <a:srgbClr val="000000"/>
                </a:solidFill>
                <a:ea typeface="宋体" pitchFamily="2" charset="-122"/>
              </a:rPr>
              <a:t>When rising water in distinct catchment basins is about the merge, a dam is built to prevent merging. These dam boundaries correspond to the watershed lines.  </a:t>
            </a:r>
          </a:p>
        </p:txBody>
      </p:sp>
      <p:pic>
        <p:nvPicPr>
          <p:cNvPr id="1002506" name="Picture 10" descr="fig4-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28" r="8568"/>
          <a:stretch>
            <a:fillRect/>
          </a:stretch>
        </p:blipFill>
        <p:spPr bwMode="auto">
          <a:xfrm>
            <a:off x="0" y="3848100"/>
            <a:ext cx="4578350" cy="219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2509" name="Picture 13" descr="fig4-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" r="8545" b="33907"/>
          <a:stretch>
            <a:fillRect/>
          </a:stretch>
        </p:blipFill>
        <p:spPr bwMode="auto">
          <a:xfrm>
            <a:off x="4541838" y="3817938"/>
            <a:ext cx="4602162" cy="232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3145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solidFill>
                  <a:srgbClr val="000000"/>
                </a:solidFill>
              </a:rPr>
              <a:t>Bahadir K. Gunturk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>
                <a:solidFill>
                  <a:srgbClr val="000000"/>
                </a:solidFill>
              </a:rPr>
              <a:t>EE 7730 - Image Analysis I</a:t>
            </a: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ADB37-800F-488E-98A3-FB398B2F27AB}" type="slidenum">
              <a:rPr lang="en-US" altLang="en-US">
                <a:solidFill>
                  <a:srgbClr val="000000"/>
                </a:solidFill>
              </a:rPr>
              <a:pPr/>
              <a:t>33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Watershed </a:t>
            </a:r>
            <a:r>
              <a:rPr lang="en-US" altLang="zh-CN" dirty="0" smtClean="0">
                <a:ea typeface="宋体" pitchFamily="2" charset="-122"/>
              </a:rPr>
              <a:t>Segmentation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1003526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1" r="40587" b="50316"/>
          <a:stretch>
            <a:fillRect/>
          </a:stretch>
        </p:blipFill>
        <p:spPr>
          <a:xfrm>
            <a:off x="85725" y="1436688"/>
            <a:ext cx="2271713" cy="2251075"/>
          </a:xfrm>
          <a:noFill/>
          <a:ln/>
        </p:spPr>
      </p:pic>
      <p:pic>
        <p:nvPicPr>
          <p:cNvPr id="1003530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325" y="1277938"/>
            <a:ext cx="5908675" cy="471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3533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74" b="50316"/>
          <a:stretch>
            <a:fillRect/>
          </a:stretch>
        </p:blipFill>
        <p:spPr bwMode="auto">
          <a:xfrm>
            <a:off x="85725" y="3665538"/>
            <a:ext cx="2314575" cy="225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35988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solidFill>
                  <a:srgbClr val="000000"/>
                </a:solidFill>
              </a:rPr>
              <a:t>Bahadir K. Gunturk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>
                <a:solidFill>
                  <a:srgbClr val="000000"/>
                </a:solidFill>
              </a:rPr>
              <a:t>EE 7730 - Image Analysis I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C75D4-6F77-43AF-BA89-ACA81F88DD95}" type="slidenum">
              <a:rPr lang="en-US" altLang="en-US">
                <a:solidFill>
                  <a:srgbClr val="000000"/>
                </a:solidFill>
              </a:rPr>
              <a:pPr/>
              <a:t>34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34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915400" cy="2362200"/>
          </a:xfrm>
        </p:spPr>
        <p:txBody>
          <a:bodyPr/>
          <a:lstStyle/>
          <a:p>
            <a:r>
              <a:rPr lang="en-US" altLang="en-US"/>
              <a:t>Start with all pixels with the lowest possible value.</a:t>
            </a:r>
          </a:p>
          <a:p>
            <a:pPr marL="742950" lvl="1" indent="-285750"/>
            <a:r>
              <a:rPr lang="en-US" altLang="en-US"/>
              <a:t>These form the basis for initial watersheds</a:t>
            </a:r>
          </a:p>
          <a:p>
            <a:r>
              <a:rPr lang="en-US" altLang="en-US"/>
              <a:t>For each intensity level k:</a:t>
            </a:r>
          </a:p>
          <a:p>
            <a:pPr marL="742950" lvl="1" indent="-285750"/>
            <a:r>
              <a:rPr lang="en-US" altLang="en-US"/>
              <a:t>For each group of pixels of intensity k</a:t>
            </a:r>
          </a:p>
          <a:p>
            <a:pPr marL="1085850" lvl="2" indent="-228600"/>
            <a:r>
              <a:rPr lang="en-US" altLang="en-US"/>
              <a:t>If adjacent to exactly one existing region, add these pixels to that region</a:t>
            </a:r>
          </a:p>
          <a:p>
            <a:pPr marL="1085850" lvl="2" indent="-228600"/>
            <a:r>
              <a:rPr lang="en-US" altLang="en-US"/>
              <a:t>Else if adjacent to more than one existing regions, mark as boundary</a:t>
            </a:r>
          </a:p>
          <a:p>
            <a:pPr marL="1085850" lvl="2" indent="-228600"/>
            <a:r>
              <a:rPr lang="en-US" altLang="en-US"/>
              <a:t>Else start a new region</a:t>
            </a:r>
          </a:p>
        </p:txBody>
      </p:sp>
      <p:sp>
        <p:nvSpPr>
          <p:cNvPr id="1034245" name="Rectangle 5"/>
          <p:cNvSpPr>
            <a:spLocks noChangeArrowheads="1"/>
          </p:cNvSpPr>
          <p:nvPr/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 smtClean="0">
                <a:solidFill>
                  <a:srgbClr val="006633"/>
                </a:solidFill>
                <a:latin typeface="Garamond" pitchFamily="18" charset="0"/>
                <a:ea typeface="宋体" pitchFamily="2" charset="-122"/>
              </a:rPr>
              <a:t>Watershed Segmentation</a:t>
            </a:r>
          </a:p>
        </p:txBody>
      </p:sp>
    </p:spTree>
    <p:extLst>
      <p:ext uri="{BB962C8B-B14F-4D97-AF65-F5344CB8AC3E}">
        <p14:creationId xmlns:p14="http://schemas.microsoft.com/office/powerpoint/2010/main" val="320996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solidFill>
                  <a:srgbClr val="000000"/>
                </a:solidFill>
              </a:rPr>
              <a:t>Bahadir K. Gunturk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>
                <a:solidFill>
                  <a:srgbClr val="000000"/>
                </a:solidFill>
              </a:rPr>
              <a:t>EE 7730 - Image Analysis I</a:t>
            </a:r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3EFB8-C07E-460B-99AF-0B1C1B82FF15}" type="slidenum">
              <a:rPr lang="en-US" altLang="en-US">
                <a:solidFill>
                  <a:srgbClr val="000000"/>
                </a:solidFill>
              </a:rPr>
              <a:pPr/>
              <a:t>35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10065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13" y="1876425"/>
            <a:ext cx="5943600" cy="435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06596" name="Rectangle 4"/>
          <p:cNvSpPr>
            <a:spLocks noChangeArrowheads="1"/>
          </p:cNvSpPr>
          <p:nvPr/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 smtClean="0">
                <a:solidFill>
                  <a:srgbClr val="006633"/>
                </a:solidFill>
                <a:latin typeface="Garamond" pitchFamily="18" charset="0"/>
                <a:ea typeface="宋体" pitchFamily="2" charset="-122"/>
              </a:rPr>
              <a:t>Watershed Segmentation</a:t>
            </a:r>
          </a:p>
        </p:txBody>
      </p:sp>
      <p:sp>
        <p:nvSpPr>
          <p:cNvPr id="1006597" name="Text Box 5"/>
          <p:cNvSpPr txBox="1">
            <a:spLocks noChangeArrowheads="1"/>
          </p:cNvSpPr>
          <p:nvPr/>
        </p:nvSpPr>
        <p:spPr bwMode="auto">
          <a:xfrm>
            <a:off x="695325" y="1096963"/>
            <a:ext cx="818673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Watershed algorithm might be used on the gradient image instead of the original image.</a:t>
            </a:r>
          </a:p>
        </p:txBody>
      </p:sp>
    </p:spTree>
    <p:extLst>
      <p:ext uri="{BB962C8B-B14F-4D97-AF65-F5344CB8AC3E}">
        <p14:creationId xmlns:p14="http://schemas.microsoft.com/office/powerpoint/2010/main" val="341610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solidFill>
                  <a:srgbClr val="000000"/>
                </a:solidFill>
              </a:rPr>
              <a:t>Bahadir K. Gunturk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>
                <a:solidFill>
                  <a:srgbClr val="000000"/>
                </a:solidFill>
              </a:rPr>
              <a:t>EE 7730 - Image Analysis I</a:t>
            </a:r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2B839-ED85-4F0A-9309-26D8B8AB3FDD}" type="slidenum">
              <a:rPr lang="en-US" altLang="en-US">
                <a:solidFill>
                  <a:srgbClr val="000000"/>
                </a:solidFill>
              </a:rPr>
              <a:pPr/>
              <a:t>36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10076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2589213"/>
            <a:ext cx="7113587" cy="284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07620" name="Rectangle 4"/>
          <p:cNvSpPr>
            <a:spLocks noChangeArrowheads="1"/>
          </p:cNvSpPr>
          <p:nvPr/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 smtClean="0">
                <a:solidFill>
                  <a:srgbClr val="006633"/>
                </a:solidFill>
                <a:latin typeface="Garamond" pitchFamily="18" charset="0"/>
                <a:ea typeface="宋体" pitchFamily="2" charset="-122"/>
              </a:rPr>
              <a:t>Watershed Segmentation</a:t>
            </a:r>
          </a:p>
        </p:txBody>
      </p:sp>
      <p:sp>
        <p:nvSpPr>
          <p:cNvPr id="1007621" name="Text Box 5"/>
          <p:cNvSpPr txBox="1">
            <a:spLocks noChangeArrowheads="1"/>
          </p:cNvSpPr>
          <p:nvPr/>
        </p:nvSpPr>
        <p:spPr bwMode="auto">
          <a:xfrm>
            <a:off x="735013" y="1619250"/>
            <a:ext cx="7994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Due to noise and other local irregularities of the gradient, oversegmentation might occur.</a:t>
            </a:r>
          </a:p>
        </p:txBody>
      </p:sp>
    </p:spTree>
    <p:extLst>
      <p:ext uri="{BB962C8B-B14F-4D97-AF65-F5344CB8AC3E}">
        <p14:creationId xmlns:p14="http://schemas.microsoft.com/office/powerpoint/2010/main" val="70402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solidFill>
                  <a:srgbClr val="000000"/>
                </a:solidFill>
              </a:rPr>
              <a:t>Bahadir K. Gunturk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>
                <a:solidFill>
                  <a:srgbClr val="000000"/>
                </a:solidFill>
              </a:rPr>
              <a:t>EE 7730 - Image Analysis I</a:t>
            </a:r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614DA-3C06-4055-B625-D7E86AD2743B}" type="slidenum">
              <a:rPr lang="en-US" altLang="en-US">
                <a:solidFill>
                  <a:srgbClr val="000000"/>
                </a:solidFill>
              </a:rPr>
              <a:pPr/>
              <a:t>37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8643" name="Rectangle 3"/>
          <p:cNvSpPr>
            <a:spLocks noChangeArrowheads="1"/>
          </p:cNvSpPr>
          <p:nvPr/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 smtClean="0">
                <a:solidFill>
                  <a:srgbClr val="006633"/>
                </a:solidFill>
                <a:latin typeface="Garamond" pitchFamily="18" charset="0"/>
                <a:ea typeface="宋体" pitchFamily="2" charset="-122"/>
              </a:rPr>
              <a:t>Watershed Segmentation</a:t>
            </a:r>
          </a:p>
        </p:txBody>
      </p:sp>
      <p:sp>
        <p:nvSpPr>
          <p:cNvPr id="1008644" name="Text Box 4"/>
          <p:cNvSpPr txBox="1">
            <a:spLocks noChangeArrowheads="1"/>
          </p:cNvSpPr>
          <p:nvPr/>
        </p:nvSpPr>
        <p:spPr bwMode="auto">
          <a:xfrm>
            <a:off x="735013" y="1619250"/>
            <a:ext cx="7994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A solution is to limit the number of regional minima. Use markers to specify the only allowed regional minima. </a:t>
            </a:r>
          </a:p>
        </p:txBody>
      </p:sp>
      <p:pic>
        <p:nvPicPr>
          <p:cNvPr id="1008646" name="Picture 6" descr="img0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350" y="2847975"/>
            <a:ext cx="7040563" cy="322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96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solidFill>
                  <a:srgbClr val="000000"/>
                </a:solidFill>
              </a:rPr>
              <a:t>Bahadir K. Gunturk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>
                <a:solidFill>
                  <a:srgbClr val="000000"/>
                </a:solidFill>
              </a:rPr>
              <a:t>EE 7730 - Image Analysis I</a:t>
            </a:r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CBFCF-74B1-4129-B766-3C134DEBCC1B}" type="slidenum">
              <a:rPr lang="en-US" altLang="en-US">
                <a:solidFill>
                  <a:srgbClr val="000000"/>
                </a:solidFill>
              </a:rPr>
              <a:pPr/>
              <a:t>38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9666" name="Rectangle 2"/>
          <p:cNvSpPr>
            <a:spLocks noChangeArrowheads="1"/>
          </p:cNvSpPr>
          <p:nvPr/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 dirty="0" smtClean="0">
                <a:solidFill>
                  <a:srgbClr val="006633"/>
                </a:solidFill>
                <a:latin typeface="Garamond" pitchFamily="18" charset="0"/>
                <a:ea typeface="宋体" pitchFamily="2" charset="-122"/>
              </a:rPr>
              <a:t>Watershed Segmentation</a:t>
            </a:r>
          </a:p>
        </p:txBody>
      </p:sp>
      <p:sp>
        <p:nvSpPr>
          <p:cNvPr id="1009667" name="Text Box 3"/>
          <p:cNvSpPr txBox="1">
            <a:spLocks noChangeArrowheads="1"/>
          </p:cNvSpPr>
          <p:nvPr/>
        </p:nvSpPr>
        <p:spPr bwMode="auto">
          <a:xfrm>
            <a:off x="735013" y="1619250"/>
            <a:ext cx="799465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  <a:ea typeface="宋体" pitchFamily="2" charset="-122"/>
              </a:rPr>
              <a:t>A solution is to limit the number of regional minima. Use markers to specify the only allowed regional minima. (For example, gray-level values might be used as a marker.)</a:t>
            </a:r>
          </a:p>
        </p:txBody>
      </p:sp>
      <p:pic>
        <p:nvPicPr>
          <p:cNvPr id="10096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963" y="2917825"/>
            <a:ext cx="6316662" cy="253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887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dirty="0" smtClean="0"/>
              <a:t>Introduction</a:t>
            </a:r>
          </a:p>
          <a:p>
            <a:r>
              <a:rPr lang="en-US" altLang="zh-CN" dirty="0" smtClean="0"/>
              <a:t>Granularity/Hierarchy</a:t>
            </a:r>
            <a:endParaRPr lang="en-US" altLang="zh-CN" dirty="0"/>
          </a:p>
          <a:p>
            <a:r>
              <a:rPr lang="en-US" altLang="zh-CN" dirty="0"/>
              <a:t>The Goals of </a:t>
            </a:r>
            <a:r>
              <a:rPr lang="en-US" altLang="zh-CN" dirty="0" smtClean="0"/>
              <a:t>Segmentation</a:t>
            </a:r>
          </a:p>
          <a:p>
            <a:r>
              <a:rPr lang="en-US" altLang="zh-CN" dirty="0"/>
              <a:t>Segmentation by </a:t>
            </a:r>
            <a:r>
              <a:rPr lang="en-US" altLang="zh-CN" dirty="0" err="1"/>
              <a:t>Thresholding</a:t>
            </a:r>
            <a:endParaRPr lang="en-US" altLang="zh-CN" dirty="0"/>
          </a:p>
          <a:p>
            <a:r>
              <a:rPr lang="en-US" altLang="zh-CN" dirty="0"/>
              <a:t>Region-Based Segmentation</a:t>
            </a:r>
          </a:p>
          <a:p>
            <a:r>
              <a:rPr lang="en-US" altLang="zh-CN" dirty="0"/>
              <a:t>Watershed Segmentation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Segmentation </a:t>
            </a:r>
            <a:r>
              <a:rPr lang="en-US" altLang="zh-CN" dirty="0">
                <a:solidFill>
                  <a:srgbClr val="FF0000"/>
                </a:solidFill>
              </a:rPr>
              <a:t>as </a:t>
            </a:r>
            <a:r>
              <a:rPr lang="en-US" altLang="zh-CN" dirty="0" smtClean="0">
                <a:solidFill>
                  <a:srgbClr val="FF0000"/>
                </a:solidFill>
              </a:rPr>
              <a:t>Clustering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K-means clustering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 smtClean="0"/>
              <a:t>Mean </a:t>
            </a:r>
            <a:r>
              <a:rPr lang="en-US" altLang="zh-CN" dirty="0"/>
              <a:t>shift clustering </a:t>
            </a:r>
          </a:p>
          <a:p>
            <a:pPr lvl="1"/>
            <a:r>
              <a:rPr lang="en-US" altLang="zh-CN" dirty="0" smtClean="0"/>
              <a:t>Graph </a:t>
            </a:r>
            <a:r>
              <a:rPr lang="en-US" altLang="zh-CN" dirty="0"/>
              <a:t>partitioning/spectral </a:t>
            </a:r>
            <a:r>
              <a:rPr lang="en-US" altLang="zh-CN" dirty="0" smtClean="0"/>
              <a:t>clustering</a:t>
            </a:r>
            <a:endParaRPr lang="en-US" altLang="zh-CN" dirty="0"/>
          </a:p>
          <a:p>
            <a:r>
              <a:rPr lang="en-US" altLang="zh-CN" dirty="0">
                <a:ea typeface="宋体" pitchFamily="2" charset="-122"/>
              </a:rPr>
              <a:t>Discontinuity-based Method</a:t>
            </a:r>
            <a:endParaRPr lang="en-US" altLang="zh-CN" dirty="0" smtClean="0"/>
          </a:p>
          <a:p>
            <a:r>
              <a:rPr lang="en-US" altLang="zh-CN" dirty="0" smtClean="0"/>
              <a:t>Semantic </a:t>
            </a:r>
            <a:r>
              <a:rPr lang="en-US" altLang="zh-CN" dirty="0"/>
              <a:t>Segmentation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958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/>
              <a:t>Introduction to image segmentation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dirty="0" smtClean="0">
                <a:cs typeface="Times New Roman" charset="0"/>
              </a:rPr>
              <a:t>The purpose of image segmentation is to partition an image into </a:t>
            </a:r>
            <a:r>
              <a:rPr lang="en-GB" altLang="en-US" i="1" dirty="0" smtClean="0">
                <a:cs typeface="Times New Roman" charset="0"/>
              </a:rPr>
              <a:t>meaningful</a:t>
            </a:r>
            <a:r>
              <a:rPr lang="en-GB" altLang="en-US" dirty="0" smtClean="0">
                <a:cs typeface="Times New Roman" charset="0"/>
              </a:rPr>
              <a:t> regions with respect to a particular application</a:t>
            </a:r>
            <a:r>
              <a:rPr lang="en-GB" altLang="en-US" dirty="0" smtClean="0"/>
              <a:t> </a:t>
            </a:r>
          </a:p>
          <a:p>
            <a:pPr eaLnBrk="1" hangingPunct="1"/>
            <a:r>
              <a:rPr lang="en-GB" altLang="en-US" dirty="0" smtClean="0">
                <a:cs typeface="Times New Roman" charset="0"/>
              </a:rPr>
              <a:t>The segmentation is based on measurements taken from the image and might be </a:t>
            </a:r>
            <a:r>
              <a:rPr lang="en-GB" altLang="en-US" i="1" dirty="0" err="1" smtClean="0">
                <a:cs typeface="Times New Roman" charset="0"/>
              </a:rPr>
              <a:t>greylevel</a:t>
            </a:r>
            <a:r>
              <a:rPr lang="en-GB" altLang="en-US" dirty="0" smtClean="0">
                <a:cs typeface="Times New Roman" charset="0"/>
              </a:rPr>
              <a:t>, </a:t>
            </a:r>
            <a:r>
              <a:rPr lang="en-GB" altLang="en-US" i="1" dirty="0" smtClean="0">
                <a:cs typeface="Times New Roman" charset="0"/>
              </a:rPr>
              <a:t>colour</a:t>
            </a:r>
            <a:r>
              <a:rPr lang="en-GB" altLang="en-US" dirty="0" smtClean="0">
                <a:cs typeface="Times New Roman" charset="0"/>
              </a:rPr>
              <a:t>, </a:t>
            </a:r>
            <a:r>
              <a:rPr lang="en-GB" altLang="en-US" i="1" dirty="0" smtClean="0">
                <a:cs typeface="Times New Roman" charset="0"/>
              </a:rPr>
              <a:t>texture</a:t>
            </a:r>
            <a:r>
              <a:rPr lang="en-GB" altLang="en-US" dirty="0" smtClean="0">
                <a:cs typeface="Times New Roman" charset="0"/>
              </a:rPr>
              <a:t>, </a:t>
            </a:r>
            <a:r>
              <a:rPr lang="en-GB" altLang="en-US" i="1" dirty="0" smtClean="0">
                <a:cs typeface="Times New Roman" charset="0"/>
              </a:rPr>
              <a:t>depth</a:t>
            </a:r>
            <a:r>
              <a:rPr lang="en-GB" altLang="en-US" dirty="0" smtClean="0">
                <a:cs typeface="Times New Roman" charset="0"/>
              </a:rPr>
              <a:t> or </a:t>
            </a:r>
            <a:r>
              <a:rPr lang="en-GB" altLang="en-US" i="1" dirty="0" smtClean="0">
                <a:cs typeface="Times New Roman" charset="0"/>
              </a:rPr>
              <a:t>motion</a:t>
            </a:r>
            <a:r>
              <a:rPr lang="en-GB" altLang="en-US" dirty="0" smtClean="0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39910" indent="-28458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38333" indent="-227678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593665" indent="-227678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48995" indent="-227678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04332" indent="-2276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59664" indent="-2276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14995" indent="-2276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70326" indent="-2276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48D19652-C0E3-4F9A-BD18-9717052B81DA}" type="slidenum">
              <a:rPr lang="en-GB" altLang="zh-CN" sz="1200">
                <a:solidFill>
                  <a:srgbClr val="045C75"/>
                </a:solidFill>
              </a:rPr>
              <a:pPr eaLnBrk="1" hangingPunct="1"/>
              <a:t>4</a:t>
            </a:fld>
            <a:endParaRPr lang="en-GB" altLang="zh-CN" sz="1200">
              <a:solidFill>
                <a:srgbClr val="045C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11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28"/>
            <a:r>
              <a:rPr spc="-5" dirty="0"/>
              <a:t>Segmentatio</a:t>
            </a:r>
            <a:r>
              <a:rPr dirty="0"/>
              <a:t>n</a:t>
            </a:r>
            <a:r>
              <a:rPr spc="70" dirty="0">
                <a:latin typeface="Times New Roman"/>
                <a:cs typeface="Times New Roman"/>
              </a:rPr>
              <a:t> </a:t>
            </a:r>
            <a:r>
              <a:rPr spc="-5" dirty="0"/>
              <a:t>a</a:t>
            </a:r>
            <a:r>
              <a:rPr dirty="0"/>
              <a:t>s</a:t>
            </a:r>
            <a:r>
              <a:rPr spc="90" dirty="0">
                <a:latin typeface="Times New Roman"/>
                <a:cs typeface="Times New Roman"/>
              </a:rPr>
              <a:t> </a:t>
            </a:r>
            <a:r>
              <a:rPr spc="-5" dirty="0"/>
              <a:t>clustering</a:t>
            </a:r>
          </a:p>
        </p:txBody>
      </p:sp>
      <p:sp>
        <p:nvSpPr>
          <p:cNvPr id="3" name="object 3"/>
          <p:cNvSpPr/>
          <p:nvPr/>
        </p:nvSpPr>
        <p:spPr>
          <a:xfrm>
            <a:off x="609600" y="1149858"/>
            <a:ext cx="7772400" cy="47861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46701" y="6539124"/>
            <a:ext cx="164465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52"/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Source:</a:t>
            </a:r>
            <a:r>
              <a:rPr sz="1400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K.</a:t>
            </a:r>
            <a:r>
              <a:rPr sz="14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Grauman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662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3454908"/>
            <a:ext cx="2603754" cy="32506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76600" y="3454908"/>
            <a:ext cx="2603754" cy="32506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19800" y="3454908"/>
            <a:ext cx="2603754" cy="32506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32640" y="3058084"/>
            <a:ext cx="66167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52"/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Image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07743" y="3081670"/>
            <a:ext cx="24257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52"/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Intensity-based</a:t>
            </a:r>
            <a:r>
              <a:rPr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clusters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27069" y="3081670"/>
            <a:ext cx="21209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52"/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Color-based</a:t>
            </a:r>
            <a:r>
              <a:rPr spc="3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clusters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28"/>
            <a:r>
              <a:rPr spc="-5" dirty="0"/>
              <a:t>Segmentatio</a:t>
            </a:r>
            <a:r>
              <a:rPr dirty="0"/>
              <a:t>n</a:t>
            </a:r>
            <a:r>
              <a:rPr spc="70" dirty="0">
                <a:latin typeface="Times New Roman"/>
                <a:cs typeface="Times New Roman"/>
              </a:rPr>
              <a:t> </a:t>
            </a:r>
            <a:r>
              <a:rPr spc="-5" dirty="0"/>
              <a:t>a</a:t>
            </a:r>
            <a:r>
              <a:rPr dirty="0"/>
              <a:t>s</a:t>
            </a:r>
            <a:r>
              <a:rPr spc="90" dirty="0">
                <a:latin typeface="Times New Roman"/>
                <a:cs typeface="Times New Roman"/>
              </a:rPr>
              <a:t> </a:t>
            </a:r>
            <a:r>
              <a:rPr spc="-5" dirty="0"/>
              <a:t>clustering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64540" y="1005009"/>
            <a:ext cx="7332980" cy="16645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4147" marR="5077" indent="-341499">
              <a:buClr>
                <a:srgbClr val="010000"/>
              </a:buClr>
              <a:buFont typeface="Arial"/>
              <a:buChar char="•"/>
              <a:tabLst>
                <a:tab pos="354778" algn="l"/>
              </a:tabLst>
            </a:pP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K-means</a:t>
            </a:r>
            <a:r>
              <a:rPr sz="2800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clustering</a:t>
            </a:r>
            <a:r>
              <a:rPr sz="2800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based</a:t>
            </a:r>
            <a:r>
              <a:rPr sz="2800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on</a:t>
            </a:r>
            <a:r>
              <a:rPr sz="2800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intensity</a:t>
            </a:r>
            <a:r>
              <a:rPr sz="2800" spc="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or</a:t>
            </a:r>
            <a:r>
              <a:rPr sz="28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color</a:t>
            </a:r>
            <a:r>
              <a:rPr sz="2800" spc="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is</a:t>
            </a:r>
            <a:r>
              <a:rPr sz="2800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essentially</a:t>
            </a:r>
            <a:r>
              <a:rPr sz="2800" spc="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vector</a:t>
            </a:r>
            <a:r>
              <a:rPr sz="2800" spc="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quantization</a:t>
            </a:r>
            <a:r>
              <a:rPr sz="2800" spc="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of</a:t>
            </a:r>
            <a:r>
              <a:rPr sz="2800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8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image</a:t>
            </a:r>
            <a:r>
              <a:rPr sz="2800" spc="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attributes</a:t>
            </a:r>
            <a:endParaRPr sz="2800">
              <a:solidFill>
                <a:prstClr val="black"/>
              </a:solidFill>
              <a:latin typeface="Arial"/>
              <a:cs typeface="Arial"/>
            </a:endParaRPr>
          </a:p>
          <a:p>
            <a:pPr marL="751934" lvl="1" indent="-283949">
              <a:spcBef>
                <a:spcPts val="500"/>
              </a:spcBef>
              <a:buClr>
                <a:srgbClr val="010000"/>
              </a:buClr>
              <a:buFont typeface="Arial"/>
              <a:buChar char="•"/>
              <a:tabLst>
                <a:tab pos="752568" algn="l"/>
              </a:tabLst>
            </a:pPr>
            <a:r>
              <a:rPr sz="2000" spc="-15" dirty="0">
                <a:solidFill>
                  <a:prstClr val="black"/>
                </a:solidFill>
                <a:latin typeface="Arial"/>
                <a:cs typeface="Arial"/>
              </a:rPr>
              <a:t>Cluster</a:t>
            </a:r>
            <a:r>
              <a:rPr sz="2000" spc="-1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0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prstClr val="black"/>
                </a:solidFill>
                <a:latin typeface="Arial"/>
                <a:cs typeface="Arial"/>
              </a:rPr>
              <a:t>don’</a:t>
            </a:r>
            <a:r>
              <a:rPr sz="2000" spc="-10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000" spc="5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prstClr val="black"/>
                </a:solidFill>
                <a:latin typeface="Arial"/>
                <a:cs typeface="Arial"/>
              </a:rPr>
              <a:t>hav</a:t>
            </a:r>
            <a:r>
              <a:rPr sz="2000" spc="-1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spc="5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z="2000" spc="5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sz="2000" spc="-1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spc="5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prstClr val="black"/>
                </a:solidFill>
                <a:latin typeface="Arial"/>
                <a:cs typeface="Arial"/>
              </a:rPr>
              <a:t>spatially</a:t>
            </a:r>
            <a:r>
              <a:rPr sz="2000" spc="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prstClr val="black"/>
                </a:solidFill>
                <a:latin typeface="Arial"/>
                <a:cs typeface="Arial"/>
              </a:rPr>
              <a:t>coherent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787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 dirty="0"/>
              <a:t>Segmentatio</a:t>
            </a:r>
            <a:r>
              <a:rPr lang="en-US" altLang="zh-CN" dirty="0"/>
              <a:t>n</a:t>
            </a:r>
            <a:r>
              <a:rPr lang="en-US" altLang="zh-CN" spc="70" dirty="0">
                <a:latin typeface="Times New Roman"/>
                <a:cs typeface="Times New Roman"/>
              </a:rPr>
              <a:t> </a:t>
            </a:r>
            <a:r>
              <a:rPr lang="en-US" altLang="zh-CN" spc="-5" dirty="0"/>
              <a:t>a</a:t>
            </a:r>
            <a:r>
              <a:rPr lang="en-US" altLang="zh-CN" dirty="0"/>
              <a:t>s</a:t>
            </a:r>
            <a:r>
              <a:rPr lang="en-US" altLang="zh-CN" spc="90" dirty="0">
                <a:latin typeface="Times New Roman"/>
                <a:cs typeface="Times New Roman"/>
              </a:rPr>
              <a:t> </a:t>
            </a:r>
            <a:r>
              <a:rPr lang="en-US" altLang="zh-CN" spc="-5" dirty="0"/>
              <a:t>clustering</a:t>
            </a:r>
            <a:endParaRPr lang="zh-CN" altLang="en-US" dirty="0"/>
          </a:p>
        </p:txBody>
      </p:sp>
      <p:pic>
        <p:nvPicPr>
          <p:cNvPr id="4" name="Picture 4" descr="hou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29408" y="1480379"/>
            <a:ext cx="2428875" cy="1828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5" descr="house_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475616"/>
            <a:ext cx="242887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an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208" y="3366329"/>
            <a:ext cx="288607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hand_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366329"/>
            <a:ext cx="288607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38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EE465: Introduction to Digital Image Processing Copyright Xin Li'2004</a:t>
            </a:r>
          </a:p>
        </p:txBody>
      </p:sp>
      <p:sp>
        <p:nvSpPr>
          <p:cNvPr id="2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1A6E3B-DBA3-4CD4-B2B8-F71FCA8DF2D4}" type="slidenum">
              <a:rPr lang="en-US">
                <a:solidFill>
                  <a:srgbClr val="000000"/>
                </a:solidFill>
              </a:rPr>
              <a:pPr>
                <a:defRPr/>
              </a:pPr>
              <a:t>43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244" name="Rectangle 5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067" tIns="45536" rIns="91067" bIns="45536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>
                <a:solidFill>
                  <a:srgbClr val="006633"/>
                </a:solidFill>
              </a:rPr>
              <a:t>Clustering via K-Means Algorithm</a:t>
            </a:r>
          </a:p>
        </p:txBody>
      </p:sp>
      <p:grpSp>
        <p:nvGrpSpPr>
          <p:cNvPr id="10245" name="Group 6"/>
          <p:cNvGrpSpPr>
            <a:grpSpLocks/>
          </p:cNvGrpSpPr>
          <p:nvPr/>
        </p:nvGrpSpPr>
        <p:grpSpPr bwMode="auto">
          <a:xfrm>
            <a:off x="990600" y="1524035"/>
            <a:ext cx="7772400" cy="1552575"/>
            <a:chOff x="0" y="0"/>
            <a:chExt cx="5760" cy="978"/>
          </a:xfrm>
        </p:grpSpPr>
        <p:sp>
          <p:nvSpPr>
            <p:cNvPr id="10268" name="Rectangle 7"/>
            <p:cNvSpPr>
              <a:spLocks noChangeArrowheads="1"/>
            </p:cNvSpPr>
            <p:nvPr/>
          </p:nvSpPr>
          <p:spPr bwMode="auto">
            <a:xfrm>
              <a:off x="0" y="0"/>
              <a:ext cx="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mtClean="0">
                <a:solidFill>
                  <a:srgbClr val="000000"/>
                </a:solidFill>
              </a:endParaRPr>
            </a:p>
          </p:txBody>
        </p:sp>
        <p:sp>
          <p:nvSpPr>
            <p:cNvPr id="10269" name="Rectangle 8"/>
            <p:cNvSpPr>
              <a:spLocks noChangeArrowheads="1"/>
            </p:cNvSpPr>
            <p:nvPr/>
          </p:nvSpPr>
          <p:spPr bwMode="auto">
            <a:xfrm>
              <a:off x="0" y="0"/>
              <a:ext cx="5760" cy="9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mtClean="0">
                  <a:solidFill>
                    <a:srgbClr val="000000"/>
                  </a:solidFill>
                </a:rPr>
                <a:t>An algorithm for partitioning (or clustering) N data points 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mtClean="0">
                  <a:solidFill>
                    <a:srgbClr val="000000"/>
                  </a:solidFill>
                </a:rPr>
                <a:t>into </a:t>
              </a:r>
              <a:r>
                <a:rPr lang="en-US" altLang="zh-CN" i="1" smtClean="0">
                  <a:solidFill>
                    <a:srgbClr val="000000"/>
                  </a:solidFill>
                </a:rPr>
                <a:t>K</a:t>
              </a:r>
              <a:r>
                <a:rPr lang="en-US" altLang="zh-CN" smtClean="0">
                  <a:solidFill>
                    <a:srgbClr val="000000"/>
                  </a:solidFill>
                </a:rPr>
                <a:t> disjoint subsets </a:t>
              </a:r>
              <a:r>
                <a:rPr lang="en-US" altLang="zh-CN" i="1" smtClean="0">
                  <a:solidFill>
                    <a:srgbClr val="000000"/>
                  </a:solidFill>
                </a:rPr>
                <a:t>S</a:t>
              </a:r>
              <a:r>
                <a:rPr lang="en-US" altLang="zh-CN" i="1" baseline="-25000" smtClean="0">
                  <a:solidFill>
                    <a:srgbClr val="000000"/>
                  </a:solidFill>
                </a:rPr>
                <a:t>j</a:t>
              </a:r>
              <a:r>
                <a:rPr lang="en-US" altLang="zh-CN" smtClean="0">
                  <a:solidFill>
                    <a:srgbClr val="000000"/>
                  </a:solidFill>
                </a:rPr>
                <a:t> containing </a:t>
              </a:r>
              <a:r>
                <a:rPr lang="en-US" altLang="zh-CN" i="1" smtClean="0">
                  <a:solidFill>
                    <a:srgbClr val="000000"/>
                  </a:solidFill>
                </a:rPr>
                <a:t>N</a:t>
              </a:r>
              <a:r>
                <a:rPr lang="en-US" altLang="zh-CN" i="1" baseline="-25000" smtClean="0">
                  <a:solidFill>
                    <a:srgbClr val="000000"/>
                  </a:solidFill>
                </a:rPr>
                <a:t>j</a:t>
              </a:r>
              <a:r>
                <a:rPr lang="en-US" altLang="zh-CN" smtClean="0">
                  <a:solidFill>
                    <a:srgbClr val="000000"/>
                  </a:solidFill>
                </a:rPr>
                <a:t> data points so as to 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mtClean="0">
                  <a:solidFill>
                    <a:srgbClr val="000000"/>
                  </a:solidFill>
                </a:rPr>
                <a:t>minimize the sum-of-squares criterion</a:t>
              </a:r>
              <a:r>
                <a:rPr lang="en-US" altLang="zh-CN" i="1" smtClean="0">
                  <a:solidFill>
                    <a:srgbClr val="000000"/>
                  </a:solidFill>
                </a:rPr>
                <a:t>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zh-CN" i="1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10246" name="Rectangle 9"/>
          <p:cNvSpPr>
            <a:spLocks noChangeArrowheads="1"/>
          </p:cNvSpPr>
          <p:nvPr/>
        </p:nvSpPr>
        <p:spPr bwMode="auto">
          <a:xfrm>
            <a:off x="3600450" y="3092454"/>
            <a:ext cx="0" cy="369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067" tIns="45536" rIns="91067" bIns="45536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pic>
        <p:nvPicPr>
          <p:cNvPr id="10247" name="Picture 10" descr="kimg6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819400"/>
            <a:ext cx="194310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8" name="Rectangle 11"/>
          <p:cNvSpPr>
            <a:spLocks noChangeArrowheads="1"/>
          </p:cNvSpPr>
          <p:nvPr/>
        </p:nvSpPr>
        <p:spPr bwMode="auto">
          <a:xfrm>
            <a:off x="3600450" y="3092454"/>
            <a:ext cx="0" cy="369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067" tIns="45536" rIns="91067" bIns="45536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0251" name="Rectangle 18"/>
          <p:cNvSpPr>
            <a:spLocks noChangeArrowheads="1"/>
          </p:cNvSpPr>
          <p:nvPr/>
        </p:nvSpPr>
        <p:spPr bwMode="auto">
          <a:xfrm>
            <a:off x="5257825" y="3505218"/>
            <a:ext cx="1004650" cy="368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centroid</a:t>
            </a:r>
          </a:p>
        </p:txBody>
      </p:sp>
      <p:sp>
        <p:nvSpPr>
          <p:cNvPr id="10252" name="Rectangle 19"/>
          <p:cNvSpPr>
            <a:spLocks noChangeArrowheads="1"/>
          </p:cNvSpPr>
          <p:nvPr/>
        </p:nvSpPr>
        <p:spPr bwMode="auto">
          <a:xfrm>
            <a:off x="3352819" y="3505218"/>
            <a:ext cx="1312427" cy="368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data points</a:t>
            </a:r>
          </a:p>
        </p:txBody>
      </p:sp>
      <p:sp>
        <p:nvSpPr>
          <p:cNvPr id="10253" name="Line 20"/>
          <p:cNvSpPr>
            <a:spLocks noChangeShapeType="1"/>
          </p:cNvSpPr>
          <p:nvPr/>
        </p:nvSpPr>
        <p:spPr bwMode="auto">
          <a:xfrm flipH="1">
            <a:off x="4495800" y="32766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0254" name="Line 21"/>
          <p:cNvSpPr>
            <a:spLocks noChangeShapeType="1"/>
          </p:cNvSpPr>
          <p:nvPr/>
        </p:nvSpPr>
        <p:spPr bwMode="auto">
          <a:xfrm>
            <a:off x="5181600" y="32766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75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57200" y="6243638"/>
            <a:ext cx="21336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39910" indent="-28458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38333" indent="-227678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593665" indent="-227678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48995" indent="-227678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04332" indent="-2276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59664" indent="-2276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14995" indent="-2276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70326" indent="-2276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l" eaLnBrk="1" hangingPunct="1"/>
            <a:fld id="{AA52E440-C484-47D5-AE71-23CD20B1D20F}" type="slidenum">
              <a:rPr lang="en-US" altLang="zh-CN" sz="1400">
                <a:solidFill>
                  <a:srgbClr val="000000"/>
                </a:solidFill>
                <a:latin typeface="Times New Roman" pitchFamily="18" charset="0"/>
                <a:cs typeface="Times New Roman (Hebrew)" pitchFamily="18" charset="-79"/>
              </a:rPr>
              <a:pPr algn="l" eaLnBrk="1" hangingPunct="1"/>
              <a:t>44</a:t>
            </a:fld>
            <a:endParaRPr lang="en-US" altLang="zh-CN" sz="1400">
              <a:solidFill>
                <a:srgbClr val="000000"/>
              </a:solidFill>
              <a:latin typeface="Times New Roman" pitchFamily="18" charset="0"/>
              <a:cs typeface="Times New Roman (Hebrew)" pitchFamily="18" charset="-79"/>
            </a:endParaRP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smtClean="0"/>
              <a:t>Subproblem I: Clustering by distance to known centers</a:t>
            </a:r>
          </a:p>
        </p:txBody>
      </p:sp>
      <p:sp>
        <p:nvSpPr>
          <p:cNvPr id="11268" name="Rectangle 3"/>
          <p:cNvSpPr>
            <a:spLocks noChangeArrowheads="1"/>
          </p:cNvSpPr>
          <p:nvPr/>
        </p:nvSpPr>
        <p:spPr bwMode="auto">
          <a:xfrm>
            <a:off x="685800" y="1828800"/>
            <a:ext cx="7708900" cy="41275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1269" name="Oval 4"/>
          <p:cNvSpPr>
            <a:spLocks noChangeArrowheads="1"/>
          </p:cNvSpPr>
          <p:nvPr/>
        </p:nvSpPr>
        <p:spPr bwMode="auto">
          <a:xfrm>
            <a:off x="1531938" y="2446340"/>
            <a:ext cx="225425" cy="2254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1270" name="Oval 5"/>
          <p:cNvSpPr>
            <a:spLocks noChangeArrowheads="1"/>
          </p:cNvSpPr>
          <p:nvPr/>
        </p:nvSpPr>
        <p:spPr bwMode="auto">
          <a:xfrm>
            <a:off x="1455738" y="3132140"/>
            <a:ext cx="225425" cy="2254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1271" name="Oval 6"/>
          <p:cNvSpPr>
            <a:spLocks noChangeArrowheads="1"/>
          </p:cNvSpPr>
          <p:nvPr/>
        </p:nvSpPr>
        <p:spPr bwMode="auto">
          <a:xfrm>
            <a:off x="2141538" y="3817940"/>
            <a:ext cx="225425" cy="2254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1272" name="Oval 7"/>
          <p:cNvSpPr>
            <a:spLocks noChangeArrowheads="1"/>
          </p:cNvSpPr>
          <p:nvPr/>
        </p:nvSpPr>
        <p:spPr bwMode="auto">
          <a:xfrm>
            <a:off x="2522538" y="2598740"/>
            <a:ext cx="225425" cy="2254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1273" name="Oval 8"/>
          <p:cNvSpPr>
            <a:spLocks noChangeArrowheads="1"/>
          </p:cNvSpPr>
          <p:nvPr/>
        </p:nvSpPr>
        <p:spPr bwMode="auto">
          <a:xfrm>
            <a:off x="2293938" y="4351340"/>
            <a:ext cx="225425" cy="2254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1274" name="Oval 9"/>
          <p:cNvSpPr>
            <a:spLocks noChangeArrowheads="1"/>
          </p:cNvSpPr>
          <p:nvPr/>
        </p:nvSpPr>
        <p:spPr bwMode="auto">
          <a:xfrm>
            <a:off x="1912938" y="2903540"/>
            <a:ext cx="225425" cy="2254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1275" name="Oval 10"/>
          <p:cNvSpPr>
            <a:spLocks noChangeArrowheads="1"/>
          </p:cNvSpPr>
          <p:nvPr/>
        </p:nvSpPr>
        <p:spPr bwMode="auto">
          <a:xfrm>
            <a:off x="1227138" y="3817940"/>
            <a:ext cx="225425" cy="2254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1276" name="Oval 11"/>
          <p:cNvSpPr>
            <a:spLocks noChangeArrowheads="1"/>
          </p:cNvSpPr>
          <p:nvPr/>
        </p:nvSpPr>
        <p:spPr bwMode="auto">
          <a:xfrm>
            <a:off x="2751138" y="3055940"/>
            <a:ext cx="225425" cy="2254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1277" name="Oval 12"/>
          <p:cNvSpPr>
            <a:spLocks noChangeArrowheads="1"/>
          </p:cNvSpPr>
          <p:nvPr/>
        </p:nvSpPr>
        <p:spPr bwMode="auto">
          <a:xfrm>
            <a:off x="3513138" y="3132140"/>
            <a:ext cx="225425" cy="2254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1278" name="Oval 13"/>
          <p:cNvSpPr>
            <a:spLocks noChangeArrowheads="1"/>
          </p:cNvSpPr>
          <p:nvPr/>
        </p:nvSpPr>
        <p:spPr bwMode="auto">
          <a:xfrm>
            <a:off x="3284538" y="3589340"/>
            <a:ext cx="225425" cy="2254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1279" name="Oval 14"/>
          <p:cNvSpPr>
            <a:spLocks noChangeArrowheads="1"/>
          </p:cNvSpPr>
          <p:nvPr/>
        </p:nvSpPr>
        <p:spPr bwMode="auto">
          <a:xfrm>
            <a:off x="3055938" y="5037140"/>
            <a:ext cx="225425" cy="2254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1280" name="Oval 15"/>
          <p:cNvSpPr>
            <a:spLocks noChangeArrowheads="1"/>
          </p:cNvSpPr>
          <p:nvPr/>
        </p:nvSpPr>
        <p:spPr bwMode="auto">
          <a:xfrm>
            <a:off x="1455738" y="4351340"/>
            <a:ext cx="225425" cy="2254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1281" name="Oval 16"/>
          <p:cNvSpPr>
            <a:spLocks noChangeArrowheads="1"/>
          </p:cNvSpPr>
          <p:nvPr/>
        </p:nvSpPr>
        <p:spPr bwMode="auto">
          <a:xfrm>
            <a:off x="2598738" y="4884740"/>
            <a:ext cx="225425" cy="2254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1282" name="Oval 17"/>
          <p:cNvSpPr>
            <a:spLocks noChangeArrowheads="1"/>
          </p:cNvSpPr>
          <p:nvPr/>
        </p:nvSpPr>
        <p:spPr bwMode="auto">
          <a:xfrm>
            <a:off x="3436938" y="2598740"/>
            <a:ext cx="225425" cy="2254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1283" name="Oval 18"/>
          <p:cNvSpPr>
            <a:spLocks noChangeArrowheads="1"/>
          </p:cNvSpPr>
          <p:nvPr/>
        </p:nvSpPr>
        <p:spPr bwMode="auto">
          <a:xfrm>
            <a:off x="1684338" y="3665540"/>
            <a:ext cx="225425" cy="2254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1284" name="Oval 19"/>
          <p:cNvSpPr>
            <a:spLocks noChangeArrowheads="1"/>
          </p:cNvSpPr>
          <p:nvPr/>
        </p:nvSpPr>
        <p:spPr bwMode="auto">
          <a:xfrm>
            <a:off x="1912938" y="4960940"/>
            <a:ext cx="225425" cy="2254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1285" name="Oval 20"/>
          <p:cNvSpPr>
            <a:spLocks noChangeArrowheads="1"/>
          </p:cNvSpPr>
          <p:nvPr/>
        </p:nvSpPr>
        <p:spPr bwMode="auto">
          <a:xfrm>
            <a:off x="2065338" y="2293940"/>
            <a:ext cx="225425" cy="2254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1286" name="Oval 21"/>
          <p:cNvSpPr>
            <a:spLocks noChangeArrowheads="1"/>
          </p:cNvSpPr>
          <p:nvPr/>
        </p:nvSpPr>
        <p:spPr bwMode="auto">
          <a:xfrm>
            <a:off x="3832228" y="3513140"/>
            <a:ext cx="225425" cy="2254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1287" name="Oval 22"/>
          <p:cNvSpPr>
            <a:spLocks noChangeArrowheads="1"/>
          </p:cNvSpPr>
          <p:nvPr/>
        </p:nvSpPr>
        <p:spPr bwMode="auto">
          <a:xfrm>
            <a:off x="2751138" y="4122740"/>
            <a:ext cx="225425" cy="2254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1288" name="Oval 23"/>
          <p:cNvSpPr>
            <a:spLocks noChangeArrowheads="1"/>
          </p:cNvSpPr>
          <p:nvPr/>
        </p:nvSpPr>
        <p:spPr bwMode="auto">
          <a:xfrm>
            <a:off x="2827338" y="2217740"/>
            <a:ext cx="225425" cy="2254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1289" name="Oval 24"/>
          <p:cNvSpPr>
            <a:spLocks noChangeArrowheads="1"/>
          </p:cNvSpPr>
          <p:nvPr/>
        </p:nvSpPr>
        <p:spPr bwMode="auto">
          <a:xfrm>
            <a:off x="7399338" y="4732340"/>
            <a:ext cx="225425" cy="2254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1290" name="Oval 25"/>
          <p:cNvSpPr>
            <a:spLocks noChangeArrowheads="1"/>
          </p:cNvSpPr>
          <p:nvPr/>
        </p:nvSpPr>
        <p:spPr bwMode="auto">
          <a:xfrm>
            <a:off x="6484938" y="3741740"/>
            <a:ext cx="225425" cy="2254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1291" name="Oval 26"/>
          <p:cNvSpPr>
            <a:spLocks noChangeArrowheads="1"/>
          </p:cNvSpPr>
          <p:nvPr/>
        </p:nvSpPr>
        <p:spPr bwMode="auto">
          <a:xfrm>
            <a:off x="7018338" y="2827340"/>
            <a:ext cx="225425" cy="2254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1292" name="Oval 27"/>
          <p:cNvSpPr>
            <a:spLocks noChangeArrowheads="1"/>
          </p:cNvSpPr>
          <p:nvPr/>
        </p:nvSpPr>
        <p:spPr bwMode="auto">
          <a:xfrm>
            <a:off x="5722938" y="2903540"/>
            <a:ext cx="225425" cy="2254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1293" name="Oval 28"/>
          <p:cNvSpPr>
            <a:spLocks noChangeArrowheads="1"/>
          </p:cNvSpPr>
          <p:nvPr/>
        </p:nvSpPr>
        <p:spPr bwMode="auto">
          <a:xfrm>
            <a:off x="6561138" y="5341940"/>
            <a:ext cx="225425" cy="2254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1294" name="Oval 29"/>
          <p:cNvSpPr>
            <a:spLocks noChangeArrowheads="1"/>
          </p:cNvSpPr>
          <p:nvPr/>
        </p:nvSpPr>
        <p:spPr bwMode="auto">
          <a:xfrm>
            <a:off x="4503738" y="2903540"/>
            <a:ext cx="225425" cy="2254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1295" name="Oval 30"/>
          <p:cNvSpPr>
            <a:spLocks noChangeArrowheads="1"/>
          </p:cNvSpPr>
          <p:nvPr/>
        </p:nvSpPr>
        <p:spPr bwMode="auto">
          <a:xfrm>
            <a:off x="7018338" y="4046540"/>
            <a:ext cx="225425" cy="2254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1296" name="Oval 31"/>
          <p:cNvSpPr>
            <a:spLocks noChangeArrowheads="1"/>
          </p:cNvSpPr>
          <p:nvPr/>
        </p:nvSpPr>
        <p:spPr bwMode="auto">
          <a:xfrm>
            <a:off x="5051428" y="3741740"/>
            <a:ext cx="225425" cy="2254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1297" name="Oval 32"/>
          <p:cNvSpPr>
            <a:spLocks noChangeArrowheads="1"/>
          </p:cNvSpPr>
          <p:nvPr/>
        </p:nvSpPr>
        <p:spPr bwMode="auto">
          <a:xfrm>
            <a:off x="5037138" y="3055940"/>
            <a:ext cx="225425" cy="2254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1298" name="Oval 33"/>
          <p:cNvSpPr>
            <a:spLocks noChangeArrowheads="1"/>
          </p:cNvSpPr>
          <p:nvPr/>
        </p:nvSpPr>
        <p:spPr bwMode="auto">
          <a:xfrm>
            <a:off x="4427538" y="4275140"/>
            <a:ext cx="225425" cy="2254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1299" name="Oval 34"/>
          <p:cNvSpPr>
            <a:spLocks noChangeArrowheads="1"/>
          </p:cNvSpPr>
          <p:nvPr/>
        </p:nvSpPr>
        <p:spPr bwMode="auto">
          <a:xfrm>
            <a:off x="6484938" y="3208340"/>
            <a:ext cx="225425" cy="2254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1300" name="Oval 35"/>
          <p:cNvSpPr>
            <a:spLocks noChangeArrowheads="1"/>
          </p:cNvSpPr>
          <p:nvPr/>
        </p:nvSpPr>
        <p:spPr bwMode="auto">
          <a:xfrm>
            <a:off x="5799138" y="4579940"/>
            <a:ext cx="225425" cy="2254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1301" name="Oval 36"/>
          <p:cNvSpPr>
            <a:spLocks noChangeArrowheads="1"/>
          </p:cNvSpPr>
          <p:nvPr/>
        </p:nvSpPr>
        <p:spPr bwMode="auto">
          <a:xfrm>
            <a:off x="5494338" y="4122740"/>
            <a:ext cx="225425" cy="2254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1302" name="Oval 37"/>
          <p:cNvSpPr>
            <a:spLocks noChangeArrowheads="1"/>
          </p:cNvSpPr>
          <p:nvPr/>
        </p:nvSpPr>
        <p:spPr bwMode="auto">
          <a:xfrm>
            <a:off x="6408738" y="4198940"/>
            <a:ext cx="225425" cy="2254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1303" name="Oval 38"/>
          <p:cNvSpPr>
            <a:spLocks noChangeArrowheads="1"/>
          </p:cNvSpPr>
          <p:nvPr/>
        </p:nvSpPr>
        <p:spPr bwMode="auto">
          <a:xfrm>
            <a:off x="5646738" y="3436940"/>
            <a:ext cx="225425" cy="2254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1304" name="Oval 39"/>
          <p:cNvSpPr>
            <a:spLocks noChangeArrowheads="1"/>
          </p:cNvSpPr>
          <p:nvPr/>
        </p:nvSpPr>
        <p:spPr bwMode="auto">
          <a:xfrm>
            <a:off x="5113338" y="5037140"/>
            <a:ext cx="225425" cy="2254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1305" name="Oval 40"/>
          <p:cNvSpPr>
            <a:spLocks noChangeArrowheads="1"/>
          </p:cNvSpPr>
          <p:nvPr/>
        </p:nvSpPr>
        <p:spPr bwMode="auto">
          <a:xfrm>
            <a:off x="6561138" y="4732340"/>
            <a:ext cx="225425" cy="2254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1306" name="Oval 41"/>
          <p:cNvSpPr>
            <a:spLocks noChangeArrowheads="1"/>
          </p:cNvSpPr>
          <p:nvPr/>
        </p:nvSpPr>
        <p:spPr bwMode="auto">
          <a:xfrm>
            <a:off x="7627938" y="3665540"/>
            <a:ext cx="225425" cy="2254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1307" name="Oval 42"/>
          <p:cNvSpPr>
            <a:spLocks noChangeArrowheads="1"/>
          </p:cNvSpPr>
          <p:nvPr/>
        </p:nvSpPr>
        <p:spPr bwMode="auto">
          <a:xfrm>
            <a:off x="5951538" y="5113340"/>
            <a:ext cx="225425" cy="2254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1308" name="Freeform 43"/>
          <p:cNvSpPr>
            <a:spLocks/>
          </p:cNvSpPr>
          <p:nvPr/>
        </p:nvSpPr>
        <p:spPr bwMode="auto">
          <a:xfrm>
            <a:off x="989017" y="1970123"/>
            <a:ext cx="3214687" cy="3475037"/>
          </a:xfrm>
          <a:custGeom>
            <a:avLst/>
            <a:gdLst>
              <a:gd name="T0" fmla="*/ 4762 w 2025"/>
              <a:gd name="T1" fmla="*/ 1828800 h 2189"/>
              <a:gd name="T2" fmla="*/ 9525 w 2025"/>
              <a:gd name="T3" fmla="*/ 1522412 h 2189"/>
              <a:gd name="T4" fmla="*/ 84137 w 2025"/>
              <a:gd name="T5" fmla="*/ 1090612 h 2189"/>
              <a:gd name="T6" fmla="*/ 190500 w 2025"/>
              <a:gd name="T7" fmla="*/ 790575 h 2189"/>
              <a:gd name="T8" fmla="*/ 284162 w 2025"/>
              <a:gd name="T9" fmla="*/ 608012 h 2189"/>
              <a:gd name="T10" fmla="*/ 401637 w 2025"/>
              <a:gd name="T11" fmla="*/ 460375 h 2189"/>
              <a:gd name="T12" fmla="*/ 538162 w 2025"/>
              <a:gd name="T13" fmla="*/ 342900 h 2189"/>
              <a:gd name="T14" fmla="*/ 712787 w 2025"/>
              <a:gd name="T15" fmla="*/ 236537 h 2189"/>
              <a:gd name="T16" fmla="*/ 919162 w 2025"/>
              <a:gd name="T17" fmla="*/ 147637 h 2189"/>
              <a:gd name="T18" fmla="*/ 1146175 w 2025"/>
              <a:gd name="T19" fmla="*/ 77787 h 2189"/>
              <a:gd name="T20" fmla="*/ 1384300 w 2025"/>
              <a:gd name="T21" fmla="*/ 23812 h 2189"/>
              <a:gd name="T22" fmla="*/ 1622425 w 2025"/>
              <a:gd name="T23" fmla="*/ 0 h 2189"/>
              <a:gd name="T24" fmla="*/ 1849437 w 2025"/>
              <a:gd name="T25" fmla="*/ 12700 h 2189"/>
              <a:gd name="T26" fmla="*/ 2051050 w 2025"/>
              <a:gd name="T27" fmla="*/ 60325 h 2189"/>
              <a:gd name="T28" fmla="*/ 2230437 w 2025"/>
              <a:gd name="T29" fmla="*/ 147637 h 2189"/>
              <a:gd name="T30" fmla="*/ 2405062 w 2025"/>
              <a:gd name="T31" fmla="*/ 288925 h 2189"/>
              <a:gd name="T32" fmla="*/ 2578100 w 2025"/>
              <a:gd name="T33" fmla="*/ 477837 h 2189"/>
              <a:gd name="T34" fmla="*/ 2747962 w 2025"/>
              <a:gd name="T35" fmla="*/ 701675 h 2189"/>
              <a:gd name="T36" fmla="*/ 2901950 w 2025"/>
              <a:gd name="T37" fmla="*/ 944562 h 2189"/>
              <a:gd name="T38" fmla="*/ 3027362 w 2025"/>
              <a:gd name="T39" fmla="*/ 1192212 h 2189"/>
              <a:gd name="T40" fmla="*/ 3128962 w 2025"/>
              <a:gd name="T41" fmla="*/ 1439862 h 2189"/>
              <a:gd name="T42" fmla="*/ 3192462 w 2025"/>
              <a:gd name="T43" fmla="*/ 1663700 h 2189"/>
              <a:gd name="T44" fmla="*/ 3213100 w 2025"/>
              <a:gd name="T45" fmla="*/ 1870075 h 2189"/>
              <a:gd name="T46" fmla="*/ 3192462 w 2025"/>
              <a:gd name="T47" fmla="*/ 2087562 h 2189"/>
              <a:gd name="T48" fmla="*/ 3138487 w 2025"/>
              <a:gd name="T49" fmla="*/ 2311400 h 2189"/>
              <a:gd name="T50" fmla="*/ 3049587 w 2025"/>
              <a:gd name="T51" fmla="*/ 2530475 h 2189"/>
              <a:gd name="T52" fmla="*/ 2943225 w 2025"/>
              <a:gd name="T53" fmla="*/ 2741612 h 2189"/>
              <a:gd name="T54" fmla="*/ 2816225 w 2025"/>
              <a:gd name="T55" fmla="*/ 2936875 h 2189"/>
              <a:gd name="T56" fmla="*/ 2673350 w 2025"/>
              <a:gd name="T57" fmla="*/ 3106737 h 2189"/>
              <a:gd name="T58" fmla="*/ 2520950 w 2025"/>
              <a:gd name="T59" fmla="*/ 3243262 h 2189"/>
              <a:gd name="T60" fmla="*/ 2366962 w 2025"/>
              <a:gd name="T61" fmla="*/ 3343275 h 2189"/>
              <a:gd name="T62" fmla="*/ 2176462 w 2025"/>
              <a:gd name="T63" fmla="*/ 3408362 h 2189"/>
              <a:gd name="T64" fmla="*/ 1960562 w 2025"/>
              <a:gd name="T65" fmla="*/ 3449637 h 2189"/>
              <a:gd name="T66" fmla="*/ 1611312 w 2025"/>
              <a:gd name="T67" fmla="*/ 3473450 h 2189"/>
              <a:gd name="T68" fmla="*/ 1257300 w 2025"/>
              <a:gd name="T69" fmla="*/ 3443287 h 2189"/>
              <a:gd name="T70" fmla="*/ 1041400 w 2025"/>
              <a:gd name="T71" fmla="*/ 3395662 h 2189"/>
              <a:gd name="T72" fmla="*/ 850900 w 2025"/>
              <a:gd name="T73" fmla="*/ 3332162 h 2189"/>
              <a:gd name="T74" fmla="*/ 696912 w 2025"/>
              <a:gd name="T75" fmla="*/ 3249612 h 2189"/>
              <a:gd name="T76" fmla="*/ 554037 w 2025"/>
              <a:gd name="T77" fmla="*/ 3130550 h 2189"/>
              <a:gd name="T78" fmla="*/ 422275 w 2025"/>
              <a:gd name="T79" fmla="*/ 2978150 h 2189"/>
              <a:gd name="T80" fmla="*/ 258762 w 2025"/>
              <a:gd name="T81" fmla="*/ 2706687 h 2189"/>
              <a:gd name="T82" fmla="*/ 95250 w 2025"/>
              <a:gd name="T83" fmla="*/ 2311400 h 2189"/>
              <a:gd name="T84" fmla="*/ 41275 w 2025"/>
              <a:gd name="T85" fmla="*/ 2111375 h 2189"/>
              <a:gd name="T86" fmla="*/ 9525 w 2025"/>
              <a:gd name="T87" fmla="*/ 1922462 h 2189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025"/>
              <a:gd name="T133" fmla="*/ 0 h 2189"/>
              <a:gd name="T134" fmla="*/ 2025 w 2025"/>
              <a:gd name="T135" fmla="*/ 2189 h 2189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025" h="2189">
                <a:moveTo>
                  <a:pt x="6" y="1211"/>
                </a:moveTo>
                <a:lnTo>
                  <a:pt x="3" y="1152"/>
                </a:lnTo>
                <a:lnTo>
                  <a:pt x="0" y="1088"/>
                </a:lnTo>
                <a:lnTo>
                  <a:pt x="6" y="959"/>
                </a:lnTo>
                <a:lnTo>
                  <a:pt x="23" y="825"/>
                </a:lnTo>
                <a:lnTo>
                  <a:pt x="53" y="687"/>
                </a:lnTo>
                <a:lnTo>
                  <a:pt x="96" y="557"/>
                </a:lnTo>
                <a:lnTo>
                  <a:pt x="120" y="498"/>
                </a:lnTo>
                <a:lnTo>
                  <a:pt x="149" y="439"/>
                </a:lnTo>
                <a:lnTo>
                  <a:pt x="179" y="383"/>
                </a:lnTo>
                <a:lnTo>
                  <a:pt x="216" y="335"/>
                </a:lnTo>
                <a:lnTo>
                  <a:pt x="253" y="290"/>
                </a:lnTo>
                <a:lnTo>
                  <a:pt x="293" y="249"/>
                </a:lnTo>
                <a:lnTo>
                  <a:pt x="339" y="216"/>
                </a:lnTo>
                <a:lnTo>
                  <a:pt x="389" y="182"/>
                </a:lnTo>
                <a:lnTo>
                  <a:pt x="449" y="149"/>
                </a:lnTo>
                <a:lnTo>
                  <a:pt x="512" y="119"/>
                </a:lnTo>
                <a:lnTo>
                  <a:pt x="579" y="93"/>
                </a:lnTo>
                <a:lnTo>
                  <a:pt x="649" y="67"/>
                </a:lnTo>
                <a:lnTo>
                  <a:pt x="722" y="49"/>
                </a:lnTo>
                <a:lnTo>
                  <a:pt x="795" y="30"/>
                </a:lnTo>
                <a:lnTo>
                  <a:pt x="872" y="15"/>
                </a:lnTo>
                <a:lnTo>
                  <a:pt x="949" y="8"/>
                </a:lnTo>
                <a:lnTo>
                  <a:pt x="1022" y="0"/>
                </a:lnTo>
                <a:lnTo>
                  <a:pt x="1095" y="0"/>
                </a:lnTo>
                <a:lnTo>
                  <a:pt x="1165" y="8"/>
                </a:lnTo>
                <a:lnTo>
                  <a:pt x="1228" y="19"/>
                </a:lnTo>
                <a:lnTo>
                  <a:pt x="1292" y="38"/>
                </a:lnTo>
                <a:lnTo>
                  <a:pt x="1348" y="60"/>
                </a:lnTo>
                <a:lnTo>
                  <a:pt x="1405" y="93"/>
                </a:lnTo>
                <a:lnTo>
                  <a:pt x="1458" y="134"/>
                </a:lnTo>
                <a:lnTo>
                  <a:pt x="1515" y="182"/>
                </a:lnTo>
                <a:lnTo>
                  <a:pt x="1571" y="238"/>
                </a:lnTo>
                <a:lnTo>
                  <a:pt x="1624" y="301"/>
                </a:lnTo>
                <a:lnTo>
                  <a:pt x="1681" y="368"/>
                </a:lnTo>
                <a:lnTo>
                  <a:pt x="1731" y="442"/>
                </a:lnTo>
                <a:lnTo>
                  <a:pt x="1781" y="517"/>
                </a:lnTo>
                <a:lnTo>
                  <a:pt x="1828" y="595"/>
                </a:lnTo>
                <a:lnTo>
                  <a:pt x="1871" y="673"/>
                </a:lnTo>
                <a:lnTo>
                  <a:pt x="1907" y="751"/>
                </a:lnTo>
                <a:lnTo>
                  <a:pt x="1941" y="829"/>
                </a:lnTo>
                <a:lnTo>
                  <a:pt x="1971" y="907"/>
                </a:lnTo>
                <a:lnTo>
                  <a:pt x="1994" y="981"/>
                </a:lnTo>
                <a:lnTo>
                  <a:pt x="2011" y="1048"/>
                </a:lnTo>
                <a:lnTo>
                  <a:pt x="2021" y="1114"/>
                </a:lnTo>
                <a:lnTo>
                  <a:pt x="2024" y="1178"/>
                </a:lnTo>
                <a:lnTo>
                  <a:pt x="2021" y="1248"/>
                </a:lnTo>
                <a:lnTo>
                  <a:pt x="2011" y="1315"/>
                </a:lnTo>
                <a:lnTo>
                  <a:pt x="1997" y="1386"/>
                </a:lnTo>
                <a:lnTo>
                  <a:pt x="1977" y="1456"/>
                </a:lnTo>
                <a:lnTo>
                  <a:pt x="1951" y="1527"/>
                </a:lnTo>
                <a:lnTo>
                  <a:pt x="1921" y="1594"/>
                </a:lnTo>
                <a:lnTo>
                  <a:pt x="1891" y="1664"/>
                </a:lnTo>
                <a:lnTo>
                  <a:pt x="1854" y="1727"/>
                </a:lnTo>
                <a:lnTo>
                  <a:pt x="1814" y="1790"/>
                </a:lnTo>
                <a:lnTo>
                  <a:pt x="1774" y="1850"/>
                </a:lnTo>
                <a:lnTo>
                  <a:pt x="1728" y="1905"/>
                </a:lnTo>
                <a:lnTo>
                  <a:pt x="1684" y="1957"/>
                </a:lnTo>
                <a:lnTo>
                  <a:pt x="1638" y="2002"/>
                </a:lnTo>
                <a:lnTo>
                  <a:pt x="1588" y="2043"/>
                </a:lnTo>
                <a:lnTo>
                  <a:pt x="1541" y="2076"/>
                </a:lnTo>
                <a:lnTo>
                  <a:pt x="1491" y="2106"/>
                </a:lnTo>
                <a:lnTo>
                  <a:pt x="1431" y="2128"/>
                </a:lnTo>
                <a:lnTo>
                  <a:pt x="1371" y="2147"/>
                </a:lnTo>
                <a:lnTo>
                  <a:pt x="1305" y="2162"/>
                </a:lnTo>
                <a:lnTo>
                  <a:pt x="1235" y="2173"/>
                </a:lnTo>
                <a:lnTo>
                  <a:pt x="1162" y="2180"/>
                </a:lnTo>
                <a:lnTo>
                  <a:pt x="1015" y="2188"/>
                </a:lnTo>
                <a:lnTo>
                  <a:pt x="865" y="2177"/>
                </a:lnTo>
                <a:lnTo>
                  <a:pt x="792" y="2169"/>
                </a:lnTo>
                <a:lnTo>
                  <a:pt x="722" y="2154"/>
                </a:lnTo>
                <a:lnTo>
                  <a:pt x="656" y="2139"/>
                </a:lnTo>
                <a:lnTo>
                  <a:pt x="596" y="2121"/>
                </a:lnTo>
                <a:lnTo>
                  <a:pt x="536" y="2099"/>
                </a:lnTo>
                <a:lnTo>
                  <a:pt x="486" y="2076"/>
                </a:lnTo>
                <a:lnTo>
                  <a:pt x="439" y="2047"/>
                </a:lnTo>
                <a:lnTo>
                  <a:pt x="393" y="2013"/>
                </a:lnTo>
                <a:lnTo>
                  <a:pt x="349" y="1972"/>
                </a:lnTo>
                <a:lnTo>
                  <a:pt x="306" y="1928"/>
                </a:lnTo>
                <a:lnTo>
                  <a:pt x="266" y="1876"/>
                </a:lnTo>
                <a:lnTo>
                  <a:pt x="229" y="1824"/>
                </a:lnTo>
                <a:lnTo>
                  <a:pt x="163" y="1705"/>
                </a:lnTo>
                <a:lnTo>
                  <a:pt x="103" y="1582"/>
                </a:lnTo>
                <a:lnTo>
                  <a:pt x="60" y="1456"/>
                </a:lnTo>
                <a:lnTo>
                  <a:pt x="40" y="1393"/>
                </a:lnTo>
                <a:lnTo>
                  <a:pt x="26" y="1330"/>
                </a:lnTo>
                <a:lnTo>
                  <a:pt x="13" y="1270"/>
                </a:lnTo>
                <a:lnTo>
                  <a:pt x="6" y="1211"/>
                </a:lnTo>
              </a:path>
            </a:pathLst>
          </a:custGeom>
          <a:noFill/>
          <a:ln w="57150" cap="rnd" cmpd="tri">
            <a:solidFill>
              <a:srgbClr val="CC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1309" name="Freeform 44"/>
          <p:cNvSpPr>
            <a:spLocks/>
          </p:cNvSpPr>
          <p:nvPr/>
        </p:nvSpPr>
        <p:spPr bwMode="auto">
          <a:xfrm>
            <a:off x="4287839" y="2560638"/>
            <a:ext cx="3935412" cy="3260725"/>
          </a:xfrm>
          <a:custGeom>
            <a:avLst/>
            <a:gdLst>
              <a:gd name="T0" fmla="*/ 646112 w 2479"/>
              <a:gd name="T1" fmla="*/ 2908300 h 2054"/>
              <a:gd name="T2" fmla="*/ 412750 w 2479"/>
              <a:gd name="T3" fmla="*/ 2689225 h 2054"/>
              <a:gd name="T4" fmla="*/ 239712 w 2479"/>
              <a:gd name="T5" fmla="*/ 2414588 h 2054"/>
              <a:gd name="T6" fmla="*/ 133350 w 2479"/>
              <a:gd name="T7" fmla="*/ 2101850 h 2054"/>
              <a:gd name="T8" fmla="*/ 87312 w 2479"/>
              <a:gd name="T9" fmla="*/ 1838325 h 2054"/>
              <a:gd name="T10" fmla="*/ 53975 w 2479"/>
              <a:gd name="T11" fmla="*/ 1619250 h 2054"/>
              <a:gd name="T12" fmla="*/ 6350 w 2479"/>
              <a:gd name="T13" fmla="*/ 1244600 h 2054"/>
              <a:gd name="T14" fmla="*/ 6350 w 2479"/>
              <a:gd name="T15" fmla="*/ 855663 h 2054"/>
              <a:gd name="T16" fmla="*/ 39687 w 2479"/>
              <a:gd name="T17" fmla="*/ 614363 h 2054"/>
              <a:gd name="T18" fmla="*/ 112712 w 2479"/>
              <a:gd name="T19" fmla="*/ 404813 h 2054"/>
              <a:gd name="T20" fmla="*/ 239712 w 2479"/>
              <a:gd name="T21" fmla="*/ 234950 h 2054"/>
              <a:gd name="T22" fmla="*/ 379412 w 2479"/>
              <a:gd name="T23" fmla="*/ 147638 h 2054"/>
              <a:gd name="T24" fmla="*/ 566737 w 2479"/>
              <a:gd name="T25" fmla="*/ 87313 h 2054"/>
              <a:gd name="T26" fmla="*/ 879475 w 2479"/>
              <a:gd name="T27" fmla="*/ 26988 h 2054"/>
              <a:gd name="T28" fmla="*/ 1260475 w 2479"/>
              <a:gd name="T29" fmla="*/ 0 h 2054"/>
              <a:gd name="T30" fmla="*/ 1660525 w 2479"/>
              <a:gd name="T31" fmla="*/ 0 h 2054"/>
              <a:gd name="T32" fmla="*/ 2273300 w 2479"/>
              <a:gd name="T33" fmla="*/ 38100 h 2054"/>
              <a:gd name="T34" fmla="*/ 2640012 w 2479"/>
              <a:gd name="T35" fmla="*/ 87313 h 2054"/>
              <a:gd name="T36" fmla="*/ 2946400 w 2479"/>
              <a:gd name="T37" fmla="*/ 142875 h 2054"/>
              <a:gd name="T38" fmla="*/ 3179762 w 2479"/>
              <a:gd name="T39" fmla="*/ 212725 h 2054"/>
              <a:gd name="T40" fmla="*/ 3367087 w 2479"/>
              <a:gd name="T41" fmla="*/ 306388 h 2054"/>
              <a:gd name="T42" fmla="*/ 3513137 w 2479"/>
              <a:gd name="T43" fmla="*/ 427038 h 2054"/>
              <a:gd name="T44" fmla="*/ 3633787 w 2479"/>
              <a:gd name="T45" fmla="*/ 558800 h 2054"/>
              <a:gd name="T46" fmla="*/ 3760787 w 2479"/>
              <a:gd name="T47" fmla="*/ 784225 h 2054"/>
              <a:gd name="T48" fmla="*/ 3873500 w 2479"/>
              <a:gd name="T49" fmla="*/ 1096963 h 2054"/>
              <a:gd name="T50" fmla="*/ 3933825 w 2479"/>
              <a:gd name="T51" fmla="*/ 1393825 h 2054"/>
              <a:gd name="T52" fmla="*/ 3913187 w 2479"/>
              <a:gd name="T53" fmla="*/ 1711325 h 2054"/>
              <a:gd name="T54" fmla="*/ 3827462 w 2479"/>
              <a:gd name="T55" fmla="*/ 2035175 h 2054"/>
              <a:gd name="T56" fmla="*/ 3687762 w 2479"/>
              <a:gd name="T57" fmla="*/ 2332038 h 2054"/>
              <a:gd name="T58" fmla="*/ 3513137 w 2479"/>
              <a:gd name="T59" fmla="*/ 2590800 h 2054"/>
              <a:gd name="T60" fmla="*/ 3287712 w 2479"/>
              <a:gd name="T61" fmla="*/ 2825750 h 2054"/>
              <a:gd name="T62" fmla="*/ 3021012 w 2479"/>
              <a:gd name="T63" fmla="*/ 3028950 h 2054"/>
              <a:gd name="T64" fmla="*/ 2713037 w 2479"/>
              <a:gd name="T65" fmla="*/ 3182938 h 2054"/>
              <a:gd name="T66" fmla="*/ 2540000 w 2479"/>
              <a:gd name="T67" fmla="*/ 3227388 h 2054"/>
              <a:gd name="T68" fmla="*/ 2346325 w 2479"/>
              <a:gd name="T69" fmla="*/ 3249613 h 2054"/>
              <a:gd name="T70" fmla="*/ 2127250 w 2479"/>
              <a:gd name="T71" fmla="*/ 3259138 h 2054"/>
              <a:gd name="T72" fmla="*/ 1639887 w 2479"/>
              <a:gd name="T73" fmla="*/ 3227388 h 2054"/>
              <a:gd name="T74" fmla="*/ 1166812 w 2479"/>
              <a:gd name="T75" fmla="*/ 3133725 h 2054"/>
              <a:gd name="T76" fmla="*/ 960437 w 2479"/>
              <a:gd name="T77" fmla="*/ 3073400 h 2054"/>
              <a:gd name="T78" fmla="*/ 787400 w 2479"/>
              <a:gd name="T79" fmla="*/ 2995613 h 205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2479"/>
              <a:gd name="T121" fmla="*/ 0 h 2054"/>
              <a:gd name="T122" fmla="*/ 2479 w 2479"/>
              <a:gd name="T123" fmla="*/ 2054 h 2054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2479" h="2054">
                <a:moveTo>
                  <a:pt x="496" y="1887"/>
                </a:moveTo>
                <a:lnTo>
                  <a:pt x="407" y="1832"/>
                </a:lnTo>
                <a:lnTo>
                  <a:pt x="328" y="1766"/>
                </a:lnTo>
                <a:lnTo>
                  <a:pt x="260" y="1694"/>
                </a:lnTo>
                <a:lnTo>
                  <a:pt x="202" y="1611"/>
                </a:lnTo>
                <a:lnTo>
                  <a:pt x="151" y="1521"/>
                </a:lnTo>
                <a:lnTo>
                  <a:pt x="113" y="1428"/>
                </a:lnTo>
                <a:lnTo>
                  <a:pt x="84" y="1324"/>
                </a:lnTo>
                <a:lnTo>
                  <a:pt x="63" y="1217"/>
                </a:lnTo>
                <a:lnTo>
                  <a:pt x="55" y="1158"/>
                </a:lnTo>
                <a:lnTo>
                  <a:pt x="42" y="1092"/>
                </a:lnTo>
                <a:lnTo>
                  <a:pt x="34" y="1020"/>
                </a:lnTo>
                <a:lnTo>
                  <a:pt x="21" y="944"/>
                </a:lnTo>
                <a:lnTo>
                  <a:pt x="4" y="784"/>
                </a:lnTo>
                <a:lnTo>
                  <a:pt x="0" y="622"/>
                </a:lnTo>
                <a:lnTo>
                  <a:pt x="4" y="539"/>
                </a:lnTo>
                <a:lnTo>
                  <a:pt x="13" y="463"/>
                </a:lnTo>
                <a:lnTo>
                  <a:pt x="25" y="387"/>
                </a:lnTo>
                <a:lnTo>
                  <a:pt x="46" y="318"/>
                </a:lnTo>
                <a:lnTo>
                  <a:pt x="71" y="255"/>
                </a:lnTo>
                <a:lnTo>
                  <a:pt x="109" y="197"/>
                </a:lnTo>
                <a:lnTo>
                  <a:pt x="151" y="148"/>
                </a:lnTo>
                <a:lnTo>
                  <a:pt x="206" y="110"/>
                </a:lnTo>
                <a:lnTo>
                  <a:pt x="239" y="93"/>
                </a:lnTo>
                <a:lnTo>
                  <a:pt x="273" y="79"/>
                </a:lnTo>
                <a:lnTo>
                  <a:pt x="357" y="55"/>
                </a:lnTo>
                <a:lnTo>
                  <a:pt x="449" y="34"/>
                </a:lnTo>
                <a:lnTo>
                  <a:pt x="554" y="17"/>
                </a:lnTo>
                <a:lnTo>
                  <a:pt x="672" y="7"/>
                </a:lnTo>
                <a:lnTo>
                  <a:pt x="794" y="0"/>
                </a:lnTo>
                <a:lnTo>
                  <a:pt x="920" y="0"/>
                </a:lnTo>
                <a:lnTo>
                  <a:pt x="1046" y="0"/>
                </a:lnTo>
                <a:lnTo>
                  <a:pt x="1306" y="13"/>
                </a:lnTo>
                <a:lnTo>
                  <a:pt x="1432" y="24"/>
                </a:lnTo>
                <a:lnTo>
                  <a:pt x="1550" y="38"/>
                </a:lnTo>
                <a:lnTo>
                  <a:pt x="1663" y="55"/>
                </a:lnTo>
                <a:lnTo>
                  <a:pt x="1768" y="72"/>
                </a:lnTo>
                <a:lnTo>
                  <a:pt x="1856" y="90"/>
                </a:lnTo>
                <a:lnTo>
                  <a:pt x="1936" y="110"/>
                </a:lnTo>
                <a:lnTo>
                  <a:pt x="2003" y="134"/>
                </a:lnTo>
                <a:lnTo>
                  <a:pt x="2062" y="162"/>
                </a:lnTo>
                <a:lnTo>
                  <a:pt x="2121" y="193"/>
                </a:lnTo>
                <a:lnTo>
                  <a:pt x="2167" y="231"/>
                </a:lnTo>
                <a:lnTo>
                  <a:pt x="2213" y="269"/>
                </a:lnTo>
                <a:lnTo>
                  <a:pt x="2251" y="311"/>
                </a:lnTo>
                <a:lnTo>
                  <a:pt x="2289" y="352"/>
                </a:lnTo>
                <a:lnTo>
                  <a:pt x="2318" y="401"/>
                </a:lnTo>
                <a:lnTo>
                  <a:pt x="2369" y="494"/>
                </a:lnTo>
                <a:lnTo>
                  <a:pt x="2411" y="594"/>
                </a:lnTo>
                <a:lnTo>
                  <a:pt x="2440" y="691"/>
                </a:lnTo>
                <a:lnTo>
                  <a:pt x="2461" y="784"/>
                </a:lnTo>
                <a:lnTo>
                  <a:pt x="2478" y="878"/>
                </a:lnTo>
                <a:lnTo>
                  <a:pt x="2478" y="975"/>
                </a:lnTo>
                <a:lnTo>
                  <a:pt x="2465" y="1078"/>
                </a:lnTo>
                <a:lnTo>
                  <a:pt x="2444" y="1179"/>
                </a:lnTo>
                <a:lnTo>
                  <a:pt x="2411" y="1282"/>
                </a:lnTo>
                <a:lnTo>
                  <a:pt x="2369" y="1379"/>
                </a:lnTo>
                <a:lnTo>
                  <a:pt x="2323" y="1469"/>
                </a:lnTo>
                <a:lnTo>
                  <a:pt x="2272" y="1552"/>
                </a:lnTo>
                <a:lnTo>
                  <a:pt x="2213" y="1632"/>
                </a:lnTo>
                <a:lnTo>
                  <a:pt x="2146" y="1708"/>
                </a:lnTo>
                <a:lnTo>
                  <a:pt x="2071" y="1780"/>
                </a:lnTo>
                <a:lnTo>
                  <a:pt x="1991" y="1849"/>
                </a:lnTo>
                <a:lnTo>
                  <a:pt x="1903" y="1908"/>
                </a:lnTo>
                <a:lnTo>
                  <a:pt x="1810" y="1964"/>
                </a:lnTo>
                <a:lnTo>
                  <a:pt x="1709" y="2005"/>
                </a:lnTo>
                <a:lnTo>
                  <a:pt x="1655" y="2019"/>
                </a:lnTo>
                <a:lnTo>
                  <a:pt x="1600" y="2033"/>
                </a:lnTo>
                <a:lnTo>
                  <a:pt x="1541" y="2043"/>
                </a:lnTo>
                <a:lnTo>
                  <a:pt x="1478" y="2047"/>
                </a:lnTo>
                <a:lnTo>
                  <a:pt x="1411" y="2050"/>
                </a:lnTo>
                <a:lnTo>
                  <a:pt x="1340" y="2053"/>
                </a:lnTo>
                <a:lnTo>
                  <a:pt x="1189" y="2047"/>
                </a:lnTo>
                <a:lnTo>
                  <a:pt x="1033" y="2033"/>
                </a:lnTo>
                <a:lnTo>
                  <a:pt x="878" y="2008"/>
                </a:lnTo>
                <a:lnTo>
                  <a:pt x="735" y="1974"/>
                </a:lnTo>
                <a:lnTo>
                  <a:pt x="668" y="1957"/>
                </a:lnTo>
                <a:lnTo>
                  <a:pt x="605" y="1936"/>
                </a:lnTo>
                <a:lnTo>
                  <a:pt x="546" y="1912"/>
                </a:lnTo>
                <a:lnTo>
                  <a:pt x="496" y="1887"/>
                </a:lnTo>
              </a:path>
            </a:pathLst>
          </a:custGeom>
          <a:noFill/>
          <a:ln w="57150" cap="rnd" cmpd="tri">
            <a:solidFill>
              <a:srgbClr val="0000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1310" name="Oval 45"/>
          <p:cNvSpPr>
            <a:spLocks noChangeArrowheads="1"/>
          </p:cNvSpPr>
          <p:nvPr/>
        </p:nvSpPr>
        <p:spPr bwMode="auto">
          <a:xfrm>
            <a:off x="3498850" y="4275140"/>
            <a:ext cx="225425" cy="225425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1311" name="Oval 46"/>
          <p:cNvSpPr>
            <a:spLocks noChangeArrowheads="1"/>
          </p:cNvSpPr>
          <p:nvPr/>
        </p:nvSpPr>
        <p:spPr bwMode="auto">
          <a:xfrm>
            <a:off x="2366982" y="3433765"/>
            <a:ext cx="536575" cy="536575"/>
          </a:xfrm>
          <a:prstGeom prst="ellipse">
            <a:avLst/>
          </a:prstGeom>
          <a:solidFill>
            <a:srgbClr val="CC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1312" name="Oval 47"/>
          <p:cNvSpPr>
            <a:spLocks noChangeArrowheads="1"/>
          </p:cNvSpPr>
          <p:nvPr/>
        </p:nvSpPr>
        <p:spPr bwMode="auto">
          <a:xfrm>
            <a:off x="5934110" y="3738565"/>
            <a:ext cx="536575" cy="536575"/>
          </a:xfrm>
          <a:prstGeom prst="ellipse">
            <a:avLst/>
          </a:prstGeom>
          <a:solidFill>
            <a:srgbClr val="0000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1313" name="Line 48"/>
          <p:cNvSpPr>
            <a:spLocks noChangeShapeType="1"/>
          </p:cNvSpPr>
          <p:nvPr/>
        </p:nvSpPr>
        <p:spPr bwMode="auto">
          <a:xfrm flipH="1" flipV="1">
            <a:off x="2597150" y="3663951"/>
            <a:ext cx="1009650" cy="7175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1314" name="Line 49"/>
          <p:cNvSpPr>
            <a:spLocks noChangeShapeType="1"/>
          </p:cNvSpPr>
          <p:nvPr/>
        </p:nvSpPr>
        <p:spPr bwMode="auto">
          <a:xfrm flipV="1">
            <a:off x="3587785" y="4010025"/>
            <a:ext cx="2619375" cy="41433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8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57200" y="6243638"/>
            <a:ext cx="21336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39910" indent="-28458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38333" indent="-227678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593665" indent="-227678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48995" indent="-227678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04332" indent="-2276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59664" indent="-2276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14995" indent="-2276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70326" indent="-2276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l" eaLnBrk="1" hangingPunct="1"/>
            <a:fld id="{84BF99CE-26E5-40AE-B66A-1FE0B0551651}" type="slidenum">
              <a:rPr lang="en-US" altLang="zh-CN" sz="1400">
                <a:solidFill>
                  <a:srgbClr val="000000"/>
                </a:solidFill>
                <a:latin typeface="Times New Roman" pitchFamily="18" charset="0"/>
                <a:cs typeface="Times New Roman (Hebrew)" pitchFamily="18" charset="-79"/>
              </a:rPr>
              <a:pPr algn="l" eaLnBrk="1" hangingPunct="1"/>
              <a:t>45</a:t>
            </a:fld>
            <a:endParaRPr lang="en-US" altLang="zh-CN" sz="1400">
              <a:solidFill>
                <a:srgbClr val="000000"/>
              </a:solidFill>
              <a:latin typeface="Times New Roman" pitchFamily="18" charset="0"/>
              <a:cs typeface="Times New Roman (Hebrew)" pitchFamily="18" charset="-79"/>
            </a:endParaRP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smtClean="0"/>
              <a:t>Subproblem II: Finding the centers from known clustering</a:t>
            </a:r>
          </a:p>
        </p:txBody>
      </p:sp>
      <p:sp>
        <p:nvSpPr>
          <p:cNvPr id="12292" name="Rectangle 3"/>
          <p:cNvSpPr>
            <a:spLocks noChangeArrowheads="1"/>
          </p:cNvSpPr>
          <p:nvPr/>
        </p:nvSpPr>
        <p:spPr bwMode="auto">
          <a:xfrm>
            <a:off x="762000" y="1816101"/>
            <a:ext cx="7708900" cy="41275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2293" name="Oval 4"/>
          <p:cNvSpPr>
            <a:spLocks noChangeArrowheads="1"/>
          </p:cNvSpPr>
          <p:nvPr/>
        </p:nvSpPr>
        <p:spPr bwMode="auto">
          <a:xfrm>
            <a:off x="1608138" y="2433638"/>
            <a:ext cx="225425" cy="225425"/>
          </a:xfrm>
          <a:prstGeom prst="ellipse">
            <a:avLst/>
          </a:prstGeom>
          <a:solidFill>
            <a:srgbClr val="CC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2294" name="Oval 5"/>
          <p:cNvSpPr>
            <a:spLocks noChangeArrowheads="1"/>
          </p:cNvSpPr>
          <p:nvPr/>
        </p:nvSpPr>
        <p:spPr bwMode="auto">
          <a:xfrm>
            <a:off x="1531938" y="3119438"/>
            <a:ext cx="225425" cy="225425"/>
          </a:xfrm>
          <a:prstGeom prst="ellipse">
            <a:avLst/>
          </a:prstGeom>
          <a:solidFill>
            <a:srgbClr val="CC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2295" name="Oval 6"/>
          <p:cNvSpPr>
            <a:spLocks noChangeArrowheads="1"/>
          </p:cNvSpPr>
          <p:nvPr/>
        </p:nvSpPr>
        <p:spPr bwMode="auto">
          <a:xfrm>
            <a:off x="2217738" y="3805238"/>
            <a:ext cx="225425" cy="225425"/>
          </a:xfrm>
          <a:prstGeom prst="ellipse">
            <a:avLst/>
          </a:prstGeom>
          <a:solidFill>
            <a:srgbClr val="CC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2296" name="Oval 7"/>
          <p:cNvSpPr>
            <a:spLocks noChangeArrowheads="1"/>
          </p:cNvSpPr>
          <p:nvPr/>
        </p:nvSpPr>
        <p:spPr bwMode="auto">
          <a:xfrm>
            <a:off x="2598738" y="2586038"/>
            <a:ext cx="225425" cy="225425"/>
          </a:xfrm>
          <a:prstGeom prst="ellipse">
            <a:avLst/>
          </a:prstGeom>
          <a:solidFill>
            <a:srgbClr val="CC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2297" name="Oval 8"/>
          <p:cNvSpPr>
            <a:spLocks noChangeArrowheads="1"/>
          </p:cNvSpPr>
          <p:nvPr/>
        </p:nvSpPr>
        <p:spPr bwMode="auto">
          <a:xfrm>
            <a:off x="2370138" y="4338638"/>
            <a:ext cx="225425" cy="225425"/>
          </a:xfrm>
          <a:prstGeom prst="ellipse">
            <a:avLst/>
          </a:prstGeom>
          <a:solidFill>
            <a:srgbClr val="CC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2298" name="Oval 9"/>
          <p:cNvSpPr>
            <a:spLocks noChangeArrowheads="1"/>
          </p:cNvSpPr>
          <p:nvPr/>
        </p:nvSpPr>
        <p:spPr bwMode="auto">
          <a:xfrm>
            <a:off x="1989138" y="2890838"/>
            <a:ext cx="225425" cy="225425"/>
          </a:xfrm>
          <a:prstGeom prst="ellipse">
            <a:avLst/>
          </a:prstGeom>
          <a:solidFill>
            <a:srgbClr val="CC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2299" name="Oval 10"/>
          <p:cNvSpPr>
            <a:spLocks noChangeArrowheads="1"/>
          </p:cNvSpPr>
          <p:nvPr/>
        </p:nvSpPr>
        <p:spPr bwMode="auto">
          <a:xfrm>
            <a:off x="1303338" y="3805238"/>
            <a:ext cx="225425" cy="225425"/>
          </a:xfrm>
          <a:prstGeom prst="ellipse">
            <a:avLst/>
          </a:prstGeom>
          <a:solidFill>
            <a:srgbClr val="CC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2300" name="Oval 11"/>
          <p:cNvSpPr>
            <a:spLocks noChangeArrowheads="1"/>
          </p:cNvSpPr>
          <p:nvPr/>
        </p:nvSpPr>
        <p:spPr bwMode="auto">
          <a:xfrm>
            <a:off x="2827338" y="3043238"/>
            <a:ext cx="225425" cy="225425"/>
          </a:xfrm>
          <a:prstGeom prst="ellipse">
            <a:avLst/>
          </a:prstGeom>
          <a:solidFill>
            <a:srgbClr val="CC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2301" name="Oval 12"/>
          <p:cNvSpPr>
            <a:spLocks noChangeArrowheads="1"/>
          </p:cNvSpPr>
          <p:nvPr/>
        </p:nvSpPr>
        <p:spPr bwMode="auto">
          <a:xfrm>
            <a:off x="3589338" y="3119438"/>
            <a:ext cx="225425" cy="225425"/>
          </a:xfrm>
          <a:prstGeom prst="ellipse">
            <a:avLst/>
          </a:prstGeom>
          <a:solidFill>
            <a:srgbClr val="CC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2302" name="Oval 13"/>
          <p:cNvSpPr>
            <a:spLocks noChangeArrowheads="1"/>
          </p:cNvSpPr>
          <p:nvPr/>
        </p:nvSpPr>
        <p:spPr bwMode="auto">
          <a:xfrm>
            <a:off x="3360738" y="3576638"/>
            <a:ext cx="225425" cy="225425"/>
          </a:xfrm>
          <a:prstGeom prst="ellipse">
            <a:avLst/>
          </a:prstGeom>
          <a:solidFill>
            <a:srgbClr val="CC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2303" name="Oval 14"/>
          <p:cNvSpPr>
            <a:spLocks noChangeArrowheads="1"/>
          </p:cNvSpPr>
          <p:nvPr/>
        </p:nvSpPr>
        <p:spPr bwMode="auto">
          <a:xfrm>
            <a:off x="3132138" y="5024438"/>
            <a:ext cx="225425" cy="225425"/>
          </a:xfrm>
          <a:prstGeom prst="ellipse">
            <a:avLst/>
          </a:prstGeom>
          <a:solidFill>
            <a:srgbClr val="CC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2304" name="Oval 15"/>
          <p:cNvSpPr>
            <a:spLocks noChangeArrowheads="1"/>
          </p:cNvSpPr>
          <p:nvPr/>
        </p:nvSpPr>
        <p:spPr bwMode="auto">
          <a:xfrm>
            <a:off x="1531938" y="4338638"/>
            <a:ext cx="225425" cy="225425"/>
          </a:xfrm>
          <a:prstGeom prst="ellipse">
            <a:avLst/>
          </a:prstGeom>
          <a:solidFill>
            <a:srgbClr val="CC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2305" name="Oval 16"/>
          <p:cNvSpPr>
            <a:spLocks noChangeArrowheads="1"/>
          </p:cNvSpPr>
          <p:nvPr/>
        </p:nvSpPr>
        <p:spPr bwMode="auto">
          <a:xfrm>
            <a:off x="2674938" y="4872038"/>
            <a:ext cx="225425" cy="225425"/>
          </a:xfrm>
          <a:prstGeom prst="ellipse">
            <a:avLst/>
          </a:prstGeom>
          <a:solidFill>
            <a:srgbClr val="CC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2306" name="Oval 17"/>
          <p:cNvSpPr>
            <a:spLocks noChangeArrowheads="1"/>
          </p:cNvSpPr>
          <p:nvPr/>
        </p:nvSpPr>
        <p:spPr bwMode="auto">
          <a:xfrm>
            <a:off x="3513138" y="2586038"/>
            <a:ext cx="225425" cy="225425"/>
          </a:xfrm>
          <a:prstGeom prst="ellipse">
            <a:avLst/>
          </a:prstGeom>
          <a:solidFill>
            <a:srgbClr val="CC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2307" name="Oval 18"/>
          <p:cNvSpPr>
            <a:spLocks noChangeArrowheads="1"/>
          </p:cNvSpPr>
          <p:nvPr/>
        </p:nvSpPr>
        <p:spPr bwMode="auto">
          <a:xfrm>
            <a:off x="1760538" y="3652838"/>
            <a:ext cx="225425" cy="225425"/>
          </a:xfrm>
          <a:prstGeom prst="ellipse">
            <a:avLst/>
          </a:prstGeom>
          <a:solidFill>
            <a:srgbClr val="CC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2308" name="Oval 19"/>
          <p:cNvSpPr>
            <a:spLocks noChangeArrowheads="1"/>
          </p:cNvSpPr>
          <p:nvPr/>
        </p:nvSpPr>
        <p:spPr bwMode="auto">
          <a:xfrm>
            <a:off x="1989138" y="4948238"/>
            <a:ext cx="225425" cy="225425"/>
          </a:xfrm>
          <a:prstGeom prst="ellipse">
            <a:avLst/>
          </a:prstGeom>
          <a:solidFill>
            <a:srgbClr val="CC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2309" name="Oval 20"/>
          <p:cNvSpPr>
            <a:spLocks noChangeArrowheads="1"/>
          </p:cNvSpPr>
          <p:nvPr/>
        </p:nvSpPr>
        <p:spPr bwMode="auto">
          <a:xfrm>
            <a:off x="2141538" y="2281238"/>
            <a:ext cx="225425" cy="225425"/>
          </a:xfrm>
          <a:prstGeom prst="ellipse">
            <a:avLst/>
          </a:prstGeom>
          <a:solidFill>
            <a:srgbClr val="CC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2310" name="Oval 21"/>
          <p:cNvSpPr>
            <a:spLocks noChangeArrowheads="1"/>
          </p:cNvSpPr>
          <p:nvPr/>
        </p:nvSpPr>
        <p:spPr bwMode="auto">
          <a:xfrm>
            <a:off x="3908428" y="3500438"/>
            <a:ext cx="225425" cy="225425"/>
          </a:xfrm>
          <a:prstGeom prst="ellipse">
            <a:avLst/>
          </a:prstGeom>
          <a:solidFill>
            <a:srgbClr val="CC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2311" name="Oval 22"/>
          <p:cNvSpPr>
            <a:spLocks noChangeArrowheads="1"/>
          </p:cNvSpPr>
          <p:nvPr/>
        </p:nvSpPr>
        <p:spPr bwMode="auto">
          <a:xfrm>
            <a:off x="2827338" y="4110038"/>
            <a:ext cx="225425" cy="225425"/>
          </a:xfrm>
          <a:prstGeom prst="ellipse">
            <a:avLst/>
          </a:prstGeom>
          <a:solidFill>
            <a:srgbClr val="CC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2312" name="Oval 23"/>
          <p:cNvSpPr>
            <a:spLocks noChangeArrowheads="1"/>
          </p:cNvSpPr>
          <p:nvPr/>
        </p:nvSpPr>
        <p:spPr bwMode="auto">
          <a:xfrm>
            <a:off x="2903538" y="2205038"/>
            <a:ext cx="225425" cy="225425"/>
          </a:xfrm>
          <a:prstGeom prst="ellipse">
            <a:avLst/>
          </a:prstGeom>
          <a:solidFill>
            <a:srgbClr val="CC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2313" name="Oval 24"/>
          <p:cNvSpPr>
            <a:spLocks noChangeArrowheads="1"/>
          </p:cNvSpPr>
          <p:nvPr/>
        </p:nvSpPr>
        <p:spPr bwMode="auto">
          <a:xfrm>
            <a:off x="7475538" y="4719638"/>
            <a:ext cx="225425" cy="225425"/>
          </a:xfrm>
          <a:prstGeom prst="ellipse">
            <a:avLst/>
          </a:prstGeom>
          <a:solidFill>
            <a:srgbClr val="0000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2314" name="Oval 25"/>
          <p:cNvSpPr>
            <a:spLocks noChangeArrowheads="1"/>
          </p:cNvSpPr>
          <p:nvPr/>
        </p:nvSpPr>
        <p:spPr bwMode="auto">
          <a:xfrm>
            <a:off x="6561138" y="3729038"/>
            <a:ext cx="225425" cy="225425"/>
          </a:xfrm>
          <a:prstGeom prst="ellipse">
            <a:avLst/>
          </a:prstGeom>
          <a:solidFill>
            <a:srgbClr val="0000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2315" name="Oval 26"/>
          <p:cNvSpPr>
            <a:spLocks noChangeArrowheads="1"/>
          </p:cNvSpPr>
          <p:nvPr/>
        </p:nvSpPr>
        <p:spPr bwMode="auto">
          <a:xfrm>
            <a:off x="7094538" y="2814638"/>
            <a:ext cx="225425" cy="225425"/>
          </a:xfrm>
          <a:prstGeom prst="ellipse">
            <a:avLst/>
          </a:prstGeom>
          <a:solidFill>
            <a:srgbClr val="0000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2316" name="Oval 27"/>
          <p:cNvSpPr>
            <a:spLocks noChangeArrowheads="1"/>
          </p:cNvSpPr>
          <p:nvPr/>
        </p:nvSpPr>
        <p:spPr bwMode="auto">
          <a:xfrm>
            <a:off x="5799138" y="2890838"/>
            <a:ext cx="225425" cy="225425"/>
          </a:xfrm>
          <a:prstGeom prst="ellipse">
            <a:avLst/>
          </a:prstGeom>
          <a:solidFill>
            <a:srgbClr val="0000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2317" name="Oval 28"/>
          <p:cNvSpPr>
            <a:spLocks noChangeArrowheads="1"/>
          </p:cNvSpPr>
          <p:nvPr/>
        </p:nvSpPr>
        <p:spPr bwMode="auto">
          <a:xfrm>
            <a:off x="6637338" y="5329238"/>
            <a:ext cx="225425" cy="225425"/>
          </a:xfrm>
          <a:prstGeom prst="ellipse">
            <a:avLst/>
          </a:prstGeom>
          <a:solidFill>
            <a:srgbClr val="0000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2318" name="Oval 29"/>
          <p:cNvSpPr>
            <a:spLocks noChangeArrowheads="1"/>
          </p:cNvSpPr>
          <p:nvPr/>
        </p:nvSpPr>
        <p:spPr bwMode="auto">
          <a:xfrm>
            <a:off x="4579938" y="2890838"/>
            <a:ext cx="225425" cy="225425"/>
          </a:xfrm>
          <a:prstGeom prst="ellipse">
            <a:avLst/>
          </a:prstGeom>
          <a:solidFill>
            <a:srgbClr val="0000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2319" name="Oval 30"/>
          <p:cNvSpPr>
            <a:spLocks noChangeArrowheads="1"/>
          </p:cNvSpPr>
          <p:nvPr/>
        </p:nvSpPr>
        <p:spPr bwMode="auto">
          <a:xfrm>
            <a:off x="7094538" y="4033838"/>
            <a:ext cx="225425" cy="225425"/>
          </a:xfrm>
          <a:prstGeom prst="ellipse">
            <a:avLst/>
          </a:prstGeom>
          <a:solidFill>
            <a:srgbClr val="0000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2320" name="Oval 31"/>
          <p:cNvSpPr>
            <a:spLocks noChangeArrowheads="1"/>
          </p:cNvSpPr>
          <p:nvPr/>
        </p:nvSpPr>
        <p:spPr bwMode="auto">
          <a:xfrm>
            <a:off x="5127628" y="3729038"/>
            <a:ext cx="225425" cy="225425"/>
          </a:xfrm>
          <a:prstGeom prst="ellipse">
            <a:avLst/>
          </a:prstGeom>
          <a:solidFill>
            <a:srgbClr val="0000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2321" name="Oval 32"/>
          <p:cNvSpPr>
            <a:spLocks noChangeArrowheads="1"/>
          </p:cNvSpPr>
          <p:nvPr/>
        </p:nvSpPr>
        <p:spPr bwMode="auto">
          <a:xfrm>
            <a:off x="5113338" y="3043238"/>
            <a:ext cx="225425" cy="225425"/>
          </a:xfrm>
          <a:prstGeom prst="ellipse">
            <a:avLst/>
          </a:prstGeom>
          <a:solidFill>
            <a:srgbClr val="0000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2322" name="Oval 33"/>
          <p:cNvSpPr>
            <a:spLocks noChangeArrowheads="1"/>
          </p:cNvSpPr>
          <p:nvPr/>
        </p:nvSpPr>
        <p:spPr bwMode="auto">
          <a:xfrm>
            <a:off x="4503738" y="4262438"/>
            <a:ext cx="225425" cy="225425"/>
          </a:xfrm>
          <a:prstGeom prst="ellipse">
            <a:avLst/>
          </a:prstGeom>
          <a:solidFill>
            <a:srgbClr val="0000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2323" name="Oval 34"/>
          <p:cNvSpPr>
            <a:spLocks noChangeArrowheads="1"/>
          </p:cNvSpPr>
          <p:nvPr/>
        </p:nvSpPr>
        <p:spPr bwMode="auto">
          <a:xfrm>
            <a:off x="6561138" y="3195638"/>
            <a:ext cx="225425" cy="225425"/>
          </a:xfrm>
          <a:prstGeom prst="ellipse">
            <a:avLst/>
          </a:prstGeom>
          <a:solidFill>
            <a:srgbClr val="0000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2324" name="Oval 35"/>
          <p:cNvSpPr>
            <a:spLocks noChangeArrowheads="1"/>
          </p:cNvSpPr>
          <p:nvPr/>
        </p:nvSpPr>
        <p:spPr bwMode="auto">
          <a:xfrm>
            <a:off x="5875338" y="4567238"/>
            <a:ext cx="225425" cy="225425"/>
          </a:xfrm>
          <a:prstGeom prst="ellipse">
            <a:avLst/>
          </a:prstGeom>
          <a:solidFill>
            <a:srgbClr val="0000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2325" name="Oval 36"/>
          <p:cNvSpPr>
            <a:spLocks noChangeArrowheads="1"/>
          </p:cNvSpPr>
          <p:nvPr/>
        </p:nvSpPr>
        <p:spPr bwMode="auto">
          <a:xfrm>
            <a:off x="5570538" y="4110038"/>
            <a:ext cx="225425" cy="225425"/>
          </a:xfrm>
          <a:prstGeom prst="ellipse">
            <a:avLst/>
          </a:prstGeom>
          <a:solidFill>
            <a:srgbClr val="0000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2326" name="Oval 37"/>
          <p:cNvSpPr>
            <a:spLocks noChangeArrowheads="1"/>
          </p:cNvSpPr>
          <p:nvPr/>
        </p:nvSpPr>
        <p:spPr bwMode="auto">
          <a:xfrm>
            <a:off x="6484938" y="4186238"/>
            <a:ext cx="225425" cy="225425"/>
          </a:xfrm>
          <a:prstGeom prst="ellipse">
            <a:avLst/>
          </a:prstGeom>
          <a:solidFill>
            <a:srgbClr val="0000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2327" name="Oval 38"/>
          <p:cNvSpPr>
            <a:spLocks noChangeArrowheads="1"/>
          </p:cNvSpPr>
          <p:nvPr/>
        </p:nvSpPr>
        <p:spPr bwMode="auto">
          <a:xfrm>
            <a:off x="5722938" y="3424238"/>
            <a:ext cx="225425" cy="225425"/>
          </a:xfrm>
          <a:prstGeom prst="ellipse">
            <a:avLst/>
          </a:prstGeom>
          <a:solidFill>
            <a:srgbClr val="0000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2328" name="Oval 39"/>
          <p:cNvSpPr>
            <a:spLocks noChangeArrowheads="1"/>
          </p:cNvSpPr>
          <p:nvPr/>
        </p:nvSpPr>
        <p:spPr bwMode="auto">
          <a:xfrm>
            <a:off x="5189538" y="5024438"/>
            <a:ext cx="225425" cy="225425"/>
          </a:xfrm>
          <a:prstGeom prst="ellipse">
            <a:avLst/>
          </a:prstGeom>
          <a:solidFill>
            <a:srgbClr val="0000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2329" name="Oval 40"/>
          <p:cNvSpPr>
            <a:spLocks noChangeArrowheads="1"/>
          </p:cNvSpPr>
          <p:nvPr/>
        </p:nvSpPr>
        <p:spPr bwMode="auto">
          <a:xfrm>
            <a:off x="6637338" y="4719638"/>
            <a:ext cx="225425" cy="225425"/>
          </a:xfrm>
          <a:prstGeom prst="ellipse">
            <a:avLst/>
          </a:prstGeom>
          <a:solidFill>
            <a:srgbClr val="0000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2330" name="Oval 41"/>
          <p:cNvSpPr>
            <a:spLocks noChangeArrowheads="1"/>
          </p:cNvSpPr>
          <p:nvPr/>
        </p:nvSpPr>
        <p:spPr bwMode="auto">
          <a:xfrm>
            <a:off x="7704138" y="3652838"/>
            <a:ext cx="225425" cy="225425"/>
          </a:xfrm>
          <a:prstGeom prst="ellipse">
            <a:avLst/>
          </a:prstGeom>
          <a:solidFill>
            <a:srgbClr val="0000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2331" name="Oval 42"/>
          <p:cNvSpPr>
            <a:spLocks noChangeArrowheads="1"/>
          </p:cNvSpPr>
          <p:nvPr/>
        </p:nvSpPr>
        <p:spPr bwMode="auto">
          <a:xfrm>
            <a:off x="6027738" y="5100638"/>
            <a:ext cx="225425" cy="225425"/>
          </a:xfrm>
          <a:prstGeom prst="ellipse">
            <a:avLst/>
          </a:prstGeom>
          <a:solidFill>
            <a:srgbClr val="0000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2332" name="Freeform 43"/>
          <p:cNvSpPr>
            <a:spLocks/>
          </p:cNvSpPr>
          <p:nvPr/>
        </p:nvSpPr>
        <p:spPr bwMode="auto">
          <a:xfrm>
            <a:off x="1065217" y="1957416"/>
            <a:ext cx="3214687" cy="3475037"/>
          </a:xfrm>
          <a:custGeom>
            <a:avLst/>
            <a:gdLst>
              <a:gd name="T0" fmla="*/ 4762 w 2025"/>
              <a:gd name="T1" fmla="*/ 1828800 h 2189"/>
              <a:gd name="T2" fmla="*/ 9525 w 2025"/>
              <a:gd name="T3" fmla="*/ 1522412 h 2189"/>
              <a:gd name="T4" fmla="*/ 84137 w 2025"/>
              <a:gd name="T5" fmla="*/ 1090612 h 2189"/>
              <a:gd name="T6" fmla="*/ 190500 w 2025"/>
              <a:gd name="T7" fmla="*/ 790575 h 2189"/>
              <a:gd name="T8" fmla="*/ 284162 w 2025"/>
              <a:gd name="T9" fmla="*/ 608012 h 2189"/>
              <a:gd name="T10" fmla="*/ 401637 w 2025"/>
              <a:gd name="T11" fmla="*/ 460375 h 2189"/>
              <a:gd name="T12" fmla="*/ 538162 w 2025"/>
              <a:gd name="T13" fmla="*/ 342900 h 2189"/>
              <a:gd name="T14" fmla="*/ 712787 w 2025"/>
              <a:gd name="T15" fmla="*/ 236537 h 2189"/>
              <a:gd name="T16" fmla="*/ 919162 w 2025"/>
              <a:gd name="T17" fmla="*/ 147637 h 2189"/>
              <a:gd name="T18" fmla="*/ 1146175 w 2025"/>
              <a:gd name="T19" fmla="*/ 77787 h 2189"/>
              <a:gd name="T20" fmla="*/ 1384300 w 2025"/>
              <a:gd name="T21" fmla="*/ 23812 h 2189"/>
              <a:gd name="T22" fmla="*/ 1622425 w 2025"/>
              <a:gd name="T23" fmla="*/ 0 h 2189"/>
              <a:gd name="T24" fmla="*/ 1849437 w 2025"/>
              <a:gd name="T25" fmla="*/ 12700 h 2189"/>
              <a:gd name="T26" fmla="*/ 2051050 w 2025"/>
              <a:gd name="T27" fmla="*/ 60325 h 2189"/>
              <a:gd name="T28" fmla="*/ 2230437 w 2025"/>
              <a:gd name="T29" fmla="*/ 147637 h 2189"/>
              <a:gd name="T30" fmla="*/ 2405062 w 2025"/>
              <a:gd name="T31" fmla="*/ 288925 h 2189"/>
              <a:gd name="T32" fmla="*/ 2578100 w 2025"/>
              <a:gd name="T33" fmla="*/ 477837 h 2189"/>
              <a:gd name="T34" fmla="*/ 2747962 w 2025"/>
              <a:gd name="T35" fmla="*/ 701675 h 2189"/>
              <a:gd name="T36" fmla="*/ 2901950 w 2025"/>
              <a:gd name="T37" fmla="*/ 944562 h 2189"/>
              <a:gd name="T38" fmla="*/ 3027362 w 2025"/>
              <a:gd name="T39" fmla="*/ 1192212 h 2189"/>
              <a:gd name="T40" fmla="*/ 3128962 w 2025"/>
              <a:gd name="T41" fmla="*/ 1439862 h 2189"/>
              <a:gd name="T42" fmla="*/ 3192462 w 2025"/>
              <a:gd name="T43" fmla="*/ 1663700 h 2189"/>
              <a:gd name="T44" fmla="*/ 3213100 w 2025"/>
              <a:gd name="T45" fmla="*/ 1870075 h 2189"/>
              <a:gd name="T46" fmla="*/ 3192462 w 2025"/>
              <a:gd name="T47" fmla="*/ 2087562 h 2189"/>
              <a:gd name="T48" fmla="*/ 3138487 w 2025"/>
              <a:gd name="T49" fmla="*/ 2311400 h 2189"/>
              <a:gd name="T50" fmla="*/ 3049587 w 2025"/>
              <a:gd name="T51" fmla="*/ 2530475 h 2189"/>
              <a:gd name="T52" fmla="*/ 2943225 w 2025"/>
              <a:gd name="T53" fmla="*/ 2741612 h 2189"/>
              <a:gd name="T54" fmla="*/ 2816225 w 2025"/>
              <a:gd name="T55" fmla="*/ 2936875 h 2189"/>
              <a:gd name="T56" fmla="*/ 2673350 w 2025"/>
              <a:gd name="T57" fmla="*/ 3106737 h 2189"/>
              <a:gd name="T58" fmla="*/ 2520950 w 2025"/>
              <a:gd name="T59" fmla="*/ 3243262 h 2189"/>
              <a:gd name="T60" fmla="*/ 2366962 w 2025"/>
              <a:gd name="T61" fmla="*/ 3343275 h 2189"/>
              <a:gd name="T62" fmla="*/ 2176462 w 2025"/>
              <a:gd name="T63" fmla="*/ 3408362 h 2189"/>
              <a:gd name="T64" fmla="*/ 1960562 w 2025"/>
              <a:gd name="T65" fmla="*/ 3449637 h 2189"/>
              <a:gd name="T66" fmla="*/ 1611312 w 2025"/>
              <a:gd name="T67" fmla="*/ 3473450 h 2189"/>
              <a:gd name="T68" fmla="*/ 1257300 w 2025"/>
              <a:gd name="T69" fmla="*/ 3443287 h 2189"/>
              <a:gd name="T70" fmla="*/ 1041400 w 2025"/>
              <a:gd name="T71" fmla="*/ 3395662 h 2189"/>
              <a:gd name="T72" fmla="*/ 850900 w 2025"/>
              <a:gd name="T73" fmla="*/ 3332162 h 2189"/>
              <a:gd name="T74" fmla="*/ 696912 w 2025"/>
              <a:gd name="T75" fmla="*/ 3249612 h 2189"/>
              <a:gd name="T76" fmla="*/ 554037 w 2025"/>
              <a:gd name="T77" fmla="*/ 3130550 h 2189"/>
              <a:gd name="T78" fmla="*/ 422275 w 2025"/>
              <a:gd name="T79" fmla="*/ 2978150 h 2189"/>
              <a:gd name="T80" fmla="*/ 258762 w 2025"/>
              <a:gd name="T81" fmla="*/ 2706687 h 2189"/>
              <a:gd name="T82" fmla="*/ 95250 w 2025"/>
              <a:gd name="T83" fmla="*/ 2311400 h 2189"/>
              <a:gd name="T84" fmla="*/ 41275 w 2025"/>
              <a:gd name="T85" fmla="*/ 2111375 h 2189"/>
              <a:gd name="T86" fmla="*/ 9525 w 2025"/>
              <a:gd name="T87" fmla="*/ 1922462 h 2189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025"/>
              <a:gd name="T133" fmla="*/ 0 h 2189"/>
              <a:gd name="T134" fmla="*/ 2025 w 2025"/>
              <a:gd name="T135" fmla="*/ 2189 h 2189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025" h="2189">
                <a:moveTo>
                  <a:pt x="6" y="1211"/>
                </a:moveTo>
                <a:lnTo>
                  <a:pt x="3" y="1152"/>
                </a:lnTo>
                <a:lnTo>
                  <a:pt x="0" y="1088"/>
                </a:lnTo>
                <a:lnTo>
                  <a:pt x="6" y="959"/>
                </a:lnTo>
                <a:lnTo>
                  <a:pt x="23" y="825"/>
                </a:lnTo>
                <a:lnTo>
                  <a:pt x="53" y="687"/>
                </a:lnTo>
                <a:lnTo>
                  <a:pt x="96" y="557"/>
                </a:lnTo>
                <a:lnTo>
                  <a:pt x="120" y="498"/>
                </a:lnTo>
                <a:lnTo>
                  <a:pt x="149" y="439"/>
                </a:lnTo>
                <a:lnTo>
                  <a:pt x="179" y="383"/>
                </a:lnTo>
                <a:lnTo>
                  <a:pt x="216" y="335"/>
                </a:lnTo>
                <a:lnTo>
                  <a:pt x="253" y="290"/>
                </a:lnTo>
                <a:lnTo>
                  <a:pt x="293" y="249"/>
                </a:lnTo>
                <a:lnTo>
                  <a:pt x="339" y="216"/>
                </a:lnTo>
                <a:lnTo>
                  <a:pt x="389" y="182"/>
                </a:lnTo>
                <a:lnTo>
                  <a:pt x="449" y="149"/>
                </a:lnTo>
                <a:lnTo>
                  <a:pt x="512" y="119"/>
                </a:lnTo>
                <a:lnTo>
                  <a:pt x="579" y="93"/>
                </a:lnTo>
                <a:lnTo>
                  <a:pt x="649" y="67"/>
                </a:lnTo>
                <a:lnTo>
                  <a:pt x="722" y="49"/>
                </a:lnTo>
                <a:lnTo>
                  <a:pt x="795" y="30"/>
                </a:lnTo>
                <a:lnTo>
                  <a:pt x="872" y="15"/>
                </a:lnTo>
                <a:lnTo>
                  <a:pt x="949" y="8"/>
                </a:lnTo>
                <a:lnTo>
                  <a:pt x="1022" y="0"/>
                </a:lnTo>
                <a:lnTo>
                  <a:pt x="1095" y="0"/>
                </a:lnTo>
                <a:lnTo>
                  <a:pt x="1165" y="8"/>
                </a:lnTo>
                <a:lnTo>
                  <a:pt x="1228" y="19"/>
                </a:lnTo>
                <a:lnTo>
                  <a:pt x="1292" y="38"/>
                </a:lnTo>
                <a:lnTo>
                  <a:pt x="1348" y="60"/>
                </a:lnTo>
                <a:lnTo>
                  <a:pt x="1405" y="93"/>
                </a:lnTo>
                <a:lnTo>
                  <a:pt x="1458" y="134"/>
                </a:lnTo>
                <a:lnTo>
                  <a:pt x="1515" y="182"/>
                </a:lnTo>
                <a:lnTo>
                  <a:pt x="1571" y="238"/>
                </a:lnTo>
                <a:lnTo>
                  <a:pt x="1624" y="301"/>
                </a:lnTo>
                <a:lnTo>
                  <a:pt x="1681" y="368"/>
                </a:lnTo>
                <a:lnTo>
                  <a:pt x="1731" y="442"/>
                </a:lnTo>
                <a:lnTo>
                  <a:pt x="1781" y="517"/>
                </a:lnTo>
                <a:lnTo>
                  <a:pt x="1828" y="595"/>
                </a:lnTo>
                <a:lnTo>
                  <a:pt x="1871" y="673"/>
                </a:lnTo>
                <a:lnTo>
                  <a:pt x="1907" y="751"/>
                </a:lnTo>
                <a:lnTo>
                  <a:pt x="1941" y="829"/>
                </a:lnTo>
                <a:lnTo>
                  <a:pt x="1971" y="907"/>
                </a:lnTo>
                <a:lnTo>
                  <a:pt x="1994" y="981"/>
                </a:lnTo>
                <a:lnTo>
                  <a:pt x="2011" y="1048"/>
                </a:lnTo>
                <a:lnTo>
                  <a:pt x="2021" y="1114"/>
                </a:lnTo>
                <a:lnTo>
                  <a:pt x="2024" y="1178"/>
                </a:lnTo>
                <a:lnTo>
                  <a:pt x="2021" y="1248"/>
                </a:lnTo>
                <a:lnTo>
                  <a:pt x="2011" y="1315"/>
                </a:lnTo>
                <a:lnTo>
                  <a:pt x="1997" y="1386"/>
                </a:lnTo>
                <a:lnTo>
                  <a:pt x="1977" y="1456"/>
                </a:lnTo>
                <a:lnTo>
                  <a:pt x="1951" y="1527"/>
                </a:lnTo>
                <a:lnTo>
                  <a:pt x="1921" y="1594"/>
                </a:lnTo>
                <a:lnTo>
                  <a:pt x="1891" y="1664"/>
                </a:lnTo>
                <a:lnTo>
                  <a:pt x="1854" y="1727"/>
                </a:lnTo>
                <a:lnTo>
                  <a:pt x="1814" y="1790"/>
                </a:lnTo>
                <a:lnTo>
                  <a:pt x="1774" y="1850"/>
                </a:lnTo>
                <a:lnTo>
                  <a:pt x="1728" y="1905"/>
                </a:lnTo>
                <a:lnTo>
                  <a:pt x="1684" y="1957"/>
                </a:lnTo>
                <a:lnTo>
                  <a:pt x="1638" y="2002"/>
                </a:lnTo>
                <a:lnTo>
                  <a:pt x="1588" y="2043"/>
                </a:lnTo>
                <a:lnTo>
                  <a:pt x="1541" y="2076"/>
                </a:lnTo>
                <a:lnTo>
                  <a:pt x="1491" y="2106"/>
                </a:lnTo>
                <a:lnTo>
                  <a:pt x="1431" y="2128"/>
                </a:lnTo>
                <a:lnTo>
                  <a:pt x="1371" y="2147"/>
                </a:lnTo>
                <a:lnTo>
                  <a:pt x="1305" y="2162"/>
                </a:lnTo>
                <a:lnTo>
                  <a:pt x="1235" y="2173"/>
                </a:lnTo>
                <a:lnTo>
                  <a:pt x="1162" y="2180"/>
                </a:lnTo>
                <a:lnTo>
                  <a:pt x="1015" y="2188"/>
                </a:lnTo>
                <a:lnTo>
                  <a:pt x="865" y="2177"/>
                </a:lnTo>
                <a:lnTo>
                  <a:pt x="792" y="2169"/>
                </a:lnTo>
                <a:lnTo>
                  <a:pt x="722" y="2154"/>
                </a:lnTo>
                <a:lnTo>
                  <a:pt x="656" y="2139"/>
                </a:lnTo>
                <a:lnTo>
                  <a:pt x="596" y="2121"/>
                </a:lnTo>
                <a:lnTo>
                  <a:pt x="536" y="2099"/>
                </a:lnTo>
                <a:lnTo>
                  <a:pt x="486" y="2076"/>
                </a:lnTo>
                <a:lnTo>
                  <a:pt x="439" y="2047"/>
                </a:lnTo>
                <a:lnTo>
                  <a:pt x="393" y="2013"/>
                </a:lnTo>
                <a:lnTo>
                  <a:pt x="349" y="1972"/>
                </a:lnTo>
                <a:lnTo>
                  <a:pt x="306" y="1928"/>
                </a:lnTo>
                <a:lnTo>
                  <a:pt x="266" y="1876"/>
                </a:lnTo>
                <a:lnTo>
                  <a:pt x="229" y="1824"/>
                </a:lnTo>
                <a:lnTo>
                  <a:pt x="163" y="1705"/>
                </a:lnTo>
                <a:lnTo>
                  <a:pt x="103" y="1582"/>
                </a:lnTo>
                <a:lnTo>
                  <a:pt x="60" y="1456"/>
                </a:lnTo>
                <a:lnTo>
                  <a:pt x="40" y="1393"/>
                </a:lnTo>
                <a:lnTo>
                  <a:pt x="26" y="1330"/>
                </a:lnTo>
                <a:lnTo>
                  <a:pt x="13" y="1270"/>
                </a:lnTo>
                <a:lnTo>
                  <a:pt x="6" y="1211"/>
                </a:lnTo>
              </a:path>
            </a:pathLst>
          </a:custGeom>
          <a:noFill/>
          <a:ln w="25400" cap="rnd" cmpd="sng">
            <a:solidFill>
              <a:srgbClr val="CC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2333" name="Freeform 44"/>
          <p:cNvSpPr>
            <a:spLocks/>
          </p:cNvSpPr>
          <p:nvPr/>
        </p:nvSpPr>
        <p:spPr bwMode="auto">
          <a:xfrm>
            <a:off x="4364039" y="2547940"/>
            <a:ext cx="3935412" cy="3260725"/>
          </a:xfrm>
          <a:custGeom>
            <a:avLst/>
            <a:gdLst>
              <a:gd name="T0" fmla="*/ 646112 w 2479"/>
              <a:gd name="T1" fmla="*/ 2908300 h 2054"/>
              <a:gd name="T2" fmla="*/ 412750 w 2479"/>
              <a:gd name="T3" fmla="*/ 2689225 h 2054"/>
              <a:gd name="T4" fmla="*/ 239712 w 2479"/>
              <a:gd name="T5" fmla="*/ 2414588 h 2054"/>
              <a:gd name="T6" fmla="*/ 133350 w 2479"/>
              <a:gd name="T7" fmla="*/ 2101850 h 2054"/>
              <a:gd name="T8" fmla="*/ 87312 w 2479"/>
              <a:gd name="T9" fmla="*/ 1838325 h 2054"/>
              <a:gd name="T10" fmla="*/ 53975 w 2479"/>
              <a:gd name="T11" fmla="*/ 1619250 h 2054"/>
              <a:gd name="T12" fmla="*/ 6350 w 2479"/>
              <a:gd name="T13" fmla="*/ 1244600 h 2054"/>
              <a:gd name="T14" fmla="*/ 6350 w 2479"/>
              <a:gd name="T15" fmla="*/ 855663 h 2054"/>
              <a:gd name="T16" fmla="*/ 39687 w 2479"/>
              <a:gd name="T17" fmla="*/ 614363 h 2054"/>
              <a:gd name="T18" fmla="*/ 112712 w 2479"/>
              <a:gd name="T19" fmla="*/ 404813 h 2054"/>
              <a:gd name="T20" fmla="*/ 239712 w 2479"/>
              <a:gd name="T21" fmla="*/ 234950 h 2054"/>
              <a:gd name="T22" fmla="*/ 379412 w 2479"/>
              <a:gd name="T23" fmla="*/ 147638 h 2054"/>
              <a:gd name="T24" fmla="*/ 566737 w 2479"/>
              <a:gd name="T25" fmla="*/ 87313 h 2054"/>
              <a:gd name="T26" fmla="*/ 879475 w 2479"/>
              <a:gd name="T27" fmla="*/ 26988 h 2054"/>
              <a:gd name="T28" fmla="*/ 1260475 w 2479"/>
              <a:gd name="T29" fmla="*/ 0 h 2054"/>
              <a:gd name="T30" fmla="*/ 1660525 w 2479"/>
              <a:gd name="T31" fmla="*/ 0 h 2054"/>
              <a:gd name="T32" fmla="*/ 2273300 w 2479"/>
              <a:gd name="T33" fmla="*/ 38100 h 2054"/>
              <a:gd name="T34" fmla="*/ 2640012 w 2479"/>
              <a:gd name="T35" fmla="*/ 87313 h 2054"/>
              <a:gd name="T36" fmla="*/ 2946400 w 2479"/>
              <a:gd name="T37" fmla="*/ 142875 h 2054"/>
              <a:gd name="T38" fmla="*/ 3179762 w 2479"/>
              <a:gd name="T39" fmla="*/ 212725 h 2054"/>
              <a:gd name="T40" fmla="*/ 3367087 w 2479"/>
              <a:gd name="T41" fmla="*/ 306388 h 2054"/>
              <a:gd name="T42" fmla="*/ 3513137 w 2479"/>
              <a:gd name="T43" fmla="*/ 427038 h 2054"/>
              <a:gd name="T44" fmla="*/ 3633787 w 2479"/>
              <a:gd name="T45" fmla="*/ 558800 h 2054"/>
              <a:gd name="T46" fmla="*/ 3760787 w 2479"/>
              <a:gd name="T47" fmla="*/ 784225 h 2054"/>
              <a:gd name="T48" fmla="*/ 3873500 w 2479"/>
              <a:gd name="T49" fmla="*/ 1096963 h 2054"/>
              <a:gd name="T50" fmla="*/ 3933825 w 2479"/>
              <a:gd name="T51" fmla="*/ 1393825 h 2054"/>
              <a:gd name="T52" fmla="*/ 3913187 w 2479"/>
              <a:gd name="T53" fmla="*/ 1711325 h 2054"/>
              <a:gd name="T54" fmla="*/ 3827462 w 2479"/>
              <a:gd name="T55" fmla="*/ 2035175 h 2054"/>
              <a:gd name="T56" fmla="*/ 3687762 w 2479"/>
              <a:gd name="T57" fmla="*/ 2332038 h 2054"/>
              <a:gd name="T58" fmla="*/ 3513137 w 2479"/>
              <a:gd name="T59" fmla="*/ 2590800 h 2054"/>
              <a:gd name="T60" fmla="*/ 3287712 w 2479"/>
              <a:gd name="T61" fmla="*/ 2825750 h 2054"/>
              <a:gd name="T62" fmla="*/ 3021012 w 2479"/>
              <a:gd name="T63" fmla="*/ 3028950 h 2054"/>
              <a:gd name="T64" fmla="*/ 2713037 w 2479"/>
              <a:gd name="T65" fmla="*/ 3182938 h 2054"/>
              <a:gd name="T66" fmla="*/ 2540000 w 2479"/>
              <a:gd name="T67" fmla="*/ 3227388 h 2054"/>
              <a:gd name="T68" fmla="*/ 2346325 w 2479"/>
              <a:gd name="T69" fmla="*/ 3249613 h 2054"/>
              <a:gd name="T70" fmla="*/ 2127250 w 2479"/>
              <a:gd name="T71" fmla="*/ 3259138 h 2054"/>
              <a:gd name="T72" fmla="*/ 1639887 w 2479"/>
              <a:gd name="T73" fmla="*/ 3227388 h 2054"/>
              <a:gd name="T74" fmla="*/ 1166812 w 2479"/>
              <a:gd name="T75" fmla="*/ 3133725 h 2054"/>
              <a:gd name="T76" fmla="*/ 960437 w 2479"/>
              <a:gd name="T77" fmla="*/ 3073400 h 2054"/>
              <a:gd name="T78" fmla="*/ 787400 w 2479"/>
              <a:gd name="T79" fmla="*/ 2995613 h 205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2479"/>
              <a:gd name="T121" fmla="*/ 0 h 2054"/>
              <a:gd name="T122" fmla="*/ 2479 w 2479"/>
              <a:gd name="T123" fmla="*/ 2054 h 2054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2479" h="2054">
                <a:moveTo>
                  <a:pt x="496" y="1887"/>
                </a:moveTo>
                <a:lnTo>
                  <a:pt x="407" y="1832"/>
                </a:lnTo>
                <a:lnTo>
                  <a:pt x="328" y="1766"/>
                </a:lnTo>
                <a:lnTo>
                  <a:pt x="260" y="1694"/>
                </a:lnTo>
                <a:lnTo>
                  <a:pt x="202" y="1611"/>
                </a:lnTo>
                <a:lnTo>
                  <a:pt x="151" y="1521"/>
                </a:lnTo>
                <a:lnTo>
                  <a:pt x="113" y="1428"/>
                </a:lnTo>
                <a:lnTo>
                  <a:pt x="84" y="1324"/>
                </a:lnTo>
                <a:lnTo>
                  <a:pt x="63" y="1217"/>
                </a:lnTo>
                <a:lnTo>
                  <a:pt x="55" y="1158"/>
                </a:lnTo>
                <a:lnTo>
                  <a:pt x="42" y="1092"/>
                </a:lnTo>
                <a:lnTo>
                  <a:pt x="34" y="1020"/>
                </a:lnTo>
                <a:lnTo>
                  <a:pt x="21" y="944"/>
                </a:lnTo>
                <a:lnTo>
                  <a:pt x="4" y="784"/>
                </a:lnTo>
                <a:lnTo>
                  <a:pt x="0" y="622"/>
                </a:lnTo>
                <a:lnTo>
                  <a:pt x="4" y="539"/>
                </a:lnTo>
                <a:lnTo>
                  <a:pt x="13" y="463"/>
                </a:lnTo>
                <a:lnTo>
                  <a:pt x="25" y="387"/>
                </a:lnTo>
                <a:lnTo>
                  <a:pt x="46" y="318"/>
                </a:lnTo>
                <a:lnTo>
                  <a:pt x="71" y="255"/>
                </a:lnTo>
                <a:lnTo>
                  <a:pt x="109" y="197"/>
                </a:lnTo>
                <a:lnTo>
                  <a:pt x="151" y="148"/>
                </a:lnTo>
                <a:lnTo>
                  <a:pt x="206" y="110"/>
                </a:lnTo>
                <a:lnTo>
                  <a:pt x="239" y="93"/>
                </a:lnTo>
                <a:lnTo>
                  <a:pt x="273" y="79"/>
                </a:lnTo>
                <a:lnTo>
                  <a:pt x="357" y="55"/>
                </a:lnTo>
                <a:lnTo>
                  <a:pt x="449" y="34"/>
                </a:lnTo>
                <a:lnTo>
                  <a:pt x="554" y="17"/>
                </a:lnTo>
                <a:lnTo>
                  <a:pt x="672" y="7"/>
                </a:lnTo>
                <a:lnTo>
                  <a:pt x="794" y="0"/>
                </a:lnTo>
                <a:lnTo>
                  <a:pt x="920" y="0"/>
                </a:lnTo>
                <a:lnTo>
                  <a:pt x="1046" y="0"/>
                </a:lnTo>
                <a:lnTo>
                  <a:pt x="1306" y="13"/>
                </a:lnTo>
                <a:lnTo>
                  <a:pt x="1432" y="24"/>
                </a:lnTo>
                <a:lnTo>
                  <a:pt x="1550" y="38"/>
                </a:lnTo>
                <a:lnTo>
                  <a:pt x="1663" y="55"/>
                </a:lnTo>
                <a:lnTo>
                  <a:pt x="1768" y="72"/>
                </a:lnTo>
                <a:lnTo>
                  <a:pt x="1856" y="90"/>
                </a:lnTo>
                <a:lnTo>
                  <a:pt x="1936" y="110"/>
                </a:lnTo>
                <a:lnTo>
                  <a:pt x="2003" y="134"/>
                </a:lnTo>
                <a:lnTo>
                  <a:pt x="2062" y="162"/>
                </a:lnTo>
                <a:lnTo>
                  <a:pt x="2121" y="193"/>
                </a:lnTo>
                <a:lnTo>
                  <a:pt x="2167" y="231"/>
                </a:lnTo>
                <a:lnTo>
                  <a:pt x="2213" y="269"/>
                </a:lnTo>
                <a:lnTo>
                  <a:pt x="2251" y="311"/>
                </a:lnTo>
                <a:lnTo>
                  <a:pt x="2289" y="352"/>
                </a:lnTo>
                <a:lnTo>
                  <a:pt x="2318" y="401"/>
                </a:lnTo>
                <a:lnTo>
                  <a:pt x="2369" y="494"/>
                </a:lnTo>
                <a:lnTo>
                  <a:pt x="2411" y="594"/>
                </a:lnTo>
                <a:lnTo>
                  <a:pt x="2440" y="691"/>
                </a:lnTo>
                <a:lnTo>
                  <a:pt x="2461" y="784"/>
                </a:lnTo>
                <a:lnTo>
                  <a:pt x="2478" y="878"/>
                </a:lnTo>
                <a:lnTo>
                  <a:pt x="2478" y="975"/>
                </a:lnTo>
                <a:lnTo>
                  <a:pt x="2465" y="1078"/>
                </a:lnTo>
                <a:lnTo>
                  <a:pt x="2444" y="1179"/>
                </a:lnTo>
                <a:lnTo>
                  <a:pt x="2411" y="1282"/>
                </a:lnTo>
                <a:lnTo>
                  <a:pt x="2369" y="1379"/>
                </a:lnTo>
                <a:lnTo>
                  <a:pt x="2323" y="1469"/>
                </a:lnTo>
                <a:lnTo>
                  <a:pt x="2272" y="1552"/>
                </a:lnTo>
                <a:lnTo>
                  <a:pt x="2213" y="1632"/>
                </a:lnTo>
                <a:lnTo>
                  <a:pt x="2146" y="1708"/>
                </a:lnTo>
                <a:lnTo>
                  <a:pt x="2071" y="1780"/>
                </a:lnTo>
                <a:lnTo>
                  <a:pt x="1991" y="1849"/>
                </a:lnTo>
                <a:lnTo>
                  <a:pt x="1903" y="1908"/>
                </a:lnTo>
                <a:lnTo>
                  <a:pt x="1810" y="1964"/>
                </a:lnTo>
                <a:lnTo>
                  <a:pt x="1709" y="2005"/>
                </a:lnTo>
                <a:lnTo>
                  <a:pt x="1655" y="2019"/>
                </a:lnTo>
                <a:lnTo>
                  <a:pt x="1600" y="2033"/>
                </a:lnTo>
                <a:lnTo>
                  <a:pt x="1541" y="2043"/>
                </a:lnTo>
                <a:lnTo>
                  <a:pt x="1478" y="2047"/>
                </a:lnTo>
                <a:lnTo>
                  <a:pt x="1411" y="2050"/>
                </a:lnTo>
                <a:lnTo>
                  <a:pt x="1340" y="2053"/>
                </a:lnTo>
                <a:lnTo>
                  <a:pt x="1189" y="2047"/>
                </a:lnTo>
                <a:lnTo>
                  <a:pt x="1033" y="2033"/>
                </a:lnTo>
                <a:lnTo>
                  <a:pt x="878" y="2008"/>
                </a:lnTo>
                <a:lnTo>
                  <a:pt x="735" y="1974"/>
                </a:lnTo>
                <a:lnTo>
                  <a:pt x="668" y="1957"/>
                </a:lnTo>
                <a:lnTo>
                  <a:pt x="605" y="1936"/>
                </a:lnTo>
                <a:lnTo>
                  <a:pt x="546" y="1912"/>
                </a:lnTo>
                <a:lnTo>
                  <a:pt x="496" y="1887"/>
                </a:lnTo>
              </a:path>
            </a:pathLst>
          </a:custGeom>
          <a:noFill/>
          <a:ln w="25400" cap="rnd" cmpd="sng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2334" name="Oval 45"/>
          <p:cNvSpPr>
            <a:spLocks noChangeArrowheads="1"/>
          </p:cNvSpPr>
          <p:nvPr/>
        </p:nvSpPr>
        <p:spPr bwMode="auto">
          <a:xfrm>
            <a:off x="3575050" y="4262438"/>
            <a:ext cx="225425" cy="225425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2335" name="Oval 46"/>
          <p:cNvSpPr>
            <a:spLocks noChangeArrowheads="1"/>
          </p:cNvSpPr>
          <p:nvPr/>
        </p:nvSpPr>
        <p:spPr bwMode="auto">
          <a:xfrm>
            <a:off x="2443198" y="3421063"/>
            <a:ext cx="536575" cy="5365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2336" name="Oval 47"/>
          <p:cNvSpPr>
            <a:spLocks noChangeArrowheads="1"/>
          </p:cNvSpPr>
          <p:nvPr/>
        </p:nvSpPr>
        <p:spPr bwMode="auto">
          <a:xfrm>
            <a:off x="6010310" y="3725863"/>
            <a:ext cx="536575" cy="5365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2337" name="Line 48"/>
          <p:cNvSpPr>
            <a:spLocks noChangeShapeType="1"/>
          </p:cNvSpPr>
          <p:nvPr/>
        </p:nvSpPr>
        <p:spPr bwMode="auto">
          <a:xfrm flipV="1">
            <a:off x="2368550" y="3727450"/>
            <a:ext cx="3048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2338" name="Line 49"/>
          <p:cNvSpPr>
            <a:spLocks noChangeShapeType="1"/>
          </p:cNvSpPr>
          <p:nvPr/>
        </p:nvSpPr>
        <p:spPr bwMode="auto">
          <a:xfrm flipV="1">
            <a:off x="1682750" y="3654427"/>
            <a:ext cx="1066800" cy="7572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2339" name="Line 50"/>
          <p:cNvSpPr>
            <a:spLocks noChangeShapeType="1"/>
          </p:cNvSpPr>
          <p:nvPr/>
        </p:nvSpPr>
        <p:spPr bwMode="auto">
          <a:xfrm flipV="1">
            <a:off x="2519367" y="3679860"/>
            <a:ext cx="179387" cy="7334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2340" name="Freeform 51"/>
          <p:cNvSpPr>
            <a:spLocks/>
          </p:cNvSpPr>
          <p:nvPr/>
        </p:nvSpPr>
        <p:spPr bwMode="auto">
          <a:xfrm>
            <a:off x="2139985" y="3656015"/>
            <a:ext cx="561975" cy="1368425"/>
          </a:xfrm>
          <a:custGeom>
            <a:avLst/>
            <a:gdLst>
              <a:gd name="T0" fmla="*/ 0 w 354"/>
              <a:gd name="T1" fmla="*/ 1366838 h 862"/>
              <a:gd name="T2" fmla="*/ 560388 w 354"/>
              <a:gd name="T3" fmla="*/ 0 h 862"/>
              <a:gd name="T4" fmla="*/ 0 60000 65536"/>
              <a:gd name="T5" fmla="*/ 0 60000 65536"/>
              <a:gd name="T6" fmla="*/ 0 w 354"/>
              <a:gd name="T7" fmla="*/ 0 h 862"/>
              <a:gd name="T8" fmla="*/ 354 w 354"/>
              <a:gd name="T9" fmla="*/ 862 h 86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54" h="862">
                <a:moveTo>
                  <a:pt x="0" y="861"/>
                </a:moveTo>
                <a:lnTo>
                  <a:pt x="353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2341" name="Freeform 52"/>
          <p:cNvSpPr>
            <a:spLocks/>
          </p:cNvSpPr>
          <p:nvPr/>
        </p:nvSpPr>
        <p:spPr bwMode="auto">
          <a:xfrm>
            <a:off x="2700338" y="3700498"/>
            <a:ext cx="127000" cy="1247775"/>
          </a:xfrm>
          <a:custGeom>
            <a:avLst/>
            <a:gdLst>
              <a:gd name="T0" fmla="*/ 125413 w 80"/>
              <a:gd name="T1" fmla="*/ 1246188 h 786"/>
              <a:gd name="T2" fmla="*/ 0 w 80"/>
              <a:gd name="T3" fmla="*/ 0 h 786"/>
              <a:gd name="T4" fmla="*/ 0 60000 65536"/>
              <a:gd name="T5" fmla="*/ 0 60000 65536"/>
              <a:gd name="T6" fmla="*/ 0 w 80"/>
              <a:gd name="T7" fmla="*/ 0 h 786"/>
              <a:gd name="T8" fmla="*/ 80 w 80"/>
              <a:gd name="T9" fmla="*/ 786 h 7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0" h="786">
                <a:moveTo>
                  <a:pt x="79" y="785"/>
                </a:move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2342" name="Freeform 53"/>
          <p:cNvSpPr>
            <a:spLocks/>
          </p:cNvSpPr>
          <p:nvPr/>
        </p:nvSpPr>
        <p:spPr bwMode="auto">
          <a:xfrm>
            <a:off x="2700338" y="3686175"/>
            <a:ext cx="522287" cy="1443038"/>
          </a:xfrm>
          <a:custGeom>
            <a:avLst/>
            <a:gdLst>
              <a:gd name="T0" fmla="*/ 520700 w 329"/>
              <a:gd name="T1" fmla="*/ 1441450 h 909"/>
              <a:gd name="T2" fmla="*/ 0 w 329"/>
              <a:gd name="T3" fmla="*/ 0 h 909"/>
              <a:gd name="T4" fmla="*/ 0 60000 65536"/>
              <a:gd name="T5" fmla="*/ 0 60000 65536"/>
              <a:gd name="T6" fmla="*/ 0 w 329"/>
              <a:gd name="T7" fmla="*/ 0 h 909"/>
              <a:gd name="T8" fmla="*/ 329 w 329"/>
              <a:gd name="T9" fmla="*/ 909 h 90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29" h="909">
                <a:moveTo>
                  <a:pt x="328" y="908"/>
                </a:move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2343" name="Line 54"/>
          <p:cNvSpPr>
            <a:spLocks noChangeShapeType="1"/>
          </p:cNvSpPr>
          <p:nvPr/>
        </p:nvSpPr>
        <p:spPr bwMode="auto">
          <a:xfrm flipH="1" flipV="1">
            <a:off x="2671763" y="3649663"/>
            <a:ext cx="290512" cy="5476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2344" name="Freeform 55"/>
          <p:cNvSpPr>
            <a:spLocks/>
          </p:cNvSpPr>
          <p:nvPr/>
        </p:nvSpPr>
        <p:spPr bwMode="auto">
          <a:xfrm>
            <a:off x="1911385" y="3686176"/>
            <a:ext cx="804863" cy="44450"/>
          </a:xfrm>
          <a:custGeom>
            <a:avLst/>
            <a:gdLst>
              <a:gd name="T0" fmla="*/ 0 w 507"/>
              <a:gd name="T1" fmla="*/ 42863 h 28"/>
              <a:gd name="T2" fmla="*/ 803275 w 507"/>
              <a:gd name="T3" fmla="*/ 0 h 28"/>
              <a:gd name="T4" fmla="*/ 0 60000 65536"/>
              <a:gd name="T5" fmla="*/ 0 60000 65536"/>
              <a:gd name="T6" fmla="*/ 0 w 507"/>
              <a:gd name="T7" fmla="*/ 0 h 28"/>
              <a:gd name="T8" fmla="*/ 507 w 507"/>
              <a:gd name="T9" fmla="*/ 28 h 2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07" h="28">
                <a:moveTo>
                  <a:pt x="0" y="27"/>
                </a:moveTo>
                <a:lnTo>
                  <a:pt x="506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2345" name="Freeform 56"/>
          <p:cNvSpPr>
            <a:spLocks/>
          </p:cNvSpPr>
          <p:nvPr/>
        </p:nvSpPr>
        <p:spPr bwMode="auto">
          <a:xfrm>
            <a:off x="1409704" y="3686175"/>
            <a:ext cx="1306513" cy="241300"/>
          </a:xfrm>
          <a:custGeom>
            <a:avLst/>
            <a:gdLst>
              <a:gd name="T0" fmla="*/ 0 w 823"/>
              <a:gd name="T1" fmla="*/ 239713 h 152"/>
              <a:gd name="T2" fmla="*/ 1304925 w 823"/>
              <a:gd name="T3" fmla="*/ 0 h 152"/>
              <a:gd name="T4" fmla="*/ 0 60000 65536"/>
              <a:gd name="T5" fmla="*/ 0 60000 65536"/>
              <a:gd name="T6" fmla="*/ 0 w 823"/>
              <a:gd name="T7" fmla="*/ 0 h 152"/>
              <a:gd name="T8" fmla="*/ 823 w 823"/>
              <a:gd name="T9" fmla="*/ 152 h 15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23" h="152">
                <a:moveTo>
                  <a:pt x="0" y="151"/>
                </a:moveTo>
                <a:lnTo>
                  <a:pt x="822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2346" name="Freeform 57"/>
          <p:cNvSpPr>
            <a:spLocks/>
          </p:cNvSpPr>
          <p:nvPr/>
        </p:nvSpPr>
        <p:spPr bwMode="auto">
          <a:xfrm>
            <a:off x="1606550" y="3194053"/>
            <a:ext cx="1123950" cy="493713"/>
          </a:xfrm>
          <a:custGeom>
            <a:avLst/>
            <a:gdLst>
              <a:gd name="T0" fmla="*/ 0 w 708"/>
              <a:gd name="T1" fmla="*/ 0 h 311"/>
              <a:gd name="T2" fmla="*/ 1122363 w 708"/>
              <a:gd name="T3" fmla="*/ 492125 h 311"/>
              <a:gd name="T4" fmla="*/ 0 60000 65536"/>
              <a:gd name="T5" fmla="*/ 0 60000 65536"/>
              <a:gd name="T6" fmla="*/ 0 w 708"/>
              <a:gd name="T7" fmla="*/ 0 h 311"/>
              <a:gd name="T8" fmla="*/ 708 w 708"/>
              <a:gd name="T9" fmla="*/ 311 h 31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08" h="311">
                <a:moveTo>
                  <a:pt x="0" y="0"/>
                </a:moveTo>
                <a:lnTo>
                  <a:pt x="707" y="31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2347" name="Line 58"/>
          <p:cNvSpPr>
            <a:spLocks noChangeShapeType="1"/>
          </p:cNvSpPr>
          <p:nvPr/>
        </p:nvSpPr>
        <p:spPr bwMode="auto">
          <a:xfrm>
            <a:off x="2139950" y="2965450"/>
            <a:ext cx="5334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2348" name="Freeform 59"/>
          <p:cNvSpPr>
            <a:spLocks/>
          </p:cNvSpPr>
          <p:nvPr/>
        </p:nvSpPr>
        <p:spPr bwMode="auto">
          <a:xfrm>
            <a:off x="2714625" y="3117850"/>
            <a:ext cx="265113" cy="539750"/>
          </a:xfrm>
          <a:custGeom>
            <a:avLst/>
            <a:gdLst>
              <a:gd name="T0" fmla="*/ 263525 w 167"/>
              <a:gd name="T1" fmla="*/ 0 h 340"/>
              <a:gd name="T2" fmla="*/ 0 w 167"/>
              <a:gd name="T3" fmla="*/ 538163 h 340"/>
              <a:gd name="T4" fmla="*/ 0 60000 65536"/>
              <a:gd name="T5" fmla="*/ 0 60000 65536"/>
              <a:gd name="T6" fmla="*/ 0 w 167"/>
              <a:gd name="T7" fmla="*/ 0 h 340"/>
              <a:gd name="T8" fmla="*/ 167 w 167"/>
              <a:gd name="T9" fmla="*/ 340 h 34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67" h="340">
                <a:moveTo>
                  <a:pt x="166" y="0"/>
                </a:moveTo>
                <a:lnTo>
                  <a:pt x="0" y="339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2349" name="Freeform 60"/>
          <p:cNvSpPr>
            <a:spLocks/>
          </p:cNvSpPr>
          <p:nvPr/>
        </p:nvSpPr>
        <p:spPr bwMode="auto">
          <a:xfrm>
            <a:off x="1709738" y="2546350"/>
            <a:ext cx="1008062" cy="1149350"/>
          </a:xfrm>
          <a:custGeom>
            <a:avLst/>
            <a:gdLst>
              <a:gd name="T0" fmla="*/ 0 w 635"/>
              <a:gd name="T1" fmla="*/ 0 h 724"/>
              <a:gd name="T2" fmla="*/ 1006475 w 635"/>
              <a:gd name="T3" fmla="*/ 1147763 h 724"/>
              <a:gd name="T4" fmla="*/ 0 60000 65536"/>
              <a:gd name="T5" fmla="*/ 0 60000 65536"/>
              <a:gd name="T6" fmla="*/ 0 w 635"/>
              <a:gd name="T7" fmla="*/ 0 h 724"/>
              <a:gd name="T8" fmla="*/ 635 w 635"/>
              <a:gd name="T9" fmla="*/ 724 h 72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35" h="724">
                <a:moveTo>
                  <a:pt x="0" y="0"/>
                </a:moveTo>
                <a:lnTo>
                  <a:pt x="634" y="723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2350" name="Freeform 61"/>
          <p:cNvSpPr>
            <a:spLocks/>
          </p:cNvSpPr>
          <p:nvPr/>
        </p:nvSpPr>
        <p:spPr bwMode="auto">
          <a:xfrm>
            <a:off x="2684498" y="2660685"/>
            <a:ext cx="66675" cy="1027113"/>
          </a:xfrm>
          <a:custGeom>
            <a:avLst/>
            <a:gdLst>
              <a:gd name="T0" fmla="*/ 65088 w 42"/>
              <a:gd name="T1" fmla="*/ 0 h 647"/>
              <a:gd name="T2" fmla="*/ 0 w 42"/>
              <a:gd name="T3" fmla="*/ 1025525 h 647"/>
              <a:gd name="T4" fmla="*/ 0 60000 65536"/>
              <a:gd name="T5" fmla="*/ 0 60000 65536"/>
              <a:gd name="T6" fmla="*/ 0 w 42"/>
              <a:gd name="T7" fmla="*/ 0 h 647"/>
              <a:gd name="T8" fmla="*/ 42 w 42"/>
              <a:gd name="T9" fmla="*/ 647 h 64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2" h="647">
                <a:moveTo>
                  <a:pt x="41" y="0"/>
                </a:moveTo>
                <a:lnTo>
                  <a:pt x="0" y="646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2351" name="Freeform 62"/>
          <p:cNvSpPr>
            <a:spLocks/>
          </p:cNvSpPr>
          <p:nvPr/>
        </p:nvSpPr>
        <p:spPr bwMode="auto">
          <a:xfrm>
            <a:off x="2249488" y="2411414"/>
            <a:ext cx="454025" cy="1270000"/>
          </a:xfrm>
          <a:custGeom>
            <a:avLst/>
            <a:gdLst>
              <a:gd name="T0" fmla="*/ 0 w 286"/>
              <a:gd name="T1" fmla="*/ 0 h 800"/>
              <a:gd name="T2" fmla="*/ 452438 w 286"/>
              <a:gd name="T3" fmla="*/ 1268413 h 800"/>
              <a:gd name="T4" fmla="*/ 0 60000 65536"/>
              <a:gd name="T5" fmla="*/ 0 60000 65536"/>
              <a:gd name="T6" fmla="*/ 0 w 286"/>
              <a:gd name="T7" fmla="*/ 0 h 800"/>
              <a:gd name="T8" fmla="*/ 286 w 286"/>
              <a:gd name="T9" fmla="*/ 800 h 80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86" h="800">
                <a:moveTo>
                  <a:pt x="0" y="0"/>
                </a:moveTo>
                <a:lnTo>
                  <a:pt x="285" y="799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2352" name="Line 63"/>
          <p:cNvSpPr>
            <a:spLocks noChangeShapeType="1"/>
          </p:cNvSpPr>
          <p:nvPr/>
        </p:nvSpPr>
        <p:spPr bwMode="auto">
          <a:xfrm flipH="1">
            <a:off x="2749550" y="3651250"/>
            <a:ext cx="762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2353" name="Freeform 64"/>
          <p:cNvSpPr>
            <a:spLocks/>
          </p:cNvSpPr>
          <p:nvPr/>
        </p:nvSpPr>
        <p:spPr bwMode="auto">
          <a:xfrm>
            <a:off x="2714625" y="3575053"/>
            <a:ext cx="1331913" cy="112713"/>
          </a:xfrm>
          <a:custGeom>
            <a:avLst/>
            <a:gdLst>
              <a:gd name="T0" fmla="*/ 1330325 w 839"/>
              <a:gd name="T1" fmla="*/ 0 h 71"/>
              <a:gd name="T2" fmla="*/ 0 w 839"/>
              <a:gd name="T3" fmla="*/ 111125 h 71"/>
              <a:gd name="T4" fmla="*/ 0 60000 65536"/>
              <a:gd name="T5" fmla="*/ 0 60000 65536"/>
              <a:gd name="T6" fmla="*/ 0 w 839"/>
              <a:gd name="T7" fmla="*/ 0 h 71"/>
              <a:gd name="T8" fmla="*/ 839 w 839"/>
              <a:gd name="T9" fmla="*/ 71 h 7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39" h="71">
                <a:moveTo>
                  <a:pt x="838" y="0"/>
                </a:moveTo>
                <a:lnTo>
                  <a:pt x="0" y="7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2354" name="Freeform 65"/>
          <p:cNvSpPr>
            <a:spLocks/>
          </p:cNvSpPr>
          <p:nvPr/>
        </p:nvSpPr>
        <p:spPr bwMode="auto">
          <a:xfrm>
            <a:off x="2684498" y="3194053"/>
            <a:ext cx="1057275" cy="493713"/>
          </a:xfrm>
          <a:custGeom>
            <a:avLst/>
            <a:gdLst>
              <a:gd name="T0" fmla="*/ 1055688 w 666"/>
              <a:gd name="T1" fmla="*/ 0 h 311"/>
              <a:gd name="T2" fmla="*/ 0 w 666"/>
              <a:gd name="T3" fmla="*/ 492125 h 311"/>
              <a:gd name="T4" fmla="*/ 0 60000 65536"/>
              <a:gd name="T5" fmla="*/ 0 60000 65536"/>
              <a:gd name="T6" fmla="*/ 0 w 666"/>
              <a:gd name="T7" fmla="*/ 0 h 311"/>
              <a:gd name="T8" fmla="*/ 666 w 666"/>
              <a:gd name="T9" fmla="*/ 311 h 31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66" h="311">
                <a:moveTo>
                  <a:pt x="665" y="0"/>
                </a:moveTo>
                <a:lnTo>
                  <a:pt x="0" y="31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2355" name="Freeform 66"/>
          <p:cNvSpPr>
            <a:spLocks/>
          </p:cNvSpPr>
          <p:nvPr/>
        </p:nvSpPr>
        <p:spPr bwMode="auto">
          <a:xfrm>
            <a:off x="2684498" y="2660685"/>
            <a:ext cx="981075" cy="1027113"/>
          </a:xfrm>
          <a:custGeom>
            <a:avLst/>
            <a:gdLst>
              <a:gd name="T0" fmla="*/ 979488 w 618"/>
              <a:gd name="T1" fmla="*/ 0 h 647"/>
              <a:gd name="T2" fmla="*/ 0 w 618"/>
              <a:gd name="T3" fmla="*/ 1025525 h 647"/>
              <a:gd name="T4" fmla="*/ 0 60000 65536"/>
              <a:gd name="T5" fmla="*/ 0 60000 65536"/>
              <a:gd name="T6" fmla="*/ 0 w 618"/>
              <a:gd name="T7" fmla="*/ 0 h 647"/>
              <a:gd name="T8" fmla="*/ 618 w 618"/>
              <a:gd name="T9" fmla="*/ 647 h 64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18" h="647">
                <a:moveTo>
                  <a:pt x="617" y="0"/>
                </a:moveTo>
                <a:lnTo>
                  <a:pt x="0" y="646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2356" name="Freeform 67"/>
          <p:cNvSpPr>
            <a:spLocks/>
          </p:cNvSpPr>
          <p:nvPr/>
        </p:nvSpPr>
        <p:spPr bwMode="auto">
          <a:xfrm>
            <a:off x="2714625" y="2279685"/>
            <a:ext cx="341313" cy="1408113"/>
          </a:xfrm>
          <a:custGeom>
            <a:avLst/>
            <a:gdLst>
              <a:gd name="T0" fmla="*/ 339725 w 215"/>
              <a:gd name="T1" fmla="*/ 0 h 887"/>
              <a:gd name="T2" fmla="*/ 0 w 215"/>
              <a:gd name="T3" fmla="*/ 1406525 h 887"/>
              <a:gd name="T4" fmla="*/ 0 60000 65536"/>
              <a:gd name="T5" fmla="*/ 0 60000 65536"/>
              <a:gd name="T6" fmla="*/ 0 w 215"/>
              <a:gd name="T7" fmla="*/ 0 h 887"/>
              <a:gd name="T8" fmla="*/ 215 w 215"/>
              <a:gd name="T9" fmla="*/ 887 h 88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15" h="887">
                <a:moveTo>
                  <a:pt x="214" y="0"/>
                </a:moveTo>
                <a:lnTo>
                  <a:pt x="0" y="886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2357" name="Freeform 68"/>
          <p:cNvSpPr>
            <a:spLocks/>
          </p:cNvSpPr>
          <p:nvPr/>
        </p:nvSpPr>
        <p:spPr bwMode="auto">
          <a:xfrm>
            <a:off x="5697538" y="3986213"/>
            <a:ext cx="601662" cy="227012"/>
          </a:xfrm>
          <a:custGeom>
            <a:avLst/>
            <a:gdLst>
              <a:gd name="T0" fmla="*/ 0 w 379"/>
              <a:gd name="T1" fmla="*/ 225425 h 143"/>
              <a:gd name="T2" fmla="*/ 600075 w 379"/>
              <a:gd name="T3" fmla="*/ 0 h 143"/>
              <a:gd name="T4" fmla="*/ 0 60000 65536"/>
              <a:gd name="T5" fmla="*/ 0 60000 65536"/>
              <a:gd name="T6" fmla="*/ 0 w 379"/>
              <a:gd name="T7" fmla="*/ 0 h 143"/>
              <a:gd name="T8" fmla="*/ 379 w 379"/>
              <a:gd name="T9" fmla="*/ 143 h 14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9" h="143">
                <a:moveTo>
                  <a:pt x="0" y="142"/>
                </a:moveTo>
                <a:lnTo>
                  <a:pt x="378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2358" name="Line 69"/>
          <p:cNvSpPr>
            <a:spLocks noChangeShapeType="1"/>
          </p:cNvSpPr>
          <p:nvPr/>
        </p:nvSpPr>
        <p:spPr bwMode="auto">
          <a:xfrm flipH="1">
            <a:off x="6297648" y="3803685"/>
            <a:ext cx="414337" cy="1825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2359" name="Line 70"/>
          <p:cNvSpPr>
            <a:spLocks noChangeShapeType="1"/>
          </p:cNvSpPr>
          <p:nvPr/>
        </p:nvSpPr>
        <p:spPr bwMode="auto">
          <a:xfrm>
            <a:off x="5187950" y="3803685"/>
            <a:ext cx="1066800" cy="1825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2360" name="Line 71"/>
          <p:cNvSpPr>
            <a:spLocks noChangeShapeType="1"/>
          </p:cNvSpPr>
          <p:nvPr/>
        </p:nvSpPr>
        <p:spPr bwMode="auto">
          <a:xfrm>
            <a:off x="5797550" y="3498850"/>
            <a:ext cx="4572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2361" name="Freeform 72"/>
          <p:cNvSpPr>
            <a:spLocks/>
          </p:cNvSpPr>
          <p:nvPr/>
        </p:nvSpPr>
        <p:spPr bwMode="auto">
          <a:xfrm>
            <a:off x="4578350" y="4000500"/>
            <a:ext cx="1720850" cy="338138"/>
          </a:xfrm>
          <a:custGeom>
            <a:avLst/>
            <a:gdLst>
              <a:gd name="T0" fmla="*/ 0 w 1084"/>
              <a:gd name="T1" fmla="*/ 336550 h 213"/>
              <a:gd name="T2" fmla="*/ 1719263 w 1084"/>
              <a:gd name="T3" fmla="*/ 0 h 213"/>
              <a:gd name="T4" fmla="*/ 0 60000 65536"/>
              <a:gd name="T5" fmla="*/ 0 60000 65536"/>
              <a:gd name="T6" fmla="*/ 0 w 1084"/>
              <a:gd name="T7" fmla="*/ 0 h 213"/>
              <a:gd name="T8" fmla="*/ 1084 w 1084"/>
              <a:gd name="T9" fmla="*/ 213 h 21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84" h="213">
                <a:moveTo>
                  <a:pt x="0" y="212"/>
                </a:moveTo>
                <a:lnTo>
                  <a:pt x="1083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2362" name="Freeform 73"/>
          <p:cNvSpPr>
            <a:spLocks/>
          </p:cNvSpPr>
          <p:nvPr/>
        </p:nvSpPr>
        <p:spPr bwMode="auto">
          <a:xfrm>
            <a:off x="5949950" y="2965454"/>
            <a:ext cx="349250" cy="1022350"/>
          </a:xfrm>
          <a:custGeom>
            <a:avLst/>
            <a:gdLst>
              <a:gd name="T0" fmla="*/ 0 w 220"/>
              <a:gd name="T1" fmla="*/ 0 h 644"/>
              <a:gd name="T2" fmla="*/ 347663 w 220"/>
              <a:gd name="T3" fmla="*/ 1020763 h 644"/>
              <a:gd name="T4" fmla="*/ 0 60000 65536"/>
              <a:gd name="T5" fmla="*/ 0 60000 65536"/>
              <a:gd name="T6" fmla="*/ 0 w 220"/>
              <a:gd name="T7" fmla="*/ 0 h 644"/>
              <a:gd name="T8" fmla="*/ 220 w 220"/>
              <a:gd name="T9" fmla="*/ 644 h 64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20" h="644">
                <a:moveTo>
                  <a:pt x="0" y="0"/>
                </a:moveTo>
                <a:lnTo>
                  <a:pt x="219" y="643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2363" name="Line 74"/>
          <p:cNvSpPr>
            <a:spLocks noChangeShapeType="1"/>
          </p:cNvSpPr>
          <p:nvPr/>
        </p:nvSpPr>
        <p:spPr bwMode="auto">
          <a:xfrm>
            <a:off x="5187950" y="3117850"/>
            <a:ext cx="106680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2364" name="Line 75"/>
          <p:cNvSpPr>
            <a:spLocks noChangeShapeType="1"/>
          </p:cNvSpPr>
          <p:nvPr/>
        </p:nvSpPr>
        <p:spPr bwMode="auto">
          <a:xfrm>
            <a:off x="4730758" y="2965450"/>
            <a:ext cx="1566863" cy="990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2365" name="Line 76"/>
          <p:cNvSpPr>
            <a:spLocks noChangeShapeType="1"/>
          </p:cNvSpPr>
          <p:nvPr/>
        </p:nvSpPr>
        <p:spPr bwMode="auto">
          <a:xfrm flipV="1">
            <a:off x="6011863" y="3956050"/>
            <a:ext cx="28575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2366" name="Freeform 77"/>
          <p:cNvSpPr>
            <a:spLocks/>
          </p:cNvSpPr>
          <p:nvPr/>
        </p:nvSpPr>
        <p:spPr bwMode="auto">
          <a:xfrm>
            <a:off x="5340385" y="4000500"/>
            <a:ext cx="942975" cy="1100138"/>
          </a:xfrm>
          <a:custGeom>
            <a:avLst/>
            <a:gdLst>
              <a:gd name="T0" fmla="*/ 0 w 594"/>
              <a:gd name="T1" fmla="*/ 1098550 h 693"/>
              <a:gd name="T2" fmla="*/ 941388 w 594"/>
              <a:gd name="T3" fmla="*/ 0 h 693"/>
              <a:gd name="T4" fmla="*/ 0 60000 65536"/>
              <a:gd name="T5" fmla="*/ 0 60000 65536"/>
              <a:gd name="T6" fmla="*/ 0 w 594"/>
              <a:gd name="T7" fmla="*/ 0 h 693"/>
              <a:gd name="T8" fmla="*/ 594 w 594"/>
              <a:gd name="T9" fmla="*/ 693 h 69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94" h="693">
                <a:moveTo>
                  <a:pt x="0" y="692"/>
                </a:moveTo>
                <a:lnTo>
                  <a:pt x="593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2367" name="Line 78"/>
          <p:cNvSpPr>
            <a:spLocks noChangeShapeType="1"/>
          </p:cNvSpPr>
          <p:nvPr/>
        </p:nvSpPr>
        <p:spPr bwMode="auto">
          <a:xfrm flipH="1">
            <a:off x="6297648" y="3346478"/>
            <a:ext cx="414337" cy="6397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2368" name="Line 79"/>
          <p:cNvSpPr>
            <a:spLocks noChangeShapeType="1"/>
          </p:cNvSpPr>
          <p:nvPr/>
        </p:nvSpPr>
        <p:spPr bwMode="auto">
          <a:xfrm flipH="1" flipV="1">
            <a:off x="6181725" y="3998948"/>
            <a:ext cx="1023938" cy="1222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2369" name="Line 80"/>
          <p:cNvSpPr>
            <a:spLocks noChangeShapeType="1"/>
          </p:cNvSpPr>
          <p:nvPr/>
        </p:nvSpPr>
        <p:spPr bwMode="auto">
          <a:xfrm flipH="1" flipV="1">
            <a:off x="6254750" y="3984625"/>
            <a:ext cx="381000" cy="3508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2370" name="Line 81"/>
          <p:cNvSpPr>
            <a:spLocks noChangeShapeType="1"/>
          </p:cNvSpPr>
          <p:nvPr/>
        </p:nvSpPr>
        <p:spPr bwMode="auto">
          <a:xfrm flipV="1">
            <a:off x="6183313" y="4032250"/>
            <a:ext cx="114300" cy="1143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2371" name="Line 82"/>
          <p:cNvSpPr>
            <a:spLocks noChangeShapeType="1"/>
          </p:cNvSpPr>
          <p:nvPr/>
        </p:nvSpPr>
        <p:spPr bwMode="auto">
          <a:xfrm flipH="1" flipV="1">
            <a:off x="6296025" y="4108450"/>
            <a:ext cx="490538" cy="1397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2372" name="Line 83"/>
          <p:cNvSpPr>
            <a:spLocks noChangeShapeType="1"/>
          </p:cNvSpPr>
          <p:nvPr/>
        </p:nvSpPr>
        <p:spPr bwMode="auto">
          <a:xfrm flipH="1" flipV="1">
            <a:off x="6296025" y="4000500"/>
            <a:ext cx="414338" cy="793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2373" name="Line 84"/>
          <p:cNvSpPr>
            <a:spLocks noChangeShapeType="1"/>
          </p:cNvSpPr>
          <p:nvPr/>
        </p:nvSpPr>
        <p:spPr bwMode="auto">
          <a:xfrm flipH="1" flipV="1">
            <a:off x="6296025" y="4000500"/>
            <a:ext cx="1404938" cy="793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2374" name="Line 85"/>
          <p:cNvSpPr>
            <a:spLocks noChangeShapeType="1"/>
          </p:cNvSpPr>
          <p:nvPr/>
        </p:nvSpPr>
        <p:spPr bwMode="auto">
          <a:xfrm flipH="1">
            <a:off x="6297648" y="3756028"/>
            <a:ext cx="1519237" cy="244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2375" name="Line 86"/>
          <p:cNvSpPr>
            <a:spLocks noChangeShapeType="1"/>
          </p:cNvSpPr>
          <p:nvPr/>
        </p:nvSpPr>
        <p:spPr bwMode="auto">
          <a:xfrm flipH="1">
            <a:off x="6297648" y="2889250"/>
            <a:ext cx="909637" cy="1143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36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EE465: Introduction to Digital Image Processing Copyright Xin Li'2004</a:t>
            </a:r>
          </a:p>
        </p:txBody>
      </p:sp>
      <p:sp>
        <p:nvSpPr>
          <p:cNvPr id="2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1A6E3B-DBA3-4CD4-B2B8-F71FCA8DF2D4}" type="slidenum">
              <a:rPr lang="en-US">
                <a:solidFill>
                  <a:srgbClr val="000000"/>
                </a:solidFill>
              </a:rPr>
              <a:pPr>
                <a:defRPr/>
              </a:pPr>
              <a:t>46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244" name="Rectangle 5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067" tIns="45536" rIns="91067" bIns="45536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>
                <a:solidFill>
                  <a:srgbClr val="006633"/>
                </a:solidFill>
              </a:rPr>
              <a:t>Clustering via K-Means Algorithm</a:t>
            </a:r>
          </a:p>
        </p:txBody>
      </p:sp>
      <p:grpSp>
        <p:nvGrpSpPr>
          <p:cNvPr id="10245" name="Group 6"/>
          <p:cNvGrpSpPr>
            <a:grpSpLocks/>
          </p:cNvGrpSpPr>
          <p:nvPr/>
        </p:nvGrpSpPr>
        <p:grpSpPr bwMode="auto">
          <a:xfrm>
            <a:off x="990600" y="1524035"/>
            <a:ext cx="7772400" cy="1552575"/>
            <a:chOff x="0" y="0"/>
            <a:chExt cx="5760" cy="978"/>
          </a:xfrm>
        </p:grpSpPr>
        <p:sp>
          <p:nvSpPr>
            <p:cNvPr id="10268" name="Rectangle 7"/>
            <p:cNvSpPr>
              <a:spLocks noChangeArrowheads="1"/>
            </p:cNvSpPr>
            <p:nvPr/>
          </p:nvSpPr>
          <p:spPr bwMode="auto">
            <a:xfrm>
              <a:off x="0" y="0"/>
              <a:ext cx="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mtClean="0">
                <a:solidFill>
                  <a:srgbClr val="000000"/>
                </a:solidFill>
              </a:endParaRPr>
            </a:p>
          </p:txBody>
        </p:sp>
        <p:sp>
          <p:nvSpPr>
            <p:cNvPr id="10269" name="Rectangle 8"/>
            <p:cNvSpPr>
              <a:spLocks noChangeArrowheads="1"/>
            </p:cNvSpPr>
            <p:nvPr/>
          </p:nvSpPr>
          <p:spPr bwMode="auto">
            <a:xfrm>
              <a:off x="0" y="0"/>
              <a:ext cx="5760" cy="9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mtClean="0">
                  <a:solidFill>
                    <a:srgbClr val="000000"/>
                  </a:solidFill>
                </a:rPr>
                <a:t>An algorithm for partitioning (or clustering) N data points 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mtClean="0">
                  <a:solidFill>
                    <a:srgbClr val="000000"/>
                  </a:solidFill>
                </a:rPr>
                <a:t>into </a:t>
              </a:r>
              <a:r>
                <a:rPr lang="en-US" altLang="zh-CN" i="1" smtClean="0">
                  <a:solidFill>
                    <a:srgbClr val="000000"/>
                  </a:solidFill>
                </a:rPr>
                <a:t>K</a:t>
              </a:r>
              <a:r>
                <a:rPr lang="en-US" altLang="zh-CN" smtClean="0">
                  <a:solidFill>
                    <a:srgbClr val="000000"/>
                  </a:solidFill>
                </a:rPr>
                <a:t> disjoint subsets </a:t>
              </a:r>
              <a:r>
                <a:rPr lang="en-US" altLang="zh-CN" i="1" smtClean="0">
                  <a:solidFill>
                    <a:srgbClr val="000000"/>
                  </a:solidFill>
                </a:rPr>
                <a:t>S</a:t>
              </a:r>
              <a:r>
                <a:rPr lang="en-US" altLang="zh-CN" i="1" baseline="-25000" smtClean="0">
                  <a:solidFill>
                    <a:srgbClr val="000000"/>
                  </a:solidFill>
                </a:rPr>
                <a:t>j</a:t>
              </a:r>
              <a:r>
                <a:rPr lang="en-US" altLang="zh-CN" smtClean="0">
                  <a:solidFill>
                    <a:srgbClr val="000000"/>
                  </a:solidFill>
                </a:rPr>
                <a:t> containing </a:t>
              </a:r>
              <a:r>
                <a:rPr lang="en-US" altLang="zh-CN" i="1" smtClean="0">
                  <a:solidFill>
                    <a:srgbClr val="000000"/>
                  </a:solidFill>
                </a:rPr>
                <a:t>N</a:t>
              </a:r>
              <a:r>
                <a:rPr lang="en-US" altLang="zh-CN" i="1" baseline="-25000" smtClean="0">
                  <a:solidFill>
                    <a:srgbClr val="000000"/>
                  </a:solidFill>
                </a:rPr>
                <a:t>j</a:t>
              </a:r>
              <a:r>
                <a:rPr lang="en-US" altLang="zh-CN" smtClean="0">
                  <a:solidFill>
                    <a:srgbClr val="000000"/>
                  </a:solidFill>
                </a:rPr>
                <a:t> data points so as to 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mtClean="0">
                  <a:solidFill>
                    <a:srgbClr val="000000"/>
                  </a:solidFill>
                </a:rPr>
                <a:t>minimize the sum-of-squares criterion</a:t>
              </a:r>
              <a:r>
                <a:rPr lang="en-US" altLang="zh-CN" i="1" smtClean="0">
                  <a:solidFill>
                    <a:srgbClr val="000000"/>
                  </a:solidFill>
                </a:rPr>
                <a:t>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zh-CN" i="1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10246" name="Rectangle 9"/>
          <p:cNvSpPr>
            <a:spLocks noChangeArrowheads="1"/>
          </p:cNvSpPr>
          <p:nvPr/>
        </p:nvSpPr>
        <p:spPr bwMode="auto">
          <a:xfrm>
            <a:off x="3600450" y="3092454"/>
            <a:ext cx="0" cy="369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067" tIns="45536" rIns="91067" bIns="45536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pic>
        <p:nvPicPr>
          <p:cNvPr id="10247" name="Picture 10" descr="kimg6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819400"/>
            <a:ext cx="194310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8" name="Rectangle 11"/>
          <p:cNvSpPr>
            <a:spLocks noChangeArrowheads="1"/>
          </p:cNvSpPr>
          <p:nvPr/>
        </p:nvSpPr>
        <p:spPr bwMode="auto">
          <a:xfrm>
            <a:off x="3600450" y="3092454"/>
            <a:ext cx="0" cy="369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067" tIns="45536" rIns="91067" bIns="45536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grpSp>
        <p:nvGrpSpPr>
          <p:cNvPr id="10249" name="Group 12"/>
          <p:cNvGrpSpPr>
            <a:grpSpLocks/>
          </p:cNvGrpSpPr>
          <p:nvPr/>
        </p:nvGrpSpPr>
        <p:grpSpPr bwMode="auto">
          <a:xfrm>
            <a:off x="3581400" y="4343400"/>
            <a:ext cx="1981200" cy="922969"/>
            <a:chOff x="0" y="0"/>
            <a:chExt cx="4036" cy="896"/>
          </a:xfrm>
        </p:grpSpPr>
        <p:sp>
          <p:nvSpPr>
            <p:cNvPr id="10266" name="Rectangle 13"/>
            <p:cNvSpPr>
              <a:spLocks noChangeArrowheads="1"/>
            </p:cNvSpPr>
            <p:nvPr/>
          </p:nvSpPr>
          <p:spPr bwMode="auto">
            <a:xfrm>
              <a:off x="0" y="0"/>
              <a:ext cx="0" cy="3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mtClean="0">
                <a:solidFill>
                  <a:srgbClr val="000000"/>
                </a:solidFill>
              </a:endParaRPr>
            </a:p>
          </p:txBody>
        </p:sp>
        <p:sp>
          <p:nvSpPr>
            <p:cNvPr id="10267" name="Rectangle 14"/>
            <p:cNvSpPr>
              <a:spLocks noChangeArrowheads="1"/>
            </p:cNvSpPr>
            <p:nvPr/>
          </p:nvSpPr>
          <p:spPr bwMode="auto">
            <a:xfrm>
              <a:off x="0" y="0"/>
              <a:ext cx="4036" cy="8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mtClean="0">
                  <a:solidFill>
                    <a:srgbClr val="000000"/>
                  </a:solidFill>
                </a:rPr>
                <a:t>the data points are assigned to the </a:t>
              </a:r>
              <a:r>
                <a:rPr lang="en-US" altLang="zh-CN" i="1" smtClean="0">
                  <a:solidFill>
                    <a:srgbClr val="000000"/>
                  </a:solidFill>
                </a:rPr>
                <a:t>K</a:t>
              </a:r>
              <a:r>
                <a:rPr lang="en-US" altLang="zh-CN" smtClean="0">
                  <a:solidFill>
                    <a:srgbClr val="000000"/>
                  </a:solidFill>
                </a:rPr>
                <a:t> sets</a:t>
              </a:r>
            </a:p>
          </p:txBody>
        </p:sp>
      </p:grpSp>
      <p:grpSp>
        <p:nvGrpSpPr>
          <p:cNvPr id="10250" name="Group 15"/>
          <p:cNvGrpSpPr>
            <a:grpSpLocks/>
          </p:cNvGrpSpPr>
          <p:nvPr/>
        </p:nvGrpSpPr>
        <p:grpSpPr bwMode="auto">
          <a:xfrm>
            <a:off x="5867400" y="4343401"/>
            <a:ext cx="1905000" cy="923924"/>
            <a:chOff x="0" y="0"/>
            <a:chExt cx="2938" cy="582"/>
          </a:xfrm>
        </p:grpSpPr>
        <p:sp>
          <p:nvSpPr>
            <p:cNvPr id="10264" name="Rectangle 16"/>
            <p:cNvSpPr>
              <a:spLocks noChangeArrowheads="1"/>
            </p:cNvSpPr>
            <p:nvPr/>
          </p:nvSpPr>
          <p:spPr bwMode="auto">
            <a:xfrm>
              <a:off x="0" y="0"/>
              <a:ext cx="0" cy="23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mtClean="0">
                <a:solidFill>
                  <a:srgbClr val="000000"/>
                </a:solidFill>
              </a:endParaRPr>
            </a:p>
          </p:txBody>
        </p:sp>
        <p:sp>
          <p:nvSpPr>
            <p:cNvPr id="10265" name="Rectangle 17"/>
            <p:cNvSpPr>
              <a:spLocks noChangeArrowheads="1"/>
            </p:cNvSpPr>
            <p:nvPr/>
          </p:nvSpPr>
          <p:spPr bwMode="auto">
            <a:xfrm>
              <a:off x="0" y="0"/>
              <a:ext cx="2938" cy="58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mtClean="0">
                  <a:solidFill>
                    <a:srgbClr val="000000"/>
                  </a:solidFill>
                </a:rPr>
                <a:t>the centroid is updated for each set</a:t>
              </a:r>
            </a:p>
          </p:txBody>
        </p:sp>
      </p:grpSp>
      <p:sp>
        <p:nvSpPr>
          <p:cNvPr id="10251" name="Rectangle 18"/>
          <p:cNvSpPr>
            <a:spLocks noChangeArrowheads="1"/>
          </p:cNvSpPr>
          <p:nvPr/>
        </p:nvSpPr>
        <p:spPr bwMode="auto">
          <a:xfrm>
            <a:off x="5257825" y="3505218"/>
            <a:ext cx="1004650" cy="368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centroid</a:t>
            </a:r>
          </a:p>
        </p:txBody>
      </p:sp>
      <p:sp>
        <p:nvSpPr>
          <p:cNvPr id="10252" name="Rectangle 19"/>
          <p:cNvSpPr>
            <a:spLocks noChangeArrowheads="1"/>
          </p:cNvSpPr>
          <p:nvPr/>
        </p:nvSpPr>
        <p:spPr bwMode="auto">
          <a:xfrm>
            <a:off x="3352819" y="3505218"/>
            <a:ext cx="1312427" cy="368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data points</a:t>
            </a:r>
          </a:p>
        </p:txBody>
      </p:sp>
      <p:sp>
        <p:nvSpPr>
          <p:cNvPr id="10253" name="Line 20"/>
          <p:cNvSpPr>
            <a:spLocks noChangeShapeType="1"/>
          </p:cNvSpPr>
          <p:nvPr/>
        </p:nvSpPr>
        <p:spPr bwMode="auto">
          <a:xfrm flipH="1">
            <a:off x="4495800" y="32766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0254" name="Line 21"/>
          <p:cNvSpPr>
            <a:spLocks noChangeShapeType="1"/>
          </p:cNvSpPr>
          <p:nvPr/>
        </p:nvSpPr>
        <p:spPr bwMode="auto">
          <a:xfrm>
            <a:off x="5181600" y="32766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0255" name="Line 22"/>
          <p:cNvSpPr>
            <a:spLocks noChangeShapeType="1"/>
          </p:cNvSpPr>
          <p:nvPr/>
        </p:nvSpPr>
        <p:spPr bwMode="auto">
          <a:xfrm>
            <a:off x="5562600" y="5029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grpSp>
        <p:nvGrpSpPr>
          <p:cNvPr id="10256" name="Group 23"/>
          <p:cNvGrpSpPr>
            <a:grpSpLocks/>
          </p:cNvGrpSpPr>
          <p:nvPr/>
        </p:nvGrpSpPr>
        <p:grpSpPr bwMode="auto">
          <a:xfrm>
            <a:off x="914400" y="4343434"/>
            <a:ext cx="2362200" cy="923205"/>
            <a:chOff x="0" y="0"/>
            <a:chExt cx="4036" cy="897"/>
          </a:xfrm>
        </p:grpSpPr>
        <p:sp>
          <p:nvSpPr>
            <p:cNvPr id="10262" name="Rectangle 24"/>
            <p:cNvSpPr>
              <a:spLocks noChangeArrowheads="1"/>
            </p:cNvSpPr>
            <p:nvPr/>
          </p:nvSpPr>
          <p:spPr bwMode="auto">
            <a:xfrm>
              <a:off x="0" y="0"/>
              <a:ext cx="0" cy="35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mtClean="0">
                <a:solidFill>
                  <a:srgbClr val="000000"/>
                </a:solidFill>
              </a:endParaRPr>
            </a:p>
          </p:txBody>
        </p:sp>
        <p:sp>
          <p:nvSpPr>
            <p:cNvPr id="10263" name="Rectangle 25"/>
            <p:cNvSpPr>
              <a:spLocks noChangeArrowheads="1"/>
            </p:cNvSpPr>
            <p:nvPr/>
          </p:nvSpPr>
          <p:spPr bwMode="auto">
            <a:xfrm>
              <a:off x="0" y="0"/>
              <a:ext cx="4036" cy="89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mtClean="0">
                  <a:solidFill>
                    <a:srgbClr val="000000"/>
                  </a:solidFill>
                </a:rPr>
                <a:t>Initialization: randomly choose 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i="1" smtClean="0">
                  <a:solidFill>
                    <a:srgbClr val="000000"/>
                  </a:solidFill>
                </a:rPr>
                <a:t>K</a:t>
              </a:r>
              <a:r>
                <a:rPr lang="en-US" altLang="zh-CN" smtClean="0">
                  <a:solidFill>
                    <a:srgbClr val="000000"/>
                  </a:solidFill>
                </a:rPr>
                <a:t> centroids</a:t>
              </a:r>
            </a:p>
          </p:txBody>
        </p:sp>
      </p:grpSp>
      <p:sp>
        <p:nvSpPr>
          <p:cNvPr id="10257" name="Line 26"/>
          <p:cNvSpPr>
            <a:spLocks noChangeShapeType="1"/>
          </p:cNvSpPr>
          <p:nvPr/>
        </p:nvSpPr>
        <p:spPr bwMode="auto">
          <a:xfrm>
            <a:off x="3276600" y="5029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0258" name="Line 27"/>
          <p:cNvSpPr>
            <a:spLocks noChangeShapeType="1"/>
          </p:cNvSpPr>
          <p:nvPr/>
        </p:nvSpPr>
        <p:spPr bwMode="auto">
          <a:xfrm flipV="1">
            <a:off x="3429000" y="50292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0259" name="Line 28"/>
          <p:cNvSpPr>
            <a:spLocks noChangeShapeType="1"/>
          </p:cNvSpPr>
          <p:nvPr/>
        </p:nvSpPr>
        <p:spPr bwMode="auto">
          <a:xfrm>
            <a:off x="3429000" y="5867400"/>
            <a:ext cx="457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0260" name="Line 29"/>
          <p:cNvSpPr>
            <a:spLocks noChangeShapeType="1"/>
          </p:cNvSpPr>
          <p:nvPr/>
        </p:nvSpPr>
        <p:spPr bwMode="auto">
          <a:xfrm flipV="1">
            <a:off x="8001000" y="50292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0261" name="Line 30"/>
          <p:cNvSpPr>
            <a:spLocks noChangeShapeType="1"/>
          </p:cNvSpPr>
          <p:nvPr/>
        </p:nvSpPr>
        <p:spPr bwMode="auto">
          <a:xfrm flipH="1">
            <a:off x="7772400" y="50292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72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609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smtClean="0"/>
              <a:t>Toy Example of Kmeans Clustering</a:t>
            </a:r>
          </a:p>
        </p:txBody>
      </p:sp>
      <p:pic>
        <p:nvPicPr>
          <p:cNvPr id="13315" name="Picture 5" descr="124px-K_Means_Example_Step_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752600"/>
            <a:ext cx="1295400" cy="1143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7" descr="139px-K_Means_Example_Step_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32" y="1676400"/>
            <a:ext cx="1323975" cy="1143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9" descr="139px-K_Means_Example_Step_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35" y="3581400"/>
            <a:ext cx="1323975" cy="1143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11" descr="139px-K_Means_Example_Step_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32" y="3657600"/>
            <a:ext cx="1323975" cy="1143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19" name="Text Box 12"/>
          <p:cNvSpPr txBox="1">
            <a:spLocks noChangeArrowheads="1"/>
          </p:cNvSpPr>
          <p:nvPr/>
        </p:nvSpPr>
        <p:spPr bwMode="auto">
          <a:xfrm>
            <a:off x="2133624" y="2895618"/>
            <a:ext cx="1581731" cy="368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1.Initialization</a:t>
            </a:r>
          </a:p>
        </p:txBody>
      </p:sp>
      <p:sp>
        <p:nvSpPr>
          <p:cNvPr id="13320" name="Text Box 13"/>
          <p:cNvSpPr txBox="1">
            <a:spLocks noChangeArrowheads="1"/>
          </p:cNvSpPr>
          <p:nvPr/>
        </p:nvSpPr>
        <p:spPr bwMode="auto">
          <a:xfrm>
            <a:off x="5181622" y="2895618"/>
            <a:ext cx="1825388" cy="368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2.NN-Clustering</a:t>
            </a:r>
          </a:p>
        </p:txBody>
      </p:sp>
      <p:sp>
        <p:nvSpPr>
          <p:cNvPr id="13321" name="Text Box 14"/>
          <p:cNvSpPr txBox="1">
            <a:spLocks noChangeArrowheads="1"/>
          </p:cNvSpPr>
          <p:nvPr/>
        </p:nvSpPr>
        <p:spPr bwMode="auto">
          <a:xfrm>
            <a:off x="1905024" y="4800618"/>
            <a:ext cx="2210108" cy="368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3.Codeword-update</a:t>
            </a:r>
          </a:p>
        </p:txBody>
      </p:sp>
      <p:sp>
        <p:nvSpPr>
          <p:cNvPr id="13322" name="Text Box 15"/>
          <p:cNvSpPr txBox="1">
            <a:spLocks noChangeArrowheads="1"/>
          </p:cNvSpPr>
          <p:nvPr/>
        </p:nvSpPr>
        <p:spPr bwMode="auto">
          <a:xfrm>
            <a:off x="4876800" y="4876835"/>
            <a:ext cx="2249376" cy="646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4. Alternate 2 and 3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until convergence</a:t>
            </a:r>
          </a:p>
        </p:txBody>
      </p:sp>
      <p:sp>
        <p:nvSpPr>
          <p:cNvPr id="13323" name="Rectangle 10"/>
          <p:cNvSpPr>
            <a:spLocks noChangeArrowheads="1"/>
          </p:cNvSpPr>
          <p:nvPr/>
        </p:nvSpPr>
        <p:spPr bwMode="auto">
          <a:xfrm>
            <a:off x="606425" y="5746750"/>
            <a:ext cx="7696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067" tIns="45536" rIns="91067" bIns="45536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  <a:hlinkClick r:id="rId6"/>
              </a:rPr>
              <a:t>http://home.dei.polimi.it/matteucc/Clustering/tutorial_html/AppletKM.html</a:t>
            </a:r>
            <a:endParaRPr lang="en-US" altLang="zh-CN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30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42"/>
          <p:cNvSpPr>
            <a:spLocks noChangeArrowheads="1"/>
          </p:cNvSpPr>
          <p:nvPr/>
        </p:nvSpPr>
        <p:spPr bwMode="auto">
          <a:xfrm>
            <a:off x="1122363" y="1198564"/>
            <a:ext cx="6989762" cy="54816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4339" name="Rectangle 43"/>
          <p:cNvSpPr>
            <a:spLocks noChangeArrowheads="1"/>
          </p:cNvSpPr>
          <p:nvPr/>
        </p:nvSpPr>
        <p:spPr bwMode="auto">
          <a:xfrm>
            <a:off x="2071688" y="1465263"/>
            <a:ext cx="5867400" cy="4076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4340" name="Line 44"/>
          <p:cNvSpPr>
            <a:spLocks noChangeShapeType="1"/>
          </p:cNvSpPr>
          <p:nvPr/>
        </p:nvSpPr>
        <p:spPr bwMode="auto">
          <a:xfrm>
            <a:off x="2071688" y="4724400"/>
            <a:ext cx="58674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4341" name="Line 45"/>
          <p:cNvSpPr>
            <a:spLocks noChangeShapeType="1"/>
          </p:cNvSpPr>
          <p:nvPr/>
        </p:nvSpPr>
        <p:spPr bwMode="auto">
          <a:xfrm>
            <a:off x="2071688" y="3908425"/>
            <a:ext cx="58674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4342" name="Line 46"/>
          <p:cNvSpPr>
            <a:spLocks noChangeShapeType="1"/>
          </p:cNvSpPr>
          <p:nvPr/>
        </p:nvSpPr>
        <p:spPr bwMode="auto">
          <a:xfrm>
            <a:off x="2071688" y="3098800"/>
            <a:ext cx="58674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4343" name="Line 47"/>
          <p:cNvSpPr>
            <a:spLocks noChangeShapeType="1"/>
          </p:cNvSpPr>
          <p:nvPr/>
        </p:nvSpPr>
        <p:spPr bwMode="auto">
          <a:xfrm>
            <a:off x="2071688" y="2281273"/>
            <a:ext cx="58674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4344" name="Line 48"/>
          <p:cNvSpPr>
            <a:spLocks noChangeShapeType="1"/>
          </p:cNvSpPr>
          <p:nvPr/>
        </p:nvSpPr>
        <p:spPr bwMode="auto">
          <a:xfrm>
            <a:off x="2071688" y="1465298"/>
            <a:ext cx="58674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4345" name="Rectangle 49"/>
          <p:cNvSpPr>
            <a:spLocks noChangeArrowheads="1"/>
          </p:cNvSpPr>
          <p:nvPr/>
        </p:nvSpPr>
        <p:spPr bwMode="auto">
          <a:xfrm>
            <a:off x="2071688" y="1465263"/>
            <a:ext cx="5867400" cy="4076700"/>
          </a:xfrm>
          <a:prstGeom prst="rect">
            <a:avLst/>
          </a:prstGeom>
          <a:noFill/>
          <a:ln w="7938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4346" name="Line 50"/>
          <p:cNvSpPr>
            <a:spLocks noChangeShapeType="1"/>
          </p:cNvSpPr>
          <p:nvPr/>
        </p:nvSpPr>
        <p:spPr bwMode="auto">
          <a:xfrm>
            <a:off x="2071688" y="1465263"/>
            <a:ext cx="1587" cy="40767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4347" name="Line 51"/>
          <p:cNvSpPr>
            <a:spLocks noChangeShapeType="1"/>
          </p:cNvSpPr>
          <p:nvPr/>
        </p:nvSpPr>
        <p:spPr bwMode="auto">
          <a:xfrm>
            <a:off x="2001840" y="5541998"/>
            <a:ext cx="698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4348" name="Line 52"/>
          <p:cNvSpPr>
            <a:spLocks noChangeShapeType="1"/>
          </p:cNvSpPr>
          <p:nvPr/>
        </p:nvSpPr>
        <p:spPr bwMode="auto">
          <a:xfrm>
            <a:off x="2001840" y="4724400"/>
            <a:ext cx="698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4349" name="Line 53"/>
          <p:cNvSpPr>
            <a:spLocks noChangeShapeType="1"/>
          </p:cNvSpPr>
          <p:nvPr/>
        </p:nvSpPr>
        <p:spPr bwMode="auto">
          <a:xfrm>
            <a:off x="2001840" y="3908425"/>
            <a:ext cx="698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4350" name="Line 54"/>
          <p:cNvSpPr>
            <a:spLocks noChangeShapeType="1"/>
          </p:cNvSpPr>
          <p:nvPr/>
        </p:nvSpPr>
        <p:spPr bwMode="auto">
          <a:xfrm>
            <a:off x="2001840" y="3098800"/>
            <a:ext cx="698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4351" name="Line 55"/>
          <p:cNvSpPr>
            <a:spLocks noChangeShapeType="1"/>
          </p:cNvSpPr>
          <p:nvPr/>
        </p:nvSpPr>
        <p:spPr bwMode="auto">
          <a:xfrm>
            <a:off x="2001840" y="2281273"/>
            <a:ext cx="698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4352" name="Line 56"/>
          <p:cNvSpPr>
            <a:spLocks noChangeShapeType="1"/>
          </p:cNvSpPr>
          <p:nvPr/>
        </p:nvSpPr>
        <p:spPr bwMode="auto">
          <a:xfrm>
            <a:off x="2001840" y="1465298"/>
            <a:ext cx="698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4353" name="Line 57"/>
          <p:cNvSpPr>
            <a:spLocks noChangeShapeType="1"/>
          </p:cNvSpPr>
          <p:nvPr/>
        </p:nvSpPr>
        <p:spPr bwMode="auto">
          <a:xfrm>
            <a:off x="2071688" y="5541998"/>
            <a:ext cx="58674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4354" name="Line 58"/>
          <p:cNvSpPr>
            <a:spLocks noChangeShapeType="1"/>
          </p:cNvSpPr>
          <p:nvPr/>
        </p:nvSpPr>
        <p:spPr bwMode="auto">
          <a:xfrm flipV="1">
            <a:off x="2071688" y="5541966"/>
            <a:ext cx="1587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4355" name="Line 59"/>
          <p:cNvSpPr>
            <a:spLocks noChangeShapeType="1"/>
          </p:cNvSpPr>
          <p:nvPr/>
        </p:nvSpPr>
        <p:spPr bwMode="auto">
          <a:xfrm flipV="1">
            <a:off x="3243267" y="5541966"/>
            <a:ext cx="1587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4356" name="Line 60"/>
          <p:cNvSpPr>
            <a:spLocks noChangeShapeType="1"/>
          </p:cNvSpPr>
          <p:nvPr/>
        </p:nvSpPr>
        <p:spPr bwMode="auto">
          <a:xfrm flipV="1">
            <a:off x="4421188" y="5541966"/>
            <a:ext cx="1587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4357" name="Line 61"/>
          <p:cNvSpPr>
            <a:spLocks noChangeShapeType="1"/>
          </p:cNvSpPr>
          <p:nvPr/>
        </p:nvSpPr>
        <p:spPr bwMode="auto">
          <a:xfrm flipV="1">
            <a:off x="5591175" y="5541966"/>
            <a:ext cx="1588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4358" name="Line 62"/>
          <p:cNvSpPr>
            <a:spLocks noChangeShapeType="1"/>
          </p:cNvSpPr>
          <p:nvPr/>
        </p:nvSpPr>
        <p:spPr bwMode="auto">
          <a:xfrm flipV="1">
            <a:off x="6769101" y="5541966"/>
            <a:ext cx="1588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4359" name="Line 63"/>
          <p:cNvSpPr>
            <a:spLocks noChangeShapeType="1"/>
          </p:cNvSpPr>
          <p:nvPr/>
        </p:nvSpPr>
        <p:spPr bwMode="auto">
          <a:xfrm flipV="1">
            <a:off x="7939088" y="5541966"/>
            <a:ext cx="1587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4360" name="Freeform 64"/>
          <p:cNvSpPr>
            <a:spLocks/>
          </p:cNvSpPr>
          <p:nvPr/>
        </p:nvSpPr>
        <p:spPr bwMode="auto">
          <a:xfrm>
            <a:off x="3179763" y="4662488"/>
            <a:ext cx="125412" cy="125412"/>
          </a:xfrm>
          <a:custGeom>
            <a:avLst/>
            <a:gdLst>
              <a:gd name="T0" fmla="*/ 63500 w 79"/>
              <a:gd name="T1" fmla="*/ 0 h 79"/>
              <a:gd name="T2" fmla="*/ 125412 w 79"/>
              <a:gd name="T3" fmla="*/ 61912 h 79"/>
              <a:gd name="T4" fmla="*/ 63500 w 79"/>
              <a:gd name="T5" fmla="*/ 125412 h 79"/>
              <a:gd name="T6" fmla="*/ 0 w 79"/>
              <a:gd name="T7" fmla="*/ 61912 h 79"/>
              <a:gd name="T8" fmla="*/ 63500 w 79"/>
              <a:gd name="T9" fmla="*/ 0 h 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9" h="79">
                <a:moveTo>
                  <a:pt x="40" y="0"/>
                </a:moveTo>
                <a:lnTo>
                  <a:pt x="79" y="39"/>
                </a:lnTo>
                <a:lnTo>
                  <a:pt x="40" y="79"/>
                </a:lnTo>
                <a:lnTo>
                  <a:pt x="0" y="39"/>
                </a:lnTo>
                <a:lnTo>
                  <a:pt x="40" y="0"/>
                </a:lnTo>
                <a:close/>
              </a:path>
            </a:pathLst>
          </a:custGeom>
          <a:solidFill>
            <a:srgbClr val="000080"/>
          </a:solidFill>
          <a:ln w="7938">
            <a:solidFill>
              <a:srgbClr val="000080"/>
            </a:solidFill>
            <a:prstDash val="solid"/>
            <a:round/>
            <a:headEnd/>
            <a:tailEnd/>
          </a:ln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4361" name="Rectangle 65"/>
          <p:cNvSpPr>
            <a:spLocks noChangeArrowheads="1"/>
          </p:cNvSpPr>
          <p:nvPr/>
        </p:nvSpPr>
        <p:spPr bwMode="auto">
          <a:xfrm>
            <a:off x="1781176" y="5416551"/>
            <a:ext cx="12182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700">
                <a:solidFill>
                  <a:srgbClr val="000000"/>
                </a:solidFill>
              </a:rPr>
              <a:t>0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14362" name="Rectangle 66"/>
          <p:cNvSpPr>
            <a:spLocks noChangeArrowheads="1"/>
          </p:cNvSpPr>
          <p:nvPr/>
        </p:nvSpPr>
        <p:spPr bwMode="auto">
          <a:xfrm>
            <a:off x="1781176" y="4598991"/>
            <a:ext cx="12182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700">
                <a:solidFill>
                  <a:srgbClr val="000000"/>
                </a:solidFill>
              </a:rPr>
              <a:t>1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14363" name="Rectangle 67"/>
          <p:cNvSpPr>
            <a:spLocks noChangeArrowheads="1"/>
          </p:cNvSpPr>
          <p:nvPr/>
        </p:nvSpPr>
        <p:spPr bwMode="auto">
          <a:xfrm>
            <a:off x="1781176" y="3783013"/>
            <a:ext cx="12182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700">
                <a:solidFill>
                  <a:srgbClr val="000000"/>
                </a:solidFill>
              </a:rPr>
              <a:t>2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14364" name="Rectangle 68"/>
          <p:cNvSpPr>
            <a:spLocks noChangeArrowheads="1"/>
          </p:cNvSpPr>
          <p:nvPr/>
        </p:nvSpPr>
        <p:spPr bwMode="auto">
          <a:xfrm>
            <a:off x="1781176" y="2973388"/>
            <a:ext cx="12182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700">
                <a:solidFill>
                  <a:srgbClr val="000000"/>
                </a:solidFill>
              </a:rPr>
              <a:t>3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14365" name="Rectangle 69"/>
          <p:cNvSpPr>
            <a:spLocks noChangeArrowheads="1"/>
          </p:cNvSpPr>
          <p:nvPr/>
        </p:nvSpPr>
        <p:spPr bwMode="auto">
          <a:xfrm>
            <a:off x="1781176" y="2155828"/>
            <a:ext cx="12182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700">
                <a:solidFill>
                  <a:srgbClr val="000000"/>
                </a:solidFill>
              </a:rPr>
              <a:t>4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14366" name="Rectangle 70"/>
          <p:cNvSpPr>
            <a:spLocks noChangeArrowheads="1"/>
          </p:cNvSpPr>
          <p:nvPr/>
        </p:nvSpPr>
        <p:spPr bwMode="auto">
          <a:xfrm>
            <a:off x="1781176" y="1339851"/>
            <a:ext cx="12182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700">
                <a:solidFill>
                  <a:srgbClr val="000000"/>
                </a:solidFill>
              </a:rPr>
              <a:t>5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14367" name="Rectangle 71"/>
          <p:cNvSpPr>
            <a:spLocks noChangeArrowheads="1"/>
          </p:cNvSpPr>
          <p:nvPr/>
        </p:nvSpPr>
        <p:spPr bwMode="auto">
          <a:xfrm>
            <a:off x="2017714" y="5738813"/>
            <a:ext cx="12182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700">
                <a:solidFill>
                  <a:srgbClr val="000000"/>
                </a:solidFill>
              </a:rPr>
              <a:t>0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14368" name="Rectangle 72"/>
          <p:cNvSpPr>
            <a:spLocks noChangeArrowheads="1"/>
          </p:cNvSpPr>
          <p:nvPr/>
        </p:nvSpPr>
        <p:spPr bwMode="auto">
          <a:xfrm>
            <a:off x="3187700" y="5738813"/>
            <a:ext cx="12182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700">
                <a:solidFill>
                  <a:srgbClr val="000000"/>
                </a:solidFill>
              </a:rPr>
              <a:t>1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14369" name="Rectangle 73"/>
          <p:cNvSpPr>
            <a:spLocks noChangeArrowheads="1"/>
          </p:cNvSpPr>
          <p:nvPr/>
        </p:nvSpPr>
        <p:spPr bwMode="auto">
          <a:xfrm>
            <a:off x="4365626" y="5738813"/>
            <a:ext cx="12182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700">
                <a:solidFill>
                  <a:srgbClr val="000000"/>
                </a:solidFill>
              </a:rPr>
              <a:t>2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14370" name="Rectangle 74"/>
          <p:cNvSpPr>
            <a:spLocks noChangeArrowheads="1"/>
          </p:cNvSpPr>
          <p:nvPr/>
        </p:nvSpPr>
        <p:spPr bwMode="auto">
          <a:xfrm>
            <a:off x="5535614" y="5738813"/>
            <a:ext cx="12182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700">
                <a:solidFill>
                  <a:srgbClr val="000000"/>
                </a:solidFill>
              </a:rPr>
              <a:t>3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14371" name="Rectangle 75"/>
          <p:cNvSpPr>
            <a:spLocks noChangeArrowheads="1"/>
          </p:cNvSpPr>
          <p:nvPr/>
        </p:nvSpPr>
        <p:spPr bwMode="auto">
          <a:xfrm>
            <a:off x="6715126" y="5738813"/>
            <a:ext cx="12182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700">
                <a:solidFill>
                  <a:srgbClr val="000000"/>
                </a:solidFill>
              </a:rPr>
              <a:t>4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14372" name="Rectangle 76"/>
          <p:cNvSpPr>
            <a:spLocks noChangeArrowheads="1"/>
          </p:cNvSpPr>
          <p:nvPr/>
        </p:nvSpPr>
        <p:spPr bwMode="auto">
          <a:xfrm>
            <a:off x="7885114" y="5738813"/>
            <a:ext cx="12182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700">
                <a:solidFill>
                  <a:srgbClr val="000000"/>
                </a:solidFill>
              </a:rPr>
              <a:t>5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264195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5334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>
                <a:effectLst>
                  <a:outerShdw blurRad="38100" dist="38100" dir="2700000" algn="tl">
                    <a:srgbClr val="C0C0C0"/>
                  </a:outerShdw>
                </a:effectLst>
              </a:rPr>
              <a:t>K-means Clustering: Step 1</a:t>
            </a:r>
          </a:p>
        </p:txBody>
      </p:sp>
      <p:sp>
        <p:nvSpPr>
          <p:cNvPr id="14374" name="Text Box 4"/>
          <p:cNvSpPr txBox="1">
            <a:spLocks noChangeArrowheads="1"/>
          </p:cNvSpPr>
          <p:nvPr/>
        </p:nvSpPr>
        <p:spPr bwMode="auto">
          <a:xfrm>
            <a:off x="979506" y="838218"/>
            <a:ext cx="5993195" cy="368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Algorithm: k-means, Distance Metric: Euclidean Distance</a:t>
            </a:r>
          </a:p>
        </p:txBody>
      </p:sp>
      <p:sp>
        <p:nvSpPr>
          <p:cNvPr id="14375" name="AutoShape 5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4376" name="AutoShape 6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4377" name="AutoShape 7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4378" name="AutoShape 8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4379" name="AutoShape 9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4380" name="AutoShape 10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4381" name="AutoShape 11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4382" name="AutoShape 12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4383" name="AutoShape 13"/>
          <p:cNvSpPr>
            <a:spLocks noChangeArrowheads="1"/>
          </p:cNvSpPr>
          <p:nvPr/>
        </p:nvSpPr>
        <p:spPr bwMode="auto">
          <a:xfrm>
            <a:off x="4572000" y="3810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4384" name="AutoShape 14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4385" name="AutoShape 15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4386" name="AutoShape 16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4387" name="AutoShape 17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4388" name="AutoShape 18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4389" name="AutoShape 19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4390" name="AutoShape 20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4391" name="AutoShape 21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4392" name="AutoShape 22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4393" name="AutoShape 23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4394" name="AutoShape 24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4395" name="AutoShape 25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4396" name="AutoShape 26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4397" name="AutoShape 27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4398" name="AutoShape 28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4399" name="AutoShape 29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4400" name="AutoShape 30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4401" name="AutoShape 31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grpSp>
        <p:nvGrpSpPr>
          <p:cNvPr id="264224" name="Group 32"/>
          <p:cNvGrpSpPr>
            <a:grpSpLocks/>
          </p:cNvGrpSpPr>
          <p:nvPr/>
        </p:nvGrpSpPr>
        <p:grpSpPr bwMode="auto">
          <a:xfrm>
            <a:off x="3657600" y="2286000"/>
            <a:ext cx="2743200" cy="3189288"/>
            <a:chOff x="2304" y="1440"/>
            <a:chExt cx="1728" cy="2009"/>
          </a:xfrm>
        </p:grpSpPr>
        <p:grpSp>
          <p:nvGrpSpPr>
            <p:cNvPr id="14403" name="Group 33"/>
            <p:cNvGrpSpPr>
              <a:grpSpLocks/>
            </p:cNvGrpSpPr>
            <p:nvPr/>
          </p:nvGrpSpPr>
          <p:grpSpPr bwMode="auto">
            <a:xfrm>
              <a:off x="2784" y="1440"/>
              <a:ext cx="432" cy="281"/>
              <a:chOff x="192" y="1824"/>
              <a:chExt cx="432" cy="281"/>
            </a:xfrm>
          </p:grpSpPr>
          <p:sp>
            <p:nvSpPr>
              <p:cNvPr id="14410" name="Oval 34"/>
              <p:cNvSpPr>
                <a:spLocks noChangeArrowheads="1"/>
              </p:cNvSpPr>
              <p:nvPr/>
            </p:nvSpPr>
            <p:spPr bwMode="auto">
              <a:xfrm>
                <a:off x="192" y="1824"/>
                <a:ext cx="144" cy="144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411" name="Text Box 35"/>
              <p:cNvSpPr txBox="1">
                <a:spLocks noChangeArrowheads="1"/>
              </p:cNvSpPr>
              <p:nvPr/>
            </p:nvSpPr>
            <p:spPr bwMode="auto">
              <a:xfrm>
                <a:off x="288" y="1872"/>
                <a:ext cx="336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fontAlgn="base" hangingPunct="1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altLang="zh-CN" smtClean="0">
                    <a:solidFill>
                      <a:srgbClr val="000000"/>
                    </a:solidFill>
                  </a:rPr>
                  <a:t>k</a:t>
                </a:r>
                <a:r>
                  <a:rPr lang="en-US" altLang="zh-CN" baseline="-25000" smtClean="0">
                    <a:solidFill>
                      <a:srgbClr val="000000"/>
                    </a:solidFill>
                  </a:rPr>
                  <a:t>1</a:t>
                </a:r>
              </a:p>
            </p:txBody>
          </p:sp>
        </p:grpSp>
        <p:grpSp>
          <p:nvGrpSpPr>
            <p:cNvPr id="14404" name="Group 36"/>
            <p:cNvGrpSpPr>
              <a:grpSpLocks/>
            </p:cNvGrpSpPr>
            <p:nvPr/>
          </p:nvGrpSpPr>
          <p:grpSpPr bwMode="auto">
            <a:xfrm>
              <a:off x="2304" y="2160"/>
              <a:ext cx="432" cy="281"/>
              <a:chOff x="192" y="1824"/>
              <a:chExt cx="432" cy="281"/>
            </a:xfrm>
          </p:grpSpPr>
          <p:sp>
            <p:nvSpPr>
              <p:cNvPr id="14408" name="Oval 37"/>
              <p:cNvSpPr>
                <a:spLocks noChangeArrowheads="1"/>
              </p:cNvSpPr>
              <p:nvPr/>
            </p:nvSpPr>
            <p:spPr bwMode="auto">
              <a:xfrm>
                <a:off x="192" y="1824"/>
                <a:ext cx="144" cy="144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409" name="Text Box 38"/>
              <p:cNvSpPr txBox="1">
                <a:spLocks noChangeArrowheads="1"/>
              </p:cNvSpPr>
              <p:nvPr/>
            </p:nvSpPr>
            <p:spPr bwMode="auto">
              <a:xfrm>
                <a:off x="288" y="1872"/>
                <a:ext cx="336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fontAlgn="base" hangingPunct="1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altLang="zh-CN" smtClean="0">
                    <a:solidFill>
                      <a:srgbClr val="000000"/>
                    </a:solidFill>
                  </a:rPr>
                  <a:t>k</a:t>
                </a:r>
                <a:r>
                  <a:rPr lang="en-US" altLang="zh-CN" baseline="-25000" smtClean="0">
                    <a:solidFill>
                      <a:srgbClr val="000000"/>
                    </a:solidFill>
                  </a:rPr>
                  <a:t>2</a:t>
                </a:r>
              </a:p>
            </p:txBody>
          </p:sp>
        </p:grpSp>
        <p:grpSp>
          <p:nvGrpSpPr>
            <p:cNvPr id="14405" name="Group 39"/>
            <p:cNvGrpSpPr>
              <a:grpSpLocks/>
            </p:cNvGrpSpPr>
            <p:nvPr/>
          </p:nvGrpSpPr>
          <p:grpSpPr bwMode="auto">
            <a:xfrm>
              <a:off x="3600" y="3168"/>
              <a:ext cx="432" cy="281"/>
              <a:chOff x="192" y="1824"/>
              <a:chExt cx="432" cy="281"/>
            </a:xfrm>
          </p:grpSpPr>
          <p:sp>
            <p:nvSpPr>
              <p:cNvPr id="14406" name="Oval 40"/>
              <p:cNvSpPr>
                <a:spLocks noChangeArrowheads="1"/>
              </p:cNvSpPr>
              <p:nvPr/>
            </p:nvSpPr>
            <p:spPr bwMode="auto">
              <a:xfrm>
                <a:off x="192" y="1824"/>
                <a:ext cx="144" cy="144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407" name="Text Box 41"/>
              <p:cNvSpPr txBox="1">
                <a:spLocks noChangeArrowheads="1"/>
              </p:cNvSpPr>
              <p:nvPr/>
            </p:nvSpPr>
            <p:spPr bwMode="auto">
              <a:xfrm>
                <a:off x="288" y="1872"/>
                <a:ext cx="336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fontAlgn="base" hangingPunct="1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altLang="zh-CN" smtClean="0">
                    <a:solidFill>
                      <a:srgbClr val="000000"/>
                    </a:solidFill>
                  </a:rPr>
                  <a:t>k</a:t>
                </a:r>
                <a:r>
                  <a:rPr lang="en-US" altLang="zh-CN" baseline="-25000" smtClean="0">
                    <a:solidFill>
                      <a:srgbClr val="000000"/>
                    </a:solidFill>
                  </a:rPr>
                  <a:t>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890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5"/>
          <p:cNvSpPr>
            <a:spLocks noChangeArrowheads="1"/>
          </p:cNvSpPr>
          <p:nvPr/>
        </p:nvSpPr>
        <p:spPr bwMode="auto">
          <a:xfrm>
            <a:off x="1122363" y="1198564"/>
            <a:ext cx="6989762" cy="54816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5363" name="Rectangle 46"/>
          <p:cNvSpPr>
            <a:spLocks noChangeArrowheads="1"/>
          </p:cNvSpPr>
          <p:nvPr/>
        </p:nvSpPr>
        <p:spPr bwMode="auto">
          <a:xfrm>
            <a:off x="2071688" y="1465263"/>
            <a:ext cx="5867400" cy="4076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5364" name="Line 47"/>
          <p:cNvSpPr>
            <a:spLocks noChangeShapeType="1"/>
          </p:cNvSpPr>
          <p:nvPr/>
        </p:nvSpPr>
        <p:spPr bwMode="auto">
          <a:xfrm>
            <a:off x="2071688" y="4724400"/>
            <a:ext cx="58674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5365" name="Line 48"/>
          <p:cNvSpPr>
            <a:spLocks noChangeShapeType="1"/>
          </p:cNvSpPr>
          <p:nvPr/>
        </p:nvSpPr>
        <p:spPr bwMode="auto">
          <a:xfrm>
            <a:off x="2071688" y="3908425"/>
            <a:ext cx="58674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5366" name="Line 49"/>
          <p:cNvSpPr>
            <a:spLocks noChangeShapeType="1"/>
          </p:cNvSpPr>
          <p:nvPr/>
        </p:nvSpPr>
        <p:spPr bwMode="auto">
          <a:xfrm>
            <a:off x="2071688" y="3098800"/>
            <a:ext cx="58674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5367" name="Line 50"/>
          <p:cNvSpPr>
            <a:spLocks noChangeShapeType="1"/>
          </p:cNvSpPr>
          <p:nvPr/>
        </p:nvSpPr>
        <p:spPr bwMode="auto">
          <a:xfrm>
            <a:off x="2071688" y="2281273"/>
            <a:ext cx="58674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5368" name="Line 51"/>
          <p:cNvSpPr>
            <a:spLocks noChangeShapeType="1"/>
          </p:cNvSpPr>
          <p:nvPr/>
        </p:nvSpPr>
        <p:spPr bwMode="auto">
          <a:xfrm>
            <a:off x="2071688" y="1465298"/>
            <a:ext cx="58674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5369" name="Rectangle 52"/>
          <p:cNvSpPr>
            <a:spLocks noChangeArrowheads="1"/>
          </p:cNvSpPr>
          <p:nvPr/>
        </p:nvSpPr>
        <p:spPr bwMode="auto">
          <a:xfrm>
            <a:off x="2071688" y="1465263"/>
            <a:ext cx="5867400" cy="4076700"/>
          </a:xfrm>
          <a:prstGeom prst="rect">
            <a:avLst/>
          </a:prstGeom>
          <a:noFill/>
          <a:ln w="7938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5370" name="Line 53"/>
          <p:cNvSpPr>
            <a:spLocks noChangeShapeType="1"/>
          </p:cNvSpPr>
          <p:nvPr/>
        </p:nvSpPr>
        <p:spPr bwMode="auto">
          <a:xfrm>
            <a:off x="2071688" y="1465263"/>
            <a:ext cx="1587" cy="40767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5371" name="Line 54"/>
          <p:cNvSpPr>
            <a:spLocks noChangeShapeType="1"/>
          </p:cNvSpPr>
          <p:nvPr/>
        </p:nvSpPr>
        <p:spPr bwMode="auto">
          <a:xfrm>
            <a:off x="2001840" y="5541998"/>
            <a:ext cx="698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5372" name="Line 55"/>
          <p:cNvSpPr>
            <a:spLocks noChangeShapeType="1"/>
          </p:cNvSpPr>
          <p:nvPr/>
        </p:nvSpPr>
        <p:spPr bwMode="auto">
          <a:xfrm>
            <a:off x="2001840" y="4724400"/>
            <a:ext cx="698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5373" name="Line 56"/>
          <p:cNvSpPr>
            <a:spLocks noChangeShapeType="1"/>
          </p:cNvSpPr>
          <p:nvPr/>
        </p:nvSpPr>
        <p:spPr bwMode="auto">
          <a:xfrm>
            <a:off x="2001840" y="3908425"/>
            <a:ext cx="698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5374" name="Line 57"/>
          <p:cNvSpPr>
            <a:spLocks noChangeShapeType="1"/>
          </p:cNvSpPr>
          <p:nvPr/>
        </p:nvSpPr>
        <p:spPr bwMode="auto">
          <a:xfrm>
            <a:off x="2001840" y="3098800"/>
            <a:ext cx="698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5375" name="Line 58"/>
          <p:cNvSpPr>
            <a:spLocks noChangeShapeType="1"/>
          </p:cNvSpPr>
          <p:nvPr/>
        </p:nvSpPr>
        <p:spPr bwMode="auto">
          <a:xfrm>
            <a:off x="2001840" y="2281273"/>
            <a:ext cx="698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5376" name="Line 59"/>
          <p:cNvSpPr>
            <a:spLocks noChangeShapeType="1"/>
          </p:cNvSpPr>
          <p:nvPr/>
        </p:nvSpPr>
        <p:spPr bwMode="auto">
          <a:xfrm>
            <a:off x="2001840" y="1465298"/>
            <a:ext cx="698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5377" name="Line 60"/>
          <p:cNvSpPr>
            <a:spLocks noChangeShapeType="1"/>
          </p:cNvSpPr>
          <p:nvPr/>
        </p:nvSpPr>
        <p:spPr bwMode="auto">
          <a:xfrm>
            <a:off x="2071688" y="5541998"/>
            <a:ext cx="58674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5378" name="Line 61"/>
          <p:cNvSpPr>
            <a:spLocks noChangeShapeType="1"/>
          </p:cNvSpPr>
          <p:nvPr/>
        </p:nvSpPr>
        <p:spPr bwMode="auto">
          <a:xfrm flipV="1">
            <a:off x="2071688" y="5541966"/>
            <a:ext cx="1587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5379" name="Line 62"/>
          <p:cNvSpPr>
            <a:spLocks noChangeShapeType="1"/>
          </p:cNvSpPr>
          <p:nvPr/>
        </p:nvSpPr>
        <p:spPr bwMode="auto">
          <a:xfrm flipV="1">
            <a:off x="3243267" y="5541966"/>
            <a:ext cx="1587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5380" name="Line 63"/>
          <p:cNvSpPr>
            <a:spLocks noChangeShapeType="1"/>
          </p:cNvSpPr>
          <p:nvPr/>
        </p:nvSpPr>
        <p:spPr bwMode="auto">
          <a:xfrm flipV="1">
            <a:off x="4421188" y="5541966"/>
            <a:ext cx="1587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5381" name="Line 64"/>
          <p:cNvSpPr>
            <a:spLocks noChangeShapeType="1"/>
          </p:cNvSpPr>
          <p:nvPr/>
        </p:nvSpPr>
        <p:spPr bwMode="auto">
          <a:xfrm flipV="1">
            <a:off x="5591175" y="5541966"/>
            <a:ext cx="1588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5382" name="Line 65"/>
          <p:cNvSpPr>
            <a:spLocks noChangeShapeType="1"/>
          </p:cNvSpPr>
          <p:nvPr/>
        </p:nvSpPr>
        <p:spPr bwMode="auto">
          <a:xfrm flipV="1">
            <a:off x="6769101" y="5541966"/>
            <a:ext cx="1588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5383" name="Line 66"/>
          <p:cNvSpPr>
            <a:spLocks noChangeShapeType="1"/>
          </p:cNvSpPr>
          <p:nvPr/>
        </p:nvSpPr>
        <p:spPr bwMode="auto">
          <a:xfrm flipV="1">
            <a:off x="7939088" y="5541966"/>
            <a:ext cx="1587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5384" name="Freeform 67"/>
          <p:cNvSpPr>
            <a:spLocks/>
          </p:cNvSpPr>
          <p:nvPr/>
        </p:nvSpPr>
        <p:spPr bwMode="auto">
          <a:xfrm>
            <a:off x="3179763" y="4662488"/>
            <a:ext cx="125412" cy="125412"/>
          </a:xfrm>
          <a:custGeom>
            <a:avLst/>
            <a:gdLst>
              <a:gd name="T0" fmla="*/ 63500 w 79"/>
              <a:gd name="T1" fmla="*/ 0 h 79"/>
              <a:gd name="T2" fmla="*/ 125412 w 79"/>
              <a:gd name="T3" fmla="*/ 61912 h 79"/>
              <a:gd name="T4" fmla="*/ 63500 w 79"/>
              <a:gd name="T5" fmla="*/ 125412 h 79"/>
              <a:gd name="T6" fmla="*/ 0 w 79"/>
              <a:gd name="T7" fmla="*/ 61912 h 79"/>
              <a:gd name="T8" fmla="*/ 63500 w 79"/>
              <a:gd name="T9" fmla="*/ 0 h 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9" h="79">
                <a:moveTo>
                  <a:pt x="40" y="0"/>
                </a:moveTo>
                <a:lnTo>
                  <a:pt x="79" y="39"/>
                </a:lnTo>
                <a:lnTo>
                  <a:pt x="40" y="79"/>
                </a:lnTo>
                <a:lnTo>
                  <a:pt x="0" y="39"/>
                </a:lnTo>
                <a:lnTo>
                  <a:pt x="40" y="0"/>
                </a:lnTo>
                <a:close/>
              </a:path>
            </a:pathLst>
          </a:custGeom>
          <a:solidFill>
            <a:srgbClr val="000080"/>
          </a:solidFill>
          <a:ln w="7938">
            <a:solidFill>
              <a:srgbClr val="000080"/>
            </a:solidFill>
            <a:prstDash val="solid"/>
            <a:round/>
            <a:headEnd/>
            <a:tailEnd/>
          </a:ln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5385" name="Rectangle 68"/>
          <p:cNvSpPr>
            <a:spLocks noChangeArrowheads="1"/>
          </p:cNvSpPr>
          <p:nvPr/>
        </p:nvSpPr>
        <p:spPr bwMode="auto">
          <a:xfrm>
            <a:off x="1781176" y="5416551"/>
            <a:ext cx="12182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700">
                <a:solidFill>
                  <a:srgbClr val="000000"/>
                </a:solidFill>
              </a:rPr>
              <a:t>0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15386" name="Rectangle 69"/>
          <p:cNvSpPr>
            <a:spLocks noChangeArrowheads="1"/>
          </p:cNvSpPr>
          <p:nvPr/>
        </p:nvSpPr>
        <p:spPr bwMode="auto">
          <a:xfrm>
            <a:off x="1781176" y="4598991"/>
            <a:ext cx="12182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700">
                <a:solidFill>
                  <a:srgbClr val="000000"/>
                </a:solidFill>
              </a:rPr>
              <a:t>1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15387" name="Rectangle 70"/>
          <p:cNvSpPr>
            <a:spLocks noChangeArrowheads="1"/>
          </p:cNvSpPr>
          <p:nvPr/>
        </p:nvSpPr>
        <p:spPr bwMode="auto">
          <a:xfrm>
            <a:off x="1781176" y="3783013"/>
            <a:ext cx="12182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700">
                <a:solidFill>
                  <a:srgbClr val="000000"/>
                </a:solidFill>
              </a:rPr>
              <a:t>2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15388" name="Rectangle 71"/>
          <p:cNvSpPr>
            <a:spLocks noChangeArrowheads="1"/>
          </p:cNvSpPr>
          <p:nvPr/>
        </p:nvSpPr>
        <p:spPr bwMode="auto">
          <a:xfrm>
            <a:off x="1781176" y="2973388"/>
            <a:ext cx="12182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700">
                <a:solidFill>
                  <a:srgbClr val="000000"/>
                </a:solidFill>
              </a:rPr>
              <a:t>3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15389" name="Rectangle 72"/>
          <p:cNvSpPr>
            <a:spLocks noChangeArrowheads="1"/>
          </p:cNvSpPr>
          <p:nvPr/>
        </p:nvSpPr>
        <p:spPr bwMode="auto">
          <a:xfrm>
            <a:off x="1781176" y="2155828"/>
            <a:ext cx="12182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700">
                <a:solidFill>
                  <a:srgbClr val="000000"/>
                </a:solidFill>
              </a:rPr>
              <a:t>4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15390" name="Rectangle 73"/>
          <p:cNvSpPr>
            <a:spLocks noChangeArrowheads="1"/>
          </p:cNvSpPr>
          <p:nvPr/>
        </p:nvSpPr>
        <p:spPr bwMode="auto">
          <a:xfrm>
            <a:off x="1781176" y="1339851"/>
            <a:ext cx="12182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700">
                <a:solidFill>
                  <a:srgbClr val="000000"/>
                </a:solidFill>
              </a:rPr>
              <a:t>5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15391" name="Rectangle 74"/>
          <p:cNvSpPr>
            <a:spLocks noChangeArrowheads="1"/>
          </p:cNvSpPr>
          <p:nvPr/>
        </p:nvSpPr>
        <p:spPr bwMode="auto">
          <a:xfrm>
            <a:off x="2017714" y="5738813"/>
            <a:ext cx="12182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700">
                <a:solidFill>
                  <a:srgbClr val="000000"/>
                </a:solidFill>
              </a:rPr>
              <a:t>0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15392" name="Rectangle 75"/>
          <p:cNvSpPr>
            <a:spLocks noChangeArrowheads="1"/>
          </p:cNvSpPr>
          <p:nvPr/>
        </p:nvSpPr>
        <p:spPr bwMode="auto">
          <a:xfrm>
            <a:off x="3187700" y="5738813"/>
            <a:ext cx="12182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700">
                <a:solidFill>
                  <a:srgbClr val="000000"/>
                </a:solidFill>
              </a:rPr>
              <a:t>1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15393" name="Rectangle 76"/>
          <p:cNvSpPr>
            <a:spLocks noChangeArrowheads="1"/>
          </p:cNvSpPr>
          <p:nvPr/>
        </p:nvSpPr>
        <p:spPr bwMode="auto">
          <a:xfrm>
            <a:off x="4365626" y="5738813"/>
            <a:ext cx="12182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700">
                <a:solidFill>
                  <a:srgbClr val="000000"/>
                </a:solidFill>
              </a:rPr>
              <a:t>2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15394" name="Rectangle 77"/>
          <p:cNvSpPr>
            <a:spLocks noChangeArrowheads="1"/>
          </p:cNvSpPr>
          <p:nvPr/>
        </p:nvSpPr>
        <p:spPr bwMode="auto">
          <a:xfrm>
            <a:off x="5535614" y="5738813"/>
            <a:ext cx="12182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700">
                <a:solidFill>
                  <a:srgbClr val="000000"/>
                </a:solidFill>
              </a:rPr>
              <a:t>3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15395" name="Rectangle 78"/>
          <p:cNvSpPr>
            <a:spLocks noChangeArrowheads="1"/>
          </p:cNvSpPr>
          <p:nvPr/>
        </p:nvSpPr>
        <p:spPr bwMode="auto">
          <a:xfrm>
            <a:off x="6715126" y="5738813"/>
            <a:ext cx="12182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700">
                <a:solidFill>
                  <a:srgbClr val="000000"/>
                </a:solidFill>
              </a:rPr>
              <a:t>4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15396" name="Rectangle 79"/>
          <p:cNvSpPr>
            <a:spLocks noChangeArrowheads="1"/>
          </p:cNvSpPr>
          <p:nvPr/>
        </p:nvSpPr>
        <p:spPr bwMode="auto">
          <a:xfrm>
            <a:off x="7885114" y="5738813"/>
            <a:ext cx="12182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700">
                <a:solidFill>
                  <a:srgbClr val="000000"/>
                </a:solidFill>
              </a:rPr>
              <a:t>5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5334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>
                <a:effectLst>
                  <a:outerShdw blurRad="38100" dist="38100" dir="2700000" algn="tl">
                    <a:srgbClr val="C0C0C0"/>
                  </a:outerShdw>
                </a:effectLst>
              </a:rPr>
              <a:t>K-means Clustering: Step 2</a:t>
            </a:r>
          </a:p>
        </p:txBody>
      </p:sp>
      <p:sp>
        <p:nvSpPr>
          <p:cNvPr id="15398" name="Text Box 4"/>
          <p:cNvSpPr txBox="1">
            <a:spLocks noChangeArrowheads="1"/>
          </p:cNvSpPr>
          <p:nvPr/>
        </p:nvSpPr>
        <p:spPr bwMode="auto">
          <a:xfrm>
            <a:off x="979506" y="838218"/>
            <a:ext cx="5993195" cy="368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Algorithm: k-means, Distance Metric: Euclidean Distance</a:t>
            </a:r>
          </a:p>
        </p:txBody>
      </p:sp>
      <p:grpSp>
        <p:nvGrpSpPr>
          <p:cNvPr id="15399" name="Group 5"/>
          <p:cNvGrpSpPr>
            <a:grpSpLocks/>
          </p:cNvGrpSpPr>
          <p:nvPr/>
        </p:nvGrpSpPr>
        <p:grpSpPr bwMode="auto">
          <a:xfrm>
            <a:off x="4419600" y="2286096"/>
            <a:ext cx="685800" cy="446088"/>
            <a:chOff x="192" y="1824"/>
            <a:chExt cx="432" cy="281"/>
          </a:xfrm>
        </p:grpSpPr>
        <p:sp>
          <p:nvSpPr>
            <p:cNvPr id="15440" name="Oval 6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mtClean="0">
                <a:solidFill>
                  <a:srgbClr val="000000"/>
                </a:solidFill>
              </a:endParaRPr>
            </a:p>
          </p:txBody>
        </p:sp>
        <p:sp>
          <p:nvSpPr>
            <p:cNvPr id="15441" name="Text Box 7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base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mtClean="0">
                  <a:solidFill>
                    <a:srgbClr val="000000"/>
                  </a:solidFill>
                </a:rPr>
                <a:t>k</a:t>
              </a:r>
              <a:r>
                <a:rPr lang="en-US" altLang="zh-CN" baseline="-25000" smtClean="0">
                  <a:solidFill>
                    <a:srgbClr val="000000"/>
                  </a:solidFill>
                </a:rPr>
                <a:t>1</a:t>
              </a:r>
            </a:p>
          </p:txBody>
        </p:sp>
      </p:grpSp>
      <p:grpSp>
        <p:nvGrpSpPr>
          <p:cNvPr id="15400" name="Group 8"/>
          <p:cNvGrpSpPr>
            <a:grpSpLocks/>
          </p:cNvGrpSpPr>
          <p:nvPr/>
        </p:nvGrpSpPr>
        <p:grpSpPr bwMode="auto">
          <a:xfrm>
            <a:off x="3657600" y="3429096"/>
            <a:ext cx="685800" cy="446088"/>
            <a:chOff x="192" y="1824"/>
            <a:chExt cx="432" cy="281"/>
          </a:xfrm>
        </p:grpSpPr>
        <p:sp>
          <p:nvSpPr>
            <p:cNvPr id="15438" name="Oval 9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mtClean="0">
                <a:solidFill>
                  <a:srgbClr val="000000"/>
                </a:solidFill>
              </a:endParaRPr>
            </a:p>
          </p:txBody>
        </p:sp>
        <p:sp>
          <p:nvSpPr>
            <p:cNvPr id="15439" name="Text Box 10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base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mtClean="0">
                  <a:solidFill>
                    <a:srgbClr val="000000"/>
                  </a:solidFill>
                </a:rPr>
                <a:t>k</a:t>
              </a:r>
              <a:r>
                <a:rPr lang="en-US" altLang="zh-CN" baseline="-25000" smtClean="0">
                  <a:solidFill>
                    <a:srgbClr val="000000"/>
                  </a:solidFill>
                </a:rPr>
                <a:t>2</a:t>
              </a:r>
            </a:p>
          </p:txBody>
        </p:sp>
      </p:grpSp>
      <p:grpSp>
        <p:nvGrpSpPr>
          <p:cNvPr id="15401" name="Group 11"/>
          <p:cNvGrpSpPr>
            <a:grpSpLocks/>
          </p:cNvGrpSpPr>
          <p:nvPr/>
        </p:nvGrpSpPr>
        <p:grpSpPr bwMode="auto">
          <a:xfrm>
            <a:off x="5715000" y="5029296"/>
            <a:ext cx="685800" cy="446088"/>
            <a:chOff x="192" y="1824"/>
            <a:chExt cx="432" cy="281"/>
          </a:xfrm>
        </p:grpSpPr>
        <p:sp>
          <p:nvSpPr>
            <p:cNvPr id="15436" name="Oval 12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mtClean="0">
                <a:solidFill>
                  <a:srgbClr val="000000"/>
                </a:solidFill>
              </a:endParaRPr>
            </a:p>
          </p:txBody>
        </p:sp>
        <p:sp>
          <p:nvSpPr>
            <p:cNvPr id="15437" name="Text Box 13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base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mtClean="0">
                  <a:solidFill>
                    <a:srgbClr val="000000"/>
                  </a:solidFill>
                </a:rPr>
                <a:t>k</a:t>
              </a:r>
              <a:r>
                <a:rPr lang="en-US" altLang="zh-CN" baseline="-25000" smtClean="0">
                  <a:solidFill>
                    <a:srgbClr val="000000"/>
                  </a:solidFill>
                </a:rPr>
                <a:t>3</a:t>
              </a:r>
            </a:p>
          </p:txBody>
        </p:sp>
      </p:grpSp>
      <p:sp>
        <p:nvSpPr>
          <p:cNvPr id="15402" name="AutoShape 14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5403" name="AutoShape 15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5404" name="AutoShape 16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5405" name="AutoShape 17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5406" name="AutoShape 18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5407" name="AutoShape 1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5408" name="AutoShape 20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5409" name="AutoShape 21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5410" name="AutoShape 22"/>
          <p:cNvSpPr>
            <a:spLocks noChangeArrowheads="1"/>
          </p:cNvSpPr>
          <p:nvPr/>
        </p:nvSpPr>
        <p:spPr bwMode="auto">
          <a:xfrm>
            <a:off x="4572000" y="38100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5411" name="AutoShape 23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5412" name="AutoShape 24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5413" name="AutoShape 25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5414" name="AutoShape 26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5415" name="AutoShape 27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5416" name="AutoShape 28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5417" name="AutoShape 29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5418" name="AutoShape 30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5419" name="AutoShape 31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5420" name="AutoShape 32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5421" name="AutoShape 33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5422" name="AutoShape 34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5423" name="AutoShape 35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5424" name="AutoShape 36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5425" name="AutoShape 37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5426" name="AutoShape 38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5427" name="AutoShape 39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5428" name="AutoShape 40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grpSp>
        <p:nvGrpSpPr>
          <p:cNvPr id="265257" name="Group 41"/>
          <p:cNvGrpSpPr>
            <a:grpSpLocks/>
          </p:cNvGrpSpPr>
          <p:nvPr/>
        </p:nvGrpSpPr>
        <p:grpSpPr bwMode="auto">
          <a:xfrm>
            <a:off x="3505200" y="2438400"/>
            <a:ext cx="2895600" cy="2590800"/>
            <a:chOff x="2208" y="1536"/>
            <a:chExt cx="1824" cy="1632"/>
          </a:xfrm>
        </p:grpSpPr>
        <p:sp>
          <p:nvSpPr>
            <p:cNvPr id="15433" name="Line 42"/>
            <p:cNvSpPr>
              <a:spLocks noChangeShapeType="1"/>
            </p:cNvSpPr>
            <p:nvPr/>
          </p:nvSpPr>
          <p:spPr bwMode="auto">
            <a:xfrm>
              <a:off x="2976" y="1536"/>
              <a:ext cx="96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5434" name="Line 43"/>
            <p:cNvSpPr>
              <a:spLocks noChangeShapeType="1"/>
            </p:cNvSpPr>
            <p:nvPr/>
          </p:nvSpPr>
          <p:spPr bwMode="auto">
            <a:xfrm flipH="1">
              <a:off x="2208" y="2352"/>
              <a:ext cx="140" cy="384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5435" name="Line 44"/>
            <p:cNvSpPr>
              <a:spLocks noChangeShapeType="1"/>
            </p:cNvSpPr>
            <p:nvPr/>
          </p:nvSpPr>
          <p:spPr bwMode="auto">
            <a:xfrm flipV="1">
              <a:off x="3744" y="2688"/>
              <a:ext cx="288" cy="48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15430" name="Line 82"/>
          <p:cNvSpPr>
            <a:spLocks noChangeShapeType="1"/>
          </p:cNvSpPr>
          <p:nvPr/>
        </p:nvSpPr>
        <p:spPr bwMode="auto">
          <a:xfrm flipH="1" flipV="1">
            <a:off x="2057400" y="1752600"/>
            <a:ext cx="2971800" cy="1905000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5431" name="Line 83"/>
          <p:cNvSpPr>
            <a:spLocks noChangeShapeType="1"/>
          </p:cNvSpPr>
          <p:nvPr/>
        </p:nvSpPr>
        <p:spPr bwMode="auto">
          <a:xfrm flipH="1">
            <a:off x="4038600" y="3657600"/>
            <a:ext cx="990600" cy="1828800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5432" name="Line 84"/>
          <p:cNvSpPr>
            <a:spLocks noChangeShapeType="1"/>
          </p:cNvSpPr>
          <p:nvPr/>
        </p:nvSpPr>
        <p:spPr bwMode="auto">
          <a:xfrm flipV="1">
            <a:off x="5029200" y="3657600"/>
            <a:ext cx="2895600" cy="0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76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/>
              <a:t>Introduction to image segmentation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en-US" sz="2800" dirty="0">
                <a:cs typeface="Times New Roman" charset="0"/>
              </a:rPr>
              <a:t>Usually image segmentation is an initial and vital step in a series of processes aimed at overall image understanding</a:t>
            </a:r>
            <a:r>
              <a:rPr lang="en-GB" altLang="en-US" sz="2800" dirty="0"/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 sz="2800" dirty="0"/>
              <a:t>Applications of image segmentation include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 dirty="0" smtClean="0">
                <a:cs typeface="Times New Roman" charset="0"/>
              </a:rPr>
              <a:t>Identifying objects in a scene for object-based measurements such as size and shape</a:t>
            </a:r>
            <a:r>
              <a:rPr lang="en-GB" altLang="en-US" dirty="0" smtClean="0"/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 dirty="0" smtClean="0">
                <a:cs typeface="Times New Roman" charset="0"/>
              </a:rPr>
              <a:t>Identifying objects in a moving scene for </a:t>
            </a:r>
            <a:r>
              <a:rPr lang="en-GB" altLang="en-US" i="1" dirty="0" smtClean="0">
                <a:cs typeface="Times New Roman" charset="0"/>
              </a:rPr>
              <a:t>object-based video compression (MPEG4)</a:t>
            </a:r>
            <a:r>
              <a:rPr lang="en-GB" altLang="en-US" dirty="0" smtClean="0"/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 dirty="0" smtClean="0">
                <a:cs typeface="Times New Roman" charset="0"/>
              </a:rPr>
              <a:t>Identifying objects which are at different distances from a sensor using depth measurements from a laser range finder enabling path planning for a mobile robots</a:t>
            </a:r>
            <a:r>
              <a:rPr lang="en-GB" altLang="en-US" dirty="0" smtClean="0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39910" indent="-28458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38333" indent="-227678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593665" indent="-227678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48995" indent="-227678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04332" indent="-2276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59664" indent="-2276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14995" indent="-2276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70326" indent="-2276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27196713-F61E-4F68-9715-4E109EF7E6B3}" type="slidenum">
              <a:rPr lang="en-GB" altLang="zh-CN" sz="1200">
                <a:solidFill>
                  <a:srgbClr val="045C75"/>
                </a:solidFill>
              </a:rPr>
              <a:pPr eaLnBrk="1" hangingPunct="1"/>
              <a:t>5</a:t>
            </a:fld>
            <a:endParaRPr lang="en-GB" altLang="zh-CN" sz="1200">
              <a:solidFill>
                <a:srgbClr val="045C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02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8"/>
          <p:cNvSpPr>
            <a:spLocks noChangeArrowheads="1"/>
          </p:cNvSpPr>
          <p:nvPr/>
        </p:nvSpPr>
        <p:spPr bwMode="auto">
          <a:xfrm>
            <a:off x="1122363" y="1198564"/>
            <a:ext cx="6989762" cy="54816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6387" name="Rectangle 69"/>
          <p:cNvSpPr>
            <a:spLocks noChangeArrowheads="1"/>
          </p:cNvSpPr>
          <p:nvPr/>
        </p:nvSpPr>
        <p:spPr bwMode="auto">
          <a:xfrm>
            <a:off x="2071688" y="1465263"/>
            <a:ext cx="5867400" cy="4076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6388" name="Line 70"/>
          <p:cNvSpPr>
            <a:spLocks noChangeShapeType="1"/>
          </p:cNvSpPr>
          <p:nvPr/>
        </p:nvSpPr>
        <p:spPr bwMode="auto">
          <a:xfrm>
            <a:off x="2071688" y="4724400"/>
            <a:ext cx="58674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6389" name="Line 71"/>
          <p:cNvSpPr>
            <a:spLocks noChangeShapeType="1"/>
          </p:cNvSpPr>
          <p:nvPr/>
        </p:nvSpPr>
        <p:spPr bwMode="auto">
          <a:xfrm>
            <a:off x="2071688" y="3908425"/>
            <a:ext cx="58674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6390" name="Line 72"/>
          <p:cNvSpPr>
            <a:spLocks noChangeShapeType="1"/>
          </p:cNvSpPr>
          <p:nvPr/>
        </p:nvSpPr>
        <p:spPr bwMode="auto">
          <a:xfrm>
            <a:off x="2071688" y="3098800"/>
            <a:ext cx="58674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6391" name="Line 73"/>
          <p:cNvSpPr>
            <a:spLocks noChangeShapeType="1"/>
          </p:cNvSpPr>
          <p:nvPr/>
        </p:nvSpPr>
        <p:spPr bwMode="auto">
          <a:xfrm>
            <a:off x="2071688" y="2281273"/>
            <a:ext cx="58674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6392" name="Line 74"/>
          <p:cNvSpPr>
            <a:spLocks noChangeShapeType="1"/>
          </p:cNvSpPr>
          <p:nvPr/>
        </p:nvSpPr>
        <p:spPr bwMode="auto">
          <a:xfrm>
            <a:off x="2071688" y="1465298"/>
            <a:ext cx="58674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6393" name="Rectangle 75"/>
          <p:cNvSpPr>
            <a:spLocks noChangeArrowheads="1"/>
          </p:cNvSpPr>
          <p:nvPr/>
        </p:nvSpPr>
        <p:spPr bwMode="auto">
          <a:xfrm>
            <a:off x="2071688" y="1465263"/>
            <a:ext cx="5867400" cy="4076700"/>
          </a:xfrm>
          <a:prstGeom prst="rect">
            <a:avLst/>
          </a:prstGeom>
          <a:noFill/>
          <a:ln w="7938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6394" name="Line 76"/>
          <p:cNvSpPr>
            <a:spLocks noChangeShapeType="1"/>
          </p:cNvSpPr>
          <p:nvPr/>
        </p:nvSpPr>
        <p:spPr bwMode="auto">
          <a:xfrm>
            <a:off x="2071688" y="1465263"/>
            <a:ext cx="1587" cy="40767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6395" name="Line 77"/>
          <p:cNvSpPr>
            <a:spLocks noChangeShapeType="1"/>
          </p:cNvSpPr>
          <p:nvPr/>
        </p:nvSpPr>
        <p:spPr bwMode="auto">
          <a:xfrm>
            <a:off x="2001840" y="5541998"/>
            <a:ext cx="698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6396" name="Line 78"/>
          <p:cNvSpPr>
            <a:spLocks noChangeShapeType="1"/>
          </p:cNvSpPr>
          <p:nvPr/>
        </p:nvSpPr>
        <p:spPr bwMode="auto">
          <a:xfrm>
            <a:off x="2001840" y="4724400"/>
            <a:ext cx="698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6397" name="Line 79"/>
          <p:cNvSpPr>
            <a:spLocks noChangeShapeType="1"/>
          </p:cNvSpPr>
          <p:nvPr/>
        </p:nvSpPr>
        <p:spPr bwMode="auto">
          <a:xfrm>
            <a:off x="2001840" y="3908425"/>
            <a:ext cx="698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6398" name="Line 80"/>
          <p:cNvSpPr>
            <a:spLocks noChangeShapeType="1"/>
          </p:cNvSpPr>
          <p:nvPr/>
        </p:nvSpPr>
        <p:spPr bwMode="auto">
          <a:xfrm>
            <a:off x="2001840" y="3098800"/>
            <a:ext cx="698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6399" name="Line 81"/>
          <p:cNvSpPr>
            <a:spLocks noChangeShapeType="1"/>
          </p:cNvSpPr>
          <p:nvPr/>
        </p:nvSpPr>
        <p:spPr bwMode="auto">
          <a:xfrm>
            <a:off x="2001840" y="2281273"/>
            <a:ext cx="698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6400" name="Line 82"/>
          <p:cNvSpPr>
            <a:spLocks noChangeShapeType="1"/>
          </p:cNvSpPr>
          <p:nvPr/>
        </p:nvSpPr>
        <p:spPr bwMode="auto">
          <a:xfrm>
            <a:off x="2001840" y="1465298"/>
            <a:ext cx="698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6401" name="Line 83"/>
          <p:cNvSpPr>
            <a:spLocks noChangeShapeType="1"/>
          </p:cNvSpPr>
          <p:nvPr/>
        </p:nvSpPr>
        <p:spPr bwMode="auto">
          <a:xfrm>
            <a:off x="2071688" y="5541998"/>
            <a:ext cx="58674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6402" name="Line 84"/>
          <p:cNvSpPr>
            <a:spLocks noChangeShapeType="1"/>
          </p:cNvSpPr>
          <p:nvPr/>
        </p:nvSpPr>
        <p:spPr bwMode="auto">
          <a:xfrm flipV="1">
            <a:off x="2071688" y="5541966"/>
            <a:ext cx="1587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6403" name="Line 85"/>
          <p:cNvSpPr>
            <a:spLocks noChangeShapeType="1"/>
          </p:cNvSpPr>
          <p:nvPr/>
        </p:nvSpPr>
        <p:spPr bwMode="auto">
          <a:xfrm flipV="1">
            <a:off x="3243267" y="5541966"/>
            <a:ext cx="1587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6404" name="Line 86"/>
          <p:cNvSpPr>
            <a:spLocks noChangeShapeType="1"/>
          </p:cNvSpPr>
          <p:nvPr/>
        </p:nvSpPr>
        <p:spPr bwMode="auto">
          <a:xfrm flipV="1">
            <a:off x="4421188" y="5541966"/>
            <a:ext cx="1587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6405" name="Line 87"/>
          <p:cNvSpPr>
            <a:spLocks noChangeShapeType="1"/>
          </p:cNvSpPr>
          <p:nvPr/>
        </p:nvSpPr>
        <p:spPr bwMode="auto">
          <a:xfrm flipV="1">
            <a:off x="5591175" y="5541966"/>
            <a:ext cx="1588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6406" name="Line 88"/>
          <p:cNvSpPr>
            <a:spLocks noChangeShapeType="1"/>
          </p:cNvSpPr>
          <p:nvPr/>
        </p:nvSpPr>
        <p:spPr bwMode="auto">
          <a:xfrm flipV="1">
            <a:off x="6769101" y="5541966"/>
            <a:ext cx="1588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6407" name="Line 89"/>
          <p:cNvSpPr>
            <a:spLocks noChangeShapeType="1"/>
          </p:cNvSpPr>
          <p:nvPr/>
        </p:nvSpPr>
        <p:spPr bwMode="auto">
          <a:xfrm flipV="1">
            <a:off x="7939088" y="5541966"/>
            <a:ext cx="1587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6408" name="Freeform 90"/>
          <p:cNvSpPr>
            <a:spLocks/>
          </p:cNvSpPr>
          <p:nvPr/>
        </p:nvSpPr>
        <p:spPr bwMode="auto">
          <a:xfrm>
            <a:off x="3179763" y="4662488"/>
            <a:ext cx="125412" cy="125412"/>
          </a:xfrm>
          <a:custGeom>
            <a:avLst/>
            <a:gdLst>
              <a:gd name="T0" fmla="*/ 63500 w 79"/>
              <a:gd name="T1" fmla="*/ 0 h 79"/>
              <a:gd name="T2" fmla="*/ 125412 w 79"/>
              <a:gd name="T3" fmla="*/ 61912 h 79"/>
              <a:gd name="T4" fmla="*/ 63500 w 79"/>
              <a:gd name="T5" fmla="*/ 125412 h 79"/>
              <a:gd name="T6" fmla="*/ 0 w 79"/>
              <a:gd name="T7" fmla="*/ 61912 h 79"/>
              <a:gd name="T8" fmla="*/ 63500 w 79"/>
              <a:gd name="T9" fmla="*/ 0 h 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9" h="79">
                <a:moveTo>
                  <a:pt x="40" y="0"/>
                </a:moveTo>
                <a:lnTo>
                  <a:pt x="79" y="39"/>
                </a:lnTo>
                <a:lnTo>
                  <a:pt x="40" y="79"/>
                </a:lnTo>
                <a:lnTo>
                  <a:pt x="0" y="39"/>
                </a:lnTo>
                <a:lnTo>
                  <a:pt x="40" y="0"/>
                </a:lnTo>
                <a:close/>
              </a:path>
            </a:pathLst>
          </a:custGeom>
          <a:solidFill>
            <a:srgbClr val="000080"/>
          </a:solidFill>
          <a:ln w="7938">
            <a:solidFill>
              <a:srgbClr val="000080"/>
            </a:solidFill>
            <a:prstDash val="solid"/>
            <a:round/>
            <a:headEnd/>
            <a:tailEnd/>
          </a:ln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6409" name="Rectangle 91"/>
          <p:cNvSpPr>
            <a:spLocks noChangeArrowheads="1"/>
          </p:cNvSpPr>
          <p:nvPr/>
        </p:nvSpPr>
        <p:spPr bwMode="auto">
          <a:xfrm>
            <a:off x="1781176" y="5416551"/>
            <a:ext cx="12182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700">
                <a:solidFill>
                  <a:srgbClr val="000000"/>
                </a:solidFill>
              </a:rPr>
              <a:t>0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16410" name="Rectangle 92"/>
          <p:cNvSpPr>
            <a:spLocks noChangeArrowheads="1"/>
          </p:cNvSpPr>
          <p:nvPr/>
        </p:nvSpPr>
        <p:spPr bwMode="auto">
          <a:xfrm>
            <a:off x="1781176" y="4598991"/>
            <a:ext cx="12182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700">
                <a:solidFill>
                  <a:srgbClr val="000000"/>
                </a:solidFill>
              </a:rPr>
              <a:t>1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16411" name="Rectangle 93"/>
          <p:cNvSpPr>
            <a:spLocks noChangeArrowheads="1"/>
          </p:cNvSpPr>
          <p:nvPr/>
        </p:nvSpPr>
        <p:spPr bwMode="auto">
          <a:xfrm>
            <a:off x="1781176" y="3783013"/>
            <a:ext cx="12182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700">
                <a:solidFill>
                  <a:srgbClr val="000000"/>
                </a:solidFill>
              </a:rPr>
              <a:t>2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16412" name="Rectangle 94"/>
          <p:cNvSpPr>
            <a:spLocks noChangeArrowheads="1"/>
          </p:cNvSpPr>
          <p:nvPr/>
        </p:nvSpPr>
        <p:spPr bwMode="auto">
          <a:xfrm>
            <a:off x="1781176" y="2973388"/>
            <a:ext cx="12182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700">
                <a:solidFill>
                  <a:srgbClr val="000000"/>
                </a:solidFill>
              </a:rPr>
              <a:t>3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16413" name="Rectangle 95"/>
          <p:cNvSpPr>
            <a:spLocks noChangeArrowheads="1"/>
          </p:cNvSpPr>
          <p:nvPr/>
        </p:nvSpPr>
        <p:spPr bwMode="auto">
          <a:xfrm>
            <a:off x="1781176" y="2155828"/>
            <a:ext cx="12182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700">
                <a:solidFill>
                  <a:srgbClr val="000000"/>
                </a:solidFill>
              </a:rPr>
              <a:t>4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16414" name="Rectangle 96"/>
          <p:cNvSpPr>
            <a:spLocks noChangeArrowheads="1"/>
          </p:cNvSpPr>
          <p:nvPr/>
        </p:nvSpPr>
        <p:spPr bwMode="auto">
          <a:xfrm>
            <a:off x="1781176" y="1339851"/>
            <a:ext cx="12182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700">
                <a:solidFill>
                  <a:srgbClr val="000000"/>
                </a:solidFill>
              </a:rPr>
              <a:t>5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16415" name="Rectangle 97"/>
          <p:cNvSpPr>
            <a:spLocks noChangeArrowheads="1"/>
          </p:cNvSpPr>
          <p:nvPr/>
        </p:nvSpPr>
        <p:spPr bwMode="auto">
          <a:xfrm>
            <a:off x="2017714" y="5738813"/>
            <a:ext cx="12182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700">
                <a:solidFill>
                  <a:srgbClr val="000000"/>
                </a:solidFill>
              </a:rPr>
              <a:t>0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16416" name="Rectangle 98"/>
          <p:cNvSpPr>
            <a:spLocks noChangeArrowheads="1"/>
          </p:cNvSpPr>
          <p:nvPr/>
        </p:nvSpPr>
        <p:spPr bwMode="auto">
          <a:xfrm>
            <a:off x="3187700" y="5738813"/>
            <a:ext cx="12182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700">
                <a:solidFill>
                  <a:srgbClr val="000000"/>
                </a:solidFill>
              </a:rPr>
              <a:t>1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16417" name="Rectangle 99"/>
          <p:cNvSpPr>
            <a:spLocks noChangeArrowheads="1"/>
          </p:cNvSpPr>
          <p:nvPr/>
        </p:nvSpPr>
        <p:spPr bwMode="auto">
          <a:xfrm>
            <a:off x="4365626" y="5738813"/>
            <a:ext cx="12182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700">
                <a:solidFill>
                  <a:srgbClr val="000000"/>
                </a:solidFill>
              </a:rPr>
              <a:t>2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16418" name="Rectangle 100"/>
          <p:cNvSpPr>
            <a:spLocks noChangeArrowheads="1"/>
          </p:cNvSpPr>
          <p:nvPr/>
        </p:nvSpPr>
        <p:spPr bwMode="auto">
          <a:xfrm>
            <a:off x="5535614" y="5738813"/>
            <a:ext cx="12182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700">
                <a:solidFill>
                  <a:srgbClr val="000000"/>
                </a:solidFill>
              </a:rPr>
              <a:t>3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16419" name="Rectangle 101"/>
          <p:cNvSpPr>
            <a:spLocks noChangeArrowheads="1"/>
          </p:cNvSpPr>
          <p:nvPr/>
        </p:nvSpPr>
        <p:spPr bwMode="auto">
          <a:xfrm>
            <a:off x="6715126" y="5738813"/>
            <a:ext cx="12182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700">
                <a:solidFill>
                  <a:srgbClr val="000000"/>
                </a:solidFill>
              </a:rPr>
              <a:t>4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16420" name="Rectangle 102"/>
          <p:cNvSpPr>
            <a:spLocks noChangeArrowheads="1"/>
          </p:cNvSpPr>
          <p:nvPr/>
        </p:nvSpPr>
        <p:spPr bwMode="auto">
          <a:xfrm>
            <a:off x="7885114" y="5738813"/>
            <a:ext cx="12182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700">
                <a:solidFill>
                  <a:srgbClr val="000000"/>
                </a:solidFill>
              </a:rPr>
              <a:t>5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266243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5334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>
                <a:effectLst>
                  <a:outerShdw blurRad="38100" dist="38100" dir="2700000" algn="tl">
                    <a:srgbClr val="C0C0C0"/>
                  </a:outerShdw>
                </a:effectLst>
              </a:rPr>
              <a:t>K-means Clustering: Step 3</a:t>
            </a:r>
          </a:p>
        </p:txBody>
      </p:sp>
      <p:sp>
        <p:nvSpPr>
          <p:cNvPr id="16422" name="Text Box 4"/>
          <p:cNvSpPr txBox="1">
            <a:spLocks noChangeArrowheads="1"/>
          </p:cNvSpPr>
          <p:nvPr/>
        </p:nvSpPr>
        <p:spPr bwMode="auto">
          <a:xfrm>
            <a:off x="979506" y="838218"/>
            <a:ext cx="5993195" cy="368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Algorithm: k-means, Distance Metric: Euclidean Distance</a:t>
            </a:r>
          </a:p>
        </p:txBody>
      </p:sp>
      <p:grpSp>
        <p:nvGrpSpPr>
          <p:cNvPr id="16423" name="Group 5"/>
          <p:cNvGrpSpPr>
            <a:grpSpLocks/>
          </p:cNvGrpSpPr>
          <p:nvPr/>
        </p:nvGrpSpPr>
        <p:grpSpPr bwMode="auto">
          <a:xfrm>
            <a:off x="6172200" y="2133696"/>
            <a:ext cx="685800" cy="446088"/>
            <a:chOff x="192" y="1824"/>
            <a:chExt cx="432" cy="281"/>
          </a:xfrm>
        </p:grpSpPr>
        <p:sp>
          <p:nvSpPr>
            <p:cNvPr id="16484" name="Oval 6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mtClean="0">
                <a:solidFill>
                  <a:srgbClr val="000000"/>
                </a:solidFill>
              </a:endParaRPr>
            </a:p>
          </p:txBody>
        </p:sp>
        <p:sp>
          <p:nvSpPr>
            <p:cNvPr id="16485" name="Text Box 7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base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mtClean="0">
                  <a:solidFill>
                    <a:srgbClr val="000000"/>
                  </a:solidFill>
                </a:rPr>
                <a:t>k</a:t>
              </a:r>
              <a:r>
                <a:rPr lang="en-US" altLang="zh-CN" baseline="-25000" smtClean="0">
                  <a:solidFill>
                    <a:srgbClr val="000000"/>
                  </a:solidFill>
                </a:rPr>
                <a:t>1</a:t>
              </a:r>
            </a:p>
          </p:txBody>
        </p:sp>
      </p:grpSp>
      <p:grpSp>
        <p:nvGrpSpPr>
          <p:cNvPr id="16424" name="Group 8"/>
          <p:cNvGrpSpPr>
            <a:grpSpLocks/>
          </p:cNvGrpSpPr>
          <p:nvPr/>
        </p:nvGrpSpPr>
        <p:grpSpPr bwMode="auto">
          <a:xfrm>
            <a:off x="3124200" y="4343496"/>
            <a:ext cx="685800" cy="446088"/>
            <a:chOff x="192" y="1824"/>
            <a:chExt cx="432" cy="281"/>
          </a:xfrm>
        </p:grpSpPr>
        <p:sp>
          <p:nvSpPr>
            <p:cNvPr id="16482" name="Oval 9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mtClean="0">
                <a:solidFill>
                  <a:srgbClr val="000000"/>
                </a:solidFill>
              </a:endParaRPr>
            </a:p>
          </p:txBody>
        </p:sp>
        <p:sp>
          <p:nvSpPr>
            <p:cNvPr id="16483" name="Text Box 10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base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mtClean="0">
                  <a:solidFill>
                    <a:srgbClr val="000000"/>
                  </a:solidFill>
                </a:rPr>
                <a:t>k</a:t>
              </a:r>
              <a:r>
                <a:rPr lang="en-US" altLang="zh-CN" baseline="-25000" smtClean="0">
                  <a:solidFill>
                    <a:srgbClr val="000000"/>
                  </a:solidFill>
                </a:rPr>
                <a:t>2</a:t>
              </a:r>
            </a:p>
          </p:txBody>
        </p:sp>
      </p:grpSp>
      <p:grpSp>
        <p:nvGrpSpPr>
          <p:cNvPr id="16425" name="Group 11"/>
          <p:cNvGrpSpPr>
            <a:grpSpLocks/>
          </p:cNvGrpSpPr>
          <p:nvPr/>
        </p:nvGrpSpPr>
        <p:grpSpPr bwMode="auto">
          <a:xfrm>
            <a:off x="6248400" y="4038696"/>
            <a:ext cx="685800" cy="446088"/>
            <a:chOff x="192" y="1824"/>
            <a:chExt cx="432" cy="281"/>
          </a:xfrm>
        </p:grpSpPr>
        <p:sp>
          <p:nvSpPr>
            <p:cNvPr id="16480" name="Oval 12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mtClean="0">
                <a:solidFill>
                  <a:srgbClr val="000000"/>
                </a:solidFill>
              </a:endParaRPr>
            </a:p>
          </p:txBody>
        </p:sp>
        <p:sp>
          <p:nvSpPr>
            <p:cNvPr id="16481" name="Text Box 13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base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mtClean="0">
                  <a:solidFill>
                    <a:srgbClr val="000000"/>
                  </a:solidFill>
                </a:rPr>
                <a:t>k</a:t>
              </a:r>
              <a:r>
                <a:rPr lang="en-US" altLang="zh-CN" baseline="-25000" smtClean="0">
                  <a:solidFill>
                    <a:srgbClr val="000000"/>
                  </a:solidFill>
                </a:rPr>
                <a:t>3</a:t>
              </a:r>
            </a:p>
          </p:txBody>
        </p:sp>
      </p:grpSp>
      <p:sp>
        <p:nvSpPr>
          <p:cNvPr id="16426" name="AutoShape 14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rgbClr val="66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6427" name="AutoShape 15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rgbClr val="66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6428" name="AutoShape 16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rgbClr val="66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6429" name="AutoShape 17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rgbClr val="66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6430" name="AutoShape 18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rgbClr val="00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6431" name="AutoShape 1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rgbClr val="66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6432" name="AutoShape 20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rgbClr val="66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6433" name="AutoShape 21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rgbClr val="66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6434" name="AutoShape 22"/>
          <p:cNvSpPr>
            <a:spLocks noChangeArrowheads="1"/>
          </p:cNvSpPr>
          <p:nvPr/>
        </p:nvSpPr>
        <p:spPr bwMode="auto">
          <a:xfrm>
            <a:off x="4572000" y="3810000"/>
            <a:ext cx="152400" cy="152400"/>
          </a:xfrm>
          <a:prstGeom prst="diamond">
            <a:avLst/>
          </a:prstGeom>
          <a:solidFill>
            <a:srgbClr val="66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6435" name="AutoShape 23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rgbClr val="00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6436" name="AutoShape 24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rgbClr val="00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6437" name="AutoShape 25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rgbClr val="00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6438" name="AutoShape 26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rgbClr val="00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6439" name="AutoShape 27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rgbClr val="00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6440" name="AutoShape 28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rgbClr val="00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6441" name="AutoShape 29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rgbClr val="00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6442" name="AutoShape 30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rgbClr val="00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6443" name="AutoShape 31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6444" name="AutoShape 32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6445" name="AutoShape 33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6446" name="AutoShape 34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6447" name="AutoShape 35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6448" name="AutoShape 36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6449" name="AutoShape 37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6450" name="AutoShape 38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6451" name="AutoShape 39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6452" name="AutoShape 40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rgbClr val="00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6453" name="AutoShape 41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6454" name="AutoShape 42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6455" name="AutoShape 43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6456" name="AutoShape 44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6457" name="AutoShape 45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6458" name="AutoShape 46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6459" name="AutoShape 47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6460" name="AutoShape 48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6461" name="AutoShape 49"/>
          <p:cNvSpPr>
            <a:spLocks noChangeArrowheads="1"/>
          </p:cNvSpPr>
          <p:nvPr/>
        </p:nvSpPr>
        <p:spPr bwMode="auto">
          <a:xfrm>
            <a:off x="4572000" y="38100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6462" name="AutoShape 50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6463" name="AutoShape 51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6464" name="AutoShape 52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6465" name="AutoShape 53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6466" name="AutoShape 54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6467" name="AutoShape 55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6468" name="AutoShape 56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6469" name="AutoShape 57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6470" name="AutoShape 58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6471" name="AutoShape 59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6472" name="AutoShape 60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6473" name="AutoShape 61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6474" name="AutoShape 62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6475" name="AutoShape 63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6476" name="AutoShape 64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6477" name="AutoShape 65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6478" name="AutoShape 66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6479" name="AutoShape 67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09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45"/>
          <p:cNvSpPr>
            <a:spLocks noChangeArrowheads="1"/>
          </p:cNvSpPr>
          <p:nvPr/>
        </p:nvSpPr>
        <p:spPr bwMode="auto">
          <a:xfrm>
            <a:off x="1122363" y="1198564"/>
            <a:ext cx="6989762" cy="54816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7411" name="Rectangle 46"/>
          <p:cNvSpPr>
            <a:spLocks noChangeArrowheads="1"/>
          </p:cNvSpPr>
          <p:nvPr/>
        </p:nvSpPr>
        <p:spPr bwMode="auto">
          <a:xfrm>
            <a:off x="2071688" y="1465263"/>
            <a:ext cx="5867400" cy="4076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7412" name="Line 47"/>
          <p:cNvSpPr>
            <a:spLocks noChangeShapeType="1"/>
          </p:cNvSpPr>
          <p:nvPr/>
        </p:nvSpPr>
        <p:spPr bwMode="auto">
          <a:xfrm>
            <a:off x="2071688" y="4724400"/>
            <a:ext cx="58674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7413" name="Line 48"/>
          <p:cNvSpPr>
            <a:spLocks noChangeShapeType="1"/>
          </p:cNvSpPr>
          <p:nvPr/>
        </p:nvSpPr>
        <p:spPr bwMode="auto">
          <a:xfrm>
            <a:off x="2071688" y="3908425"/>
            <a:ext cx="58674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7414" name="Line 49"/>
          <p:cNvSpPr>
            <a:spLocks noChangeShapeType="1"/>
          </p:cNvSpPr>
          <p:nvPr/>
        </p:nvSpPr>
        <p:spPr bwMode="auto">
          <a:xfrm>
            <a:off x="2071688" y="3098800"/>
            <a:ext cx="58674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7415" name="Line 50"/>
          <p:cNvSpPr>
            <a:spLocks noChangeShapeType="1"/>
          </p:cNvSpPr>
          <p:nvPr/>
        </p:nvSpPr>
        <p:spPr bwMode="auto">
          <a:xfrm>
            <a:off x="2071688" y="2281273"/>
            <a:ext cx="58674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7416" name="Line 51"/>
          <p:cNvSpPr>
            <a:spLocks noChangeShapeType="1"/>
          </p:cNvSpPr>
          <p:nvPr/>
        </p:nvSpPr>
        <p:spPr bwMode="auto">
          <a:xfrm>
            <a:off x="2071688" y="1465298"/>
            <a:ext cx="58674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7417" name="Rectangle 52"/>
          <p:cNvSpPr>
            <a:spLocks noChangeArrowheads="1"/>
          </p:cNvSpPr>
          <p:nvPr/>
        </p:nvSpPr>
        <p:spPr bwMode="auto">
          <a:xfrm>
            <a:off x="2071688" y="1465263"/>
            <a:ext cx="5867400" cy="4076700"/>
          </a:xfrm>
          <a:prstGeom prst="rect">
            <a:avLst/>
          </a:prstGeom>
          <a:noFill/>
          <a:ln w="7938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7418" name="Line 53"/>
          <p:cNvSpPr>
            <a:spLocks noChangeShapeType="1"/>
          </p:cNvSpPr>
          <p:nvPr/>
        </p:nvSpPr>
        <p:spPr bwMode="auto">
          <a:xfrm>
            <a:off x="2071688" y="1465263"/>
            <a:ext cx="1587" cy="40767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7419" name="Line 54"/>
          <p:cNvSpPr>
            <a:spLocks noChangeShapeType="1"/>
          </p:cNvSpPr>
          <p:nvPr/>
        </p:nvSpPr>
        <p:spPr bwMode="auto">
          <a:xfrm>
            <a:off x="2001840" y="5541998"/>
            <a:ext cx="698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7420" name="Line 55"/>
          <p:cNvSpPr>
            <a:spLocks noChangeShapeType="1"/>
          </p:cNvSpPr>
          <p:nvPr/>
        </p:nvSpPr>
        <p:spPr bwMode="auto">
          <a:xfrm>
            <a:off x="2001840" y="4724400"/>
            <a:ext cx="698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7421" name="Line 56"/>
          <p:cNvSpPr>
            <a:spLocks noChangeShapeType="1"/>
          </p:cNvSpPr>
          <p:nvPr/>
        </p:nvSpPr>
        <p:spPr bwMode="auto">
          <a:xfrm>
            <a:off x="2001840" y="3908425"/>
            <a:ext cx="698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7422" name="Line 57"/>
          <p:cNvSpPr>
            <a:spLocks noChangeShapeType="1"/>
          </p:cNvSpPr>
          <p:nvPr/>
        </p:nvSpPr>
        <p:spPr bwMode="auto">
          <a:xfrm>
            <a:off x="2001840" y="3098800"/>
            <a:ext cx="698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7423" name="Line 58"/>
          <p:cNvSpPr>
            <a:spLocks noChangeShapeType="1"/>
          </p:cNvSpPr>
          <p:nvPr/>
        </p:nvSpPr>
        <p:spPr bwMode="auto">
          <a:xfrm>
            <a:off x="2001840" y="2281273"/>
            <a:ext cx="698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7424" name="Line 59"/>
          <p:cNvSpPr>
            <a:spLocks noChangeShapeType="1"/>
          </p:cNvSpPr>
          <p:nvPr/>
        </p:nvSpPr>
        <p:spPr bwMode="auto">
          <a:xfrm>
            <a:off x="2001840" y="1465298"/>
            <a:ext cx="6985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7425" name="Line 60"/>
          <p:cNvSpPr>
            <a:spLocks noChangeShapeType="1"/>
          </p:cNvSpPr>
          <p:nvPr/>
        </p:nvSpPr>
        <p:spPr bwMode="auto">
          <a:xfrm>
            <a:off x="2071688" y="5541998"/>
            <a:ext cx="58674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7426" name="Line 61"/>
          <p:cNvSpPr>
            <a:spLocks noChangeShapeType="1"/>
          </p:cNvSpPr>
          <p:nvPr/>
        </p:nvSpPr>
        <p:spPr bwMode="auto">
          <a:xfrm flipV="1">
            <a:off x="2071688" y="5541966"/>
            <a:ext cx="1587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7427" name="Line 62"/>
          <p:cNvSpPr>
            <a:spLocks noChangeShapeType="1"/>
          </p:cNvSpPr>
          <p:nvPr/>
        </p:nvSpPr>
        <p:spPr bwMode="auto">
          <a:xfrm flipV="1">
            <a:off x="3243267" y="5541966"/>
            <a:ext cx="1587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7428" name="Line 63"/>
          <p:cNvSpPr>
            <a:spLocks noChangeShapeType="1"/>
          </p:cNvSpPr>
          <p:nvPr/>
        </p:nvSpPr>
        <p:spPr bwMode="auto">
          <a:xfrm flipV="1">
            <a:off x="4421188" y="5541966"/>
            <a:ext cx="1587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7429" name="Line 64"/>
          <p:cNvSpPr>
            <a:spLocks noChangeShapeType="1"/>
          </p:cNvSpPr>
          <p:nvPr/>
        </p:nvSpPr>
        <p:spPr bwMode="auto">
          <a:xfrm flipV="1">
            <a:off x="5591175" y="5541966"/>
            <a:ext cx="1588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7430" name="Line 65"/>
          <p:cNvSpPr>
            <a:spLocks noChangeShapeType="1"/>
          </p:cNvSpPr>
          <p:nvPr/>
        </p:nvSpPr>
        <p:spPr bwMode="auto">
          <a:xfrm flipV="1">
            <a:off x="6769101" y="5541966"/>
            <a:ext cx="1588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7431" name="Line 66"/>
          <p:cNvSpPr>
            <a:spLocks noChangeShapeType="1"/>
          </p:cNvSpPr>
          <p:nvPr/>
        </p:nvSpPr>
        <p:spPr bwMode="auto">
          <a:xfrm flipV="1">
            <a:off x="7939088" y="5541966"/>
            <a:ext cx="1587" cy="698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7432" name="Freeform 67"/>
          <p:cNvSpPr>
            <a:spLocks/>
          </p:cNvSpPr>
          <p:nvPr/>
        </p:nvSpPr>
        <p:spPr bwMode="auto">
          <a:xfrm>
            <a:off x="3179763" y="4662488"/>
            <a:ext cx="125412" cy="125412"/>
          </a:xfrm>
          <a:custGeom>
            <a:avLst/>
            <a:gdLst>
              <a:gd name="T0" fmla="*/ 63500 w 79"/>
              <a:gd name="T1" fmla="*/ 0 h 79"/>
              <a:gd name="T2" fmla="*/ 125412 w 79"/>
              <a:gd name="T3" fmla="*/ 61912 h 79"/>
              <a:gd name="T4" fmla="*/ 63500 w 79"/>
              <a:gd name="T5" fmla="*/ 125412 h 79"/>
              <a:gd name="T6" fmla="*/ 0 w 79"/>
              <a:gd name="T7" fmla="*/ 61912 h 79"/>
              <a:gd name="T8" fmla="*/ 63500 w 79"/>
              <a:gd name="T9" fmla="*/ 0 h 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9" h="79">
                <a:moveTo>
                  <a:pt x="40" y="0"/>
                </a:moveTo>
                <a:lnTo>
                  <a:pt x="79" y="39"/>
                </a:lnTo>
                <a:lnTo>
                  <a:pt x="40" y="79"/>
                </a:lnTo>
                <a:lnTo>
                  <a:pt x="0" y="39"/>
                </a:lnTo>
                <a:lnTo>
                  <a:pt x="40" y="0"/>
                </a:lnTo>
                <a:close/>
              </a:path>
            </a:pathLst>
          </a:custGeom>
          <a:solidFill>
            <a:srgbClr val="000080"/>
          </a:solidFill>
          <a:ln w="7938">
            <a:solidFill>
              <a:srgbClr val="000080"/>
            </a:solidFill>
            <a:prstDash val="solid"/>
            <a:round/>
            <a:headEnd/>
            <a:tailEnd/>
          </a:ln>
        </p:spPr>
        <p:txBody>
          <a:bodyPr lIns="91067" tIns="45536" rIns="91067" bIns="4553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7433" name="Rectangle 68"/>
          <p:cNvSpPr>
            <a:spLocks noChangeArrowheads="1"/>
          </p:cNvSpPr>
          <p:nvPr/>
        </p:nvSpPr>
        <p:spPr bwMode="auto">
          <a:xfrm>
            <a:off x="1781176" y="5416551"/>
            <a:ext cx="12182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700">
                <a:solidFill>
                  <a:srgbClr val="000000"/>
                </a:solidFill>
              </a:rPr>
              <a:t>0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17434" name="Rectangle 69"/>
          <p:cNvSpPr>
            <a:spLocks noChangeArrowheads="1"/>
          </p:cNvSpPr>
          <p:nvPr/>
        </p:nvSpPr>
        <p:spPr bwMode="auto">
          <a:xfrm>
            <a:off x="1781176" y="4598991"/>
            <a:ext cx="12182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700">
                <a:solidFill>
                  <a:srgbClr val="000000"/>
                </a:solidFill>
              </a:rPr>
              <a:t>1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17435" name="Rectangle 70"/>
          <p:cNvSpPr>
            <a:spLocks noChangeArrowheads="1"/>
          </p:cNvSpPr>
          <p:nvPr/>
        </p:nvSpPr>
        <p:spPr bwMode="auto">
          <a:xfrm>
            <a:off x="1781176" y="3783013"/>
            <a:ext cx="12182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700">
                <a:solidFill>
                  <a:srgbClr val="000000"/>
                </a:solidFill>
              </a:rPr>
              <a:t>2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17436" name="Rectangle 71"/>
          <p:cNvSpPr>
            <a:spLocks noChangeArrowheads="1"/>
          </p:cNvSpPr>
          <p:nvPr/>
        </p:nvSpPr>
        <p:spPr bwMode="auto">
          <a:xfrm>
            <a:off x="1781176" y="2973388"/>
            <a:ext cx="12182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700">
                <a:solidFill>
                  <a:srgbClr val="000000"/>
                </a:solidFill>
              </a:rPr>
              <a:t>3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17437" name="Rectangle 72"/>
          <p:cNvSpPr>
            <a:spLocks noChangeArrowheads="1"/>
          </p:cNvSpPr>
          <p:nvPr/>
        </p:nvSpPr>
        <p:spPr bwMode="auto">
          <a:xfrm>
            <a:off x="1781176" y="2155828"/>
            <a:ext cx="12182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700">
                <a:solidFill>
                  <a:srgbClr val="000000"/>
                </a:solidFill>
              </a:rPr>
              <a:t>4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17438" name="Rectangle 73"/>
          <p:cNvSpPr>
            <a:spLocks noChangeArrowheads="1"/>
          </p:cNvSpPr>
          <p:nvPr/>
        </p:nvSpPr>
        <p:spPr bwMode="auto">
          <a:xfrm>
            <a:off x="1781176" y="1339851"/>
            <a:ext cx="12182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700">
                <a:solidFill>
                  <a:srgbClr val="000000"/>
                </a:solidFill>
              </a:rPr>
              <a:t>5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17439" name="Rectangle 74"/>
          <p:cNvSpPr>
            <a:spLocks noChangeArrowheads="1"/>
          </p:cNvSpPr>
          <p:nvPr/>
        </p:nvSpPr>
        <p:spPr bwMode="auto">
          <a:xfrm>
            <a:off x="2017714" y="5738813"/>
            <a:ext cx="12182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700">
                <a:solidFill>
                  <a:srgbClr val="000000"/>
                </a:solidFill>
              </a:rPr>
              <a:t>0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17440" name="Rectangle 75"/>
          <p:cNvSpPr>
            <a:spLocks noChangeArrowheads="1"/>
          </p:cNvSpPr>
          <p:nvPr/>
        </p:nvSpPr>
        <p:spPr bwMode="auto">
          <a:xfrm>
            <a:off x="3187700" y="5738813"/>
            <a:ext cx="12182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700">
                <a:solidFill>
                  <a:srgbClr val="000000"/>
                </a:solidFill>
              </a:rPr>
              <a:t>1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17441" name="Rectangle 76"/>
          <p:cNvSpPr>
            <a:spLocks noChangeArrowheads="1"/>
          </p:cNvSpPr>
          <p:nvPr/>
        </p:nvSpPr>
        <p:spPr bwMode="auto">
          <a:xfrm>
            <a:off x="4365626" y="5738813"/>
            <a:ext cx="12182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700">
                <a:solidFill>
                  <a:srgbClr val="000000"/>
                </a:solidFill>
              </a:rPr>
              <a:t>2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17442" name="Rectangle 77"/>
          <p:cNvSpPr>
            <a:spLocks noChangeArrowheads="1"/>
          </p:cNvSpPr>
          <p:nvPr/>
        </p:nvSpPr>
        <p:spPr bwMode="auto">
          <a:xfrm>
            <a:off x="5535614" y="5738813"/>
            <a:ext cx="12182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700">
                <a:solidFill>
                  <a:srgbClr val="000000"/>
                </a:solidFill>
              </a:rPr>
              <a:t>3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17443" name="Rectangle 78"/>
          <p:cNvSpPr>
            <a:spLocks noChangeArrowheads="1"/>
          </p:cNvSpPr>
          <p:nvPr/>
        </p:nvSpPr>
        <p:spPr bwMode="auto">
          <a:xfrm>
            <a:off x="6715126" y="5738813"/>
            <a:ext cx="12182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700">
                <a:solidFill>
                  <a:srgbClr val="000000"/>
                </a:solidFill>
              </a:rPr>
              <a:t>4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17444" name="Rectangle 79"/>
          <p:cNvSpPr>
            <a:spLocks noChangeArrowheads="1"/>
          </p:cNvSpPr>
          <p:nvPr/>
        </p:nvSpPr>
        <p:spPr bwMode="auto">
          <a:xfrm>
            <a:off x="7885114" y="5738813"/>
            <a:ext cx="12182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700">
                <a:solidFill>
                  <a:srgbClr val="000000"/>
                </a:solidFill>
              </a:rPr>
              <a:t>5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267267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5334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>
                <a:effectLst>
                  <a:outerShdw blurRad="38100" dist="38100" dir="2700000" algn="tl">
                    <a:srgbClr val="C0C0C0"/>
                  </a:outerShdw>
                </a:effectLst>
              </a:rPr>
              <a:t>K-means Clustering: Step 4</a:t>
            </a:r>
          </a:p>
        </p:txBody>
      </p:sp>
      <p:sp>
        <p:nvSpPr>
          <p:cNvPr id="17446" name="Text Box 4"/>
          <p:cNvSpPr txBox="1">
            <a:spLocks noChangeArrowheads="1"/>
          </p:cNvSpPr>
          <p:nvPr/>
        </p:nvSpPr>
        <p:spPr bwMode="auto">
          <a:xfrm>
            <a:off x="979506" y="838218"/>
            <a:ext cx="5993195" cy="368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Algorithm: k-means, Distance Metric: Euclidean Distance</a:t>
            </a:r>
          </a:p>
        </p:txBody>
      </p:sp>
      <p:grpSp>
        <p:nvGrpSpPr>
          <p:cNvPr id="17447" name="Group 5"/>
          <p:cNvGrpSpPr>
            <a:grpSpLocks/>
          </p:cNvGrpSpPr>
          <p:nvPr/>
        </p:nvGrpSpPr>
        <p:grpSpPr bwMode="auto">
          <a:xfrm>
            <a:off x="6172200" y="2133696"/>
            <a:ext cx="685800" cy="446088"/>
            <a:chOff x="192" y="1824"/>
            <a:chExt cx="432" cy="281"/>
          </a:xfrm>
        </p:grpSpPr>
        <p:sp>
          <p:nvSpPr>
            <p:cNvPr id="17485" name="Oval 6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mtClean="0">
                <a:solidFill>
                  <a:srgbClr val="000000"/>
                </a:solidFill>
              </a:endParaRPr>
            </a:p>
          </p:txBody>
        </p:sp>
        <p:sp>
          <p:nvSpPr>
            <p:cNvPr id="17486" name="Text Box 7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base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mtClean="0">
                  <a:solidFill>
                    <a:srgbClr val="000000"/>
                  </a:solidFill>
                </a:rPr>
                <a:t>k</a:t>
              </a:r>
              <a:r>
                <a:rPr lang="en-US" altLang="zh-CN" baseline="-25000" smtClean="0">
                  <a:solidFill>
                    <a:srgbClr val="000000"/>
                  </a:solidFill>
                </a:rPr>
                <a:t>1</a:t>
              </a:r>
            </a:p>
          </p:txBody>
        </p:sp>
      </p:grpSp>
      <p:grpSp>
        <p:nvGrpSpPr>
          <p:cNvPr id="17448" name="Group 8"/>
          <p:cNvGrpSpPr>
            <a:grpSpLocks/>
          </p:cNvGrpSpPr>
          <p:nvPr/>
        </p:nvGrpSpPr>
        <p:grpSpPr bwMode="auto">
          <a:xfrm>
            <a:off x="3124200" y="4343496"/>
            <a:ext cx="685800" cy="446088"/>
            <a:chOff x="192" y="1824"/>
            <a:chExt cx="432" cy="281"/>
          </a:xfrm>
        </p:grpSpPr>
        <p:sp>
          <p:nvSpPr>
            <p:cNvPr id="17483" name="Oval 9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mtClean="0">
                <a:solidFill>
                  <a:srgbClr val="000000"/>
                </a:solidFill>
              </a:endParaRPr>
            </a:p>
          </p:txBody>
        </p:sp>
        <p:sp>
          <p:nvSpPr>
            <p:cNvPr id="17484" name="Text Box 10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base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mtClean="0">
                  <a:solidFill>
                    <a:srgbClr val="000000"/>
                  </a:solidFill>
                </a:rPr>
                <a:t>k</a:t>
              </a:r>
              <a:r>
                <a:rPr lang="en-US" altLang="zh-CN" baseline="-25000" smtClean="0">
                  <a:solidFill>
                    <a:srgbClr val="000000"/>
                  </a:solidFill>
                </a:rPr>
                <a:t>2</a:t>
              </a:r>
            </a:p>
          </p:txBody>
        </p:sp>
      </p:grpSp>
      <p:grpSp>
        <p:nvGrpSpPr>
          <p:cNvPr id="17449" name="Group 11"/>
          <p:cNvGrpSpPr>
            <a:grpSpLocks/>
          </p:cNvGrpSpPr>
          <p:nvPr/>
        </p:nvGrpSpPr>
        <p:grpSpPr bwMode="auto">
          <a:xfrm>
            <a:off x="6248400" y="4038696"/>
            <a:ext cx="685800" cy="446088"/>
            <a:chOff x="192" y="1824"/>
            <a:chExt cx="432" cy="281"/>
          </a:xfrm>
        </p:grpSpPr>
        <p:sp>
          <p:nvSpPr>
            <p:cNvPr id="17481" name="Oval 12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mtClean="0">
                <a:solidFill>
                  <a:srgbClr val="000000"/>
                </a:solidFill>
              </a:endParaRPr>
            </a:p>
          </p:txBody>
        </p:sp>
        <p:sp>
          <p:nvSpPr>
            <p:cNvPr id="17482" name="Text Box 13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base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mtClean="0">
                  <a:solidFill>
                    <a:srgbClr val="000000"/>
                  </a:solidFill>
                </a:rPr>
                <a:t>k</a:t>
              </a:r>
              <a:r>
                <a:rPr lang="en-US" altLang="zh-CN" baseline="-25000" smtClean="0">
                  <a:solidFill>
                    <a:srgbClr val="000000"/>
                  </a:solidFill>
                </a:rPr>
                <a:t>3</a:t>
              </a:r>
            </a:p>
          </p:txBody>
        </p:sp>
      </p:grpSp>
      <p:sp>
        <p:nvSpPr>
          <p:cNvPr id="17450" name="AutoShape 14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7451" name="AutoShape 15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7452" name="AutoShape 16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7453" name="AutoShape 17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7454" name="AutoShape 18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7455" name="AutoShape 1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7456" name="AutoShape 20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7457" name="AutoShape 21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7458" name="AutoShape 22"/>
          <p:cNvSpPr>
            <a:spLocks noChangeArrowheads="1"/>
          </p:cNvSpPr>
          <p:nvPr/>
        </p:nvSpPr>
        <p:spPr bwMode="auto">
          <a:xfrm>
            <a:off x="4572000" y="3810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7459" name="AutoShape 23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7460" name="AutoShape 24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7461" name="AutoShape 25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7462" name="AutoShape 26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7463" name="AutoShape 27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7464" name="AutoShape 28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7465" name="AutoShape 29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7466" name="AutoShape 30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7467" name="AutoShape 31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7468" name="AutoShape 32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7469" name="AutoShape 33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7470" name="AutoShape 34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7471" name="AutoShape 35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7472" name="AutoShape 36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7473" name="AutoShape 37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7474" name="AutoShape 38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7475" name="AutoShape 39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7476" name="AutoShape 40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grpSp>
        <p:nvGrpSpPr>
          <p:cNvPr id="267305" name="Group 41"/>
          <p:cNvGrpSpPr>
            <a:grpSpLocks/>
          </p:cNvGrpSpPr>
          <p:nvPr/>
        </p:nvGrpSpPr>
        <p:grpSpPr bwMode="auto">
          <a:xfrm>
            <a:off x="2819400" y="2209800"/>
            <a:ext cx="3962400" cy="2514600"/>
            <a:chOff x="1776" y="1392"/>
            <a:chExt cx="2496" cy="1584"/>
          </a:xfrm>
        </p:grpSpPr>
        <p:sp>
          <p:nvSpPr>
            <p:cNvPr id="17478" name="Line 42"/>
            <p:cNvSpPr>
              <a:spLocks noChangeShapeType="1"/>
            </p:cNvSpPr>
            <p:nvPr/>
          </p:nvSpPr>
          <p:spPr bwMode="auto">
            <a:xfrm flipH="1" flipV="1">
              <a:off x="1776" y="2592"/>
              <a:ext cx="192" cy="144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7479" name="Line 43"/>
            <p:cNvSpPr>
              <a:spLocks noChangeShapeType="1"/>
            </p:cNvSpPr>
            <p:nvPr/>
          </p:nvSpPr>
          <p:spPr bwMode="auto">
            <a:xfrm flipH="1">
              <a:off x="3840" y="2736"/>
              <a:ext cx="96" cy="24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7480" name="Line 44"/>
            <p:cNvSpPr>
              <a:spLocks noChangeShapeType="1"/>
            </p:cNvSpPr>
            <p:nvPr/>
          </p:nvSpPr>
          <p:spPr bwMode="auto">
            <a:xfrm>
              <a:off x="4080" y="1392"/>
              <a:ext cx="19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1210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7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34" name="Object 2"/>
          <p:cNvGraphicFramePr>
            <a:graphicFrameLocks noChangeAspect="1"/>
          </p:cNvGraphicFramePr>
          <p:nvPr/>
        </p:nvGraphicFramePr>
        <p:xfrm>
          <a:off x="1066801" y="1143003"/>
          <a:ext cx="7100888" cy="558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2" name="Chart" r:id="rId3" imgW="7438680" imgH="5850360" progId="Excel.Chart.8">
                  <p:embed/>
                </p:oleObj>
              </mc:Choice>
              <mc:Fallback>
                <p:oleObj name="Chart" r:id="rId3" imgW="7438680" imgH="5850360" progId="Excel.Char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1" y="1143003"/>
                        <a:ext cx="7100888" cy="558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8291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5334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>
                <a:effectLst>
                  <a:outerShdw blurRad="38100" dist="38100" dir="2700000" algn="tl">
                    <a:srgbClr val="C0C0C0"/>
                  </a:outerShdw>
                </a:effectLst>
              </a:rPr>
              <a:t>K-means Clustering: Step 5</a:t>
            </a:r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979506" y="838218"/>
            <a:ext cx="5993195" cy="368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Algorithm: k-means, Distance Metric: Euclidean Distance</a:t>
            </a:r>
          </a:p>
        </p:txBody>
      </p:sp>
      <p:grpSp>
        <p:nvGrpSpPr>
          <p:cNvPr id="18437" name="Group 5"/>
          <p:cNvGrpSpPr>
            <a:grpSpLocks/>
          </p:cNvGrpSpPr>
          <p:nvPr/>
        </p:nvGrpSpPr>
        <p:grpSpPr bwMode="auto">
          <a:xfrm>
            <a:off x="6553200" y="2133696"/>
            <a:ext cx="685800" cy="446088"/>
            <a:chOff x="192" y="1824"/>
            <a:chExt cx="432" cy="281"/>
          </a:xfrm>
        </p:grpSpPr>
        <p:sp>
          <p:nvSpPr>
            <p:cNvPr id="18471" name="Oval 6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mtClean="0">
                <a:solidFill>
                  <a:srgbClr val="000000"/>
                </a:solidFill>
              </a:endParaRPr>
            </a:p>
          </p:txBody>
        </p:sp>
        <p:sp>
          <p:nvSpPr>
            <p:cNvPr id="18472" name="Text Box 7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base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mtClean="0">
                  <a:solidFill>
                    <a:srgbClr val="000000"/>
                  </a:solidFill>
                </a:rPr>
                <a:t>k</a:t>
              </a:r>
              <a:r>
                <a:rPr lang="en-US" altLang="zh-CN" baseline="-25000" smtClean="0">
                  <a:solidFill>
                    <a:srgbClr val="000000"/>
                  </a:solidFill>
                </a:rPr>
                <a:t>1</a:t>
              </a:r>
            </a:p>
          </p:txBody>
        </p:sp>
      </p:grpSp>
      <p:grpSp>
        <p:nvGrpSpPr>
          <p:cNvPr id="18438" name="Group 8"/>
          <p:cNvGrpSpPr>
            <a:grpSpLocks/>
          </p:cNvGrpSpPr>
          <p:nvPr/>
        </p:nvGrpSpPr>
        <p:grpSpPr bwMode="auto">
          <a:xfrm>
            <a:off x="2743200" y="4038696"/>
            <a:ext cx="685800" cy="446088"/>
            <a:chOff x="192" y="1824"/>
            <a:chExt cx="432" cy="281"/>
          </a:xfrm>
        </p:grpSpPr>
        <p:sp>
          <p:nvSpPr>
            <p:cNvPr id="18469" name="Oval 9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mtClean="0">
                <a:solidFill>
                  <a:srgbClr val="000000"/>
                </a:solidFill>
              </a:endParaRPr>
            </a:p>
          </p:txBody>
        </p:sp>
        <p:sp>
          <p:nvSpPr>
            <p:cNvPr id="18470" name="Text Box 10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base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mtClean="0">
                  <a:solidFill>
                    <a:srgbClr val="000000"/>
                  </a:solidFill>
                </a:rPr>
                <a:t>k</a:t>
              </a:r>
              <a:r>
                <a:rPr lang="en-US" altLang="zh-CN" baseline="-25000" smtClean="0">
                  <a:solidFill>
                    <a:srgbClr val="000000"/>
                  </a:solidFill>
                </a:rPr>
                <a:t>2</a:t>
              </a:r>
            </a:p>
          </p:txBody>
        </p:sp>
      </p:grpSp>
      <p:grpSp>
        <p:nvGrpSpPr>
          <p:cNvPr id="18439" name="Group 11"/>
          <p:cNvGrpSpPr>
            <a:grpSpLocks/>
          </p:cNvGrpSpPr>
          <p:nvPr/>
        </p:nvGrpSpPr>
        <p:grpSpPr bwMode="auto">
          <a:xfrm>
            <a:off x="6172200" y="4267296"/>
            <a:ext cx="685800" cy="446088"/>
            <a:chOff x="192" y="1824"/>
            <a:chExt cx="432" cy="281"/>
          </a:xfrm>
        </p:grpSpPr>
        <p:sp>
          <p:nvSpPr>
            <p:cNvPr id="18467" name="Oval 12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mtClean="0">
                <a:solidFill>
                  <a:srgbClr val="000000"/>
                </a:solidFill>
              </a:endParaRPr>
            </a:p>
          </p:txBody>
        </p:sp>
        <p:sp>
          <p:nvSpPr>
            <p:cNvPr id="18468" name="Text Box 13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base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mtClean="0">
                  <a:solidFill>
                    <a:srgbClr val="000000"/>
                  </a:solidFill>
                </a:rPr>
                <a:t>k</a:t>
              </a:r>
              <a:r>
                <a:rPr lang="en-US" altLang="zh-CN" baseline="-25000" smtClean="0">
                  <a:solidFill>
                    <a:srgbClr val="000000"/>
                  </a:solidFill>
                </a:rPr>
                <a:t>3</a:t>
              </a:r>
            </a:p>
          </p:txBody>
        </p:sp>
      </p:grpSp>
      <p:sp>
        <p:nvSpPr>
          <p:cNvPr id="18440" name="AutoShape 14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8441" name="AutoShape 15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8442" name="AutoShape 16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8443" name="AutoShape 17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8444" name="AutoShape 18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8445" name="AutoShape 19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8446" name="AutoShape 20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8447" name="AutoShape 21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8448" name="AutoShape 22"/>
          <p:cNvSpPr>
            <a:spLocks noChangeArrowheads="1"/>
          </p:cNvSpPr>
          <p:nvPr/>
        </p:nvSpPr>
        <p:spPr bwMode="auto">
          <a:xfrm>
            <a:off x="4572000" y="3810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8449" name="AutoShape 23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8450" name="AutoShape 24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8451" name="AutoShape 25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8452" name="AutoShape 26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8453" name="AutoShape 27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8454" name="AutoShape 28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8455" name="AutoShape 29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8456" name="AutoShape 30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8457" name="AutoShape 31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8458" name="AutoShape 32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8459" name="AutoShape 33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8460" name="AutoShape 34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8461" name="AutoShape 35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8462" name="AutoShape 36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8463" name="AutoShape 37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8464" name="AutoShape 38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8465" name="AutoShape 39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8466" name="AutoShape 40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76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88C23E-AEC6-4B1F-9B5D-E9D9AB5DE9B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53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Data Clustering via Kmeans</a:t>
            </a:r>
          </a:p>
        </p:txBody>
      </p:sp>
      <p:pic>
        <p:nvPicPr>
          <p:cNvPr id="19461" name="Picture 5" descr="kmean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0" y="1295400"/>
            <a:ext cx="5257800" cy="41227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62" name="Text Box 7"/>
          <p:cNvSpPr txBox="1">
            <a:spLocks noChangeArrowheads="1"/>
          </p:cNvSpPr>
          <p:nvPr/>
        </p:nvSpPr>
        <p:spPr bwMode="auto">
          <a:xfrm>
            <a:off x="755656" y="5562601"/>
            <a:ext cx="7468689" cy="369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067" tIns="45536" rIns="91067" bIns="4553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Instead of 2D, kmeans can be applied to 3D color space RGB or L*a*b*</a:t>
            </a:r>
          </a:p>
        </p:txBody>
      </p:sp>
    </p:spTree>
    <p:extLst>
      <p:ext uri="{BB962C8B-B14F-4D97-AF65-F5344CB8AC3E}">
        <p14:creationId xmlns:p14="http://schemas.microsoft.com/office/powerpoint/2010/main" val="131995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2" descr="40%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pPr marL="685800" indent="-685800" eaLnBrk="1" hangingPunct="1">
              <a:defRPr/>
            </a:pPr>
            <a:r>
              <a:rPr lang="en-CA" sz="4000" dirty="0" smtClean="0">
                <a:latin typeface="+mn-lt"/>
              </a:rPr>
              <a:t>K-means Properties</a:t>
            </a:r>
            <a:endParaRPr lang="en-US" sz="4000" dirty="0" smtClean="0">
              <a:latin typeface="+mn-lt"/>
            </a:endParaRPr>
          </a:p>
        </p:txBody>
      </p:sp>
      <p:sp>
        <p:nvSpPr>
          <p:cNvPr id="67587" name="Content Placeholder 5"/>
          <p:cNvSpPr txBox="1">
            <a:spLocks/>
          </p:cNvSpPr>
          <p:nvPr/>
        </p:nvSpPr>
        <p:spPr bwMode="auto">
          <a:xfrm>
            <a:off x="190500" y="1317625"/>
            <a:ext cx="79883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Tx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Works best when clusters are spherical  (blob like)</a:t>
            </a:r>
          </a:p>
        </p:txBody>
      </p:sp>
      <p:sp>
        <p:nvSpPr>
          <p:cNvPr id="63506" name="Content Placeholder 5"/>
          <p:cNvSpPr txBox="1">
            <a:spLocks/>
          </p:cNvSpPr>
          <p:nvPr/>
        </p:nvSpPr>
        <p:spPr bwMode="auto">
          <a:xfrm>
            <a:off x="215900" y="2911475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Tx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Fails for elongated clusters </a:t>
            </a:r>
          </a:p>
          <a:p>
            <a:pPr marL="800100" lvl="1" indent="-342900" defTabSz="91440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Tx/>
              <a:buChar char="•"/>
            </a:pPr>
            <a:r>
              <a:rPr lang="en-US" sz="2000" dirty="0" smtClean="0">
                <a:solidFill>
                  <a:srgbClr val="000000"/>
                </a:solidFill>
                <a:latin typeface="Calibri" pitchFamily="34" charset="0"/>
              </a:rPr>
              <a:t>SSE  is </a:t>
            </a:r>
            <a:r>
              <a:rPr lang="en-US" sz="2000" dirty="0">
                <a:solidFill>
                  <a:srgbClr val="000000"/>
                </a:solidFill>
                <a:latin typeface="Calibri" pitchFamily="34" charset="0"/>
              </a:rPr>
              <a:t>not an appropriate objective function in this case</a:t>
            </a:r>
          </a:p>
        </p:txBody>
      </p:sp>
      <p:sp>
        <p:nvSpPr>
          <p:cNvPr id="63507" name="Oval 70"/>
          <p:cNvSpPr>
            <a:spLocks noChangeArrowheads="1"/>
          </p:cNvSpPr>
          <p:nvPr/>
        </p:nvSpPr>
        <p:spPr bwMode="auto">
          <a:xfrm rot="6135294">
            <a:off x="2924175" y="3843338"/>
            <a:ext cx="152400" cy="152400"/>
          </a:xfrm>
          <a:prstGeom prst="ellipse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CA" sz="2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3508" name="Oval 71"/>
          <p:cNvSpPr>
            <a:spLocks noChangeArrowheads="1"/>
          </p:cNvSpPr>
          <p:nvPr/>
        </p:nvSpPr>
        <p:spPr bwMode="auto">
          <a:xfrm rot="6135294">
            <a:off x="3584575" y="3941763"/>
            <a:ext cx="152400" cy="152400"/>
          </a:xfrm>
          <a:prstGeom prst="ellipse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CA" sz="2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3509" name="Oval 73"/>
          <p:cNvSpPr>
            <a:spLocks noChangeArrowheads="1"/>
          </p:cNvSpPr>
          <p:nvPr/>
        </p:nvSpPr>
        <p:spPr bwMode="auto">
          <a:xfrm rot="6135294">
            <a:off x="2582863" y="3951288"/>
            <a:ext cx="152400" cy="152400"/>
          </a:xfrm>
          <a:prstGeom prst="ellipse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CA" sz="2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3510" name="Oval 74"/>
          <p:cNvSpPr>
            <a:spLocks noChangeArrowheads="1"/>
          </p:cNvSpPr>
          <p:nvPr/>
        </p:nvSpPr>
        <p:spPr bwMode="auto">
          <a:xfrm rot="6135294">
            <a:off x="3860800" y="4138613"/>
            <a:ext cx="152400" cy="152400"/>
          </a:xfrm>
          <a:prstGeom prst="ellipse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CA" sz="2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3511" name="Oval 75"/>
          <p:cNvSpPr>
            <a:spLocks noChangeArrowheads="1"/>
          </p:cNvSpPr>
          <p:nvPr/>
        </p:nvSpPr>
        <p:spPr bwMode="auto">
          <a:xfrm rot="6135294">
            <a:off x="2468563" y="4679950"/>
            <a:ext cx="152400" cy="152400"/>
          </a:xfrm>
          <a:prstGeom prst="ellipse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CA" sz="2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3512" name="Oval 77"/>
          <p:cNvSpPr>
            <a:spLocks noChangeArrowheads="1"/>
          </p:cNvSpPr>
          <p:nvPr/>
        </p:nvSpPr>
        <p:spPr bwMode="auto">
          <a:xfrm rot="6135294">
            <a:off x="3101975" y="4700588"/>
            <a:ext cx="152400" cy="152400"/>
          </a:xfrm>
          <a:prstGeom prst="ellipse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CA" sz="2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3513" name="Oval 78"/>
          <p:cNvSpPr>
            <a:spLocks noChangeArrowheads="1"/>
          </p:cNvSpPr>
          <p:nvPr/>
        </p:nvSpPr>
        <p:spPr bwMode="auto">
          <a:xfrm rot="6135294">
            <a:off x="2787650" y="4678363"/>
            <a:ext cx="152400" cy="152400"/>
          </a:xfrm>
          <a:prstGeom prst="ellipse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CA" sz="2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3514" name="Oval 79"/>
          <p:cNvSpPr>
            <a:spLocks noChangeArrowheads="1"/>
          </p:cNvSpPr>
          <p:nvPr/>
        </p:nvSpPr>
        <p:spPr bwMode="auto">
          <a:xfrm rot="6135294">
            <a:off x="3281363" y="3875088"/>
            <a:ext cx="152400" cy="152400"/>
          </a:xfrm>
          <a:prstGeom prst="ellipse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CA" sz="2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3515" name="Oval 82"/>
          <p:cNvSpPr>
            <a:spLocks noChangeArrowheads="1"/>
          </p:cNvSpPr>
          <p:nvPr/>
        </p:nvSpPr>
        <p:spPr bwMode="auto">
          <a:xfrm rot="6135294">
            <a:off x="3365500" y="4530725"/>
            <a:ext cx="152400" cy="152400"/>
          </a:xfrm>
          <a:prstGeom prst="ellipse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CA" sz="2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3516" name="Oval 83"/>
          <p:cNvSpPr>
            <a:spLocks noChangeArrowheads="1"/>
          </p:cNvSpPr>
          <p:nvPr/>
        </p:nvSpPr>
        <p:spPr bwMode="auto">
          <a:xfrm rot="6135294">
            <a:off x="2360613" y="4130675"/>
            <a:ext cx="152400" cy="152400"/>
          </a:xfrm>
          <a:prstGeom prst="ellipse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CA" sz="2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3517" name="Oval 87"/>
          <p:cNvSpPr>
            <a:spLocks noChangeArrowheads="1"/>
          </p:cNvSpPr>
          <p:nvPr/>
        </p:nvSpPr>
        <p:spPr bwMode="auto">
          <a:xfrm rot="6135294">
            <a:off x="2127250" y="4579938"/>
            <a:ext cx="152400" cy="152400"/>
          </a:xfrm>
          <a:prstGeom prst="ellipse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CA" sz="2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3518" name="Oval 77"/>
          <p:cNvSpPr>
            <a:spLocks noChangeArrowheads="1"/>
          </p:cNvSpPr>
          <p:nvPr/>
        </p:nvSpPr>
        <p:spPr bwMode="auto">
          <a:xfrm rot="6135294">
            <a:off x="1830388" y="4060825"/>
            <a:ext cx="152400" cy="152400"/>
          </a:xfrm>
          <a:prstGeom prst="ellipse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CA" sz="2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3519" name="Oval 75"/>
          <p:cNvSpPr>
            <a:spLocks noChangeArrowheads="1"/>
          </p:cNvSpPr>
          <p:nvPr/>
        </p:nvSpPr>
        <p:spPr bwMode="auto">
          <a:xfrm rot="6135294">
            <a:off x="1895475" y="4392613"/>
            <a:ext cx="152400" cy="152400"/>
          </a:xfrm>
          <a:prstGeom prst="ellipse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CA" sz="2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3520" name="Oval 75"/>
          <p:cNvSpPr>
            <a:spLocks noChangeArrowheads="1"/>
          </p:cNvSpPr>
          <p:nvPr/>
        </p:nvSpPr>
        <p:spPr bwMode="auto">
          <a:xfrm rot="6135294">
            <a:off x="3978275" y="4437063"/>
            <a:ext cx="152400" cy="152400"/>
          </a:xfrm>
          <a:prstGeom prst="ellipse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CA" sz="2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3521" name="Content Placeholder 5"/>
          <p:cNvSpPr txBox="1">
            <a:spLocks/>
          </p:cNvSpPr>
          <p:nvPr/>
        </p:nvSpPr>
        <p:spPr bwMode="auto">
          <a:xfrm>
            <a:off x="260350" y="5118100"/>
            <a:ext cx="42227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Tx/>
              <a:buChar char="•"/>
            </a:pPr>
            <a:r>
              <a:rPr lang="en-US" sz="1600">
                <a:solidFill>
                  <a:srgbClr val="000000"/>
                </a:solidFill>
                <a:latin typeface="Calibri" pitchFamily="34" charset="0"/>
              </a:rPr>
              <a:t>Sensitive to outliers</a:t>
            </a:r>
          </a:p>
        </p:txBody>
      </p:sp>
      <p:grpSp>
        <p:nvGrpSpPr>
          <p:cNvPr id="95" name="Group 94"/>
          <p:cNvGrpSpPr/>
          <p:nvPr/>
        </p:nvGrpSpPr>
        <p:grpSpPr>
          <a:xfrm>
            <a:off x="2482850" y="1692275"/>
            <a:ext cx="4330700" cy="1022350"/>
            <a:chOff x="2482850" y="1692275"/>
            <a:chExt cx="4330700" cy="1022350"/>
          </a:xfrm>
        </p:grpSpPr>
        <p:sp>
          <p:nvSpPr>
            <p:cNvPr id="67588" name="Oval 70"/>
            <p:cNvSpPr>
              <a:spLocks noChangeArrowheads="1"/>
            </p:cNvSpPr>
            <p:nvPr/>
          </p:nvSpPr>
          <p:spPr bwMode="auto">
            <a:xfrm>
              <a:off x="2940050" y="2124075"/>
              <a:ext cx="152400" cy="152400"/>
            </a:xfrm>
            <a:prstGeom prst="ellipse">
              <a:avLst/>
            </a:prstGeom>
            <a:noFill/>
            <a:ln w="5715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CA" sz="2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7589" name="Oval 71"/>
            <p:cNvSpPr>
              <a:spLocks noChangeArrowheads="1"/>
            </p:cNvSpPr>
            <p:nvPr/>
          </p:nvSpPr>
          <p:spPr bwMode="auto">
            <a:xfrm>
              <a:off x="2482850" y="2352675"/>
              <a:ext cx="152400" cy="152400"/>
            </a:xfrm>
            <a:prstGeom prst="ellipse">
              <a:avLst/>
            </a:prstGeom>
            <a:noFill/>
            <a:ln w="5715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CA" sz="2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7590" name="Oval 73"/>
            <p:cNvSpPr>
              <a:spLocks noChangeArrowheads="1"/>
            </p:cNvSpPr>
            <p:nvPr/>
          </p:nvSpPr>
          <p:spPr bwMode="auto">
            <a:xfrm>
              <a:off x="2863850" y="2428875"/>
              <a:ext cx="152400" cy="152400"/>
            </a:xfrm>
            <a:prstGeom prst="ellipse">
              <a:avLst/>
            </a:prstGeom>
            <a:noFill/>
            <a:ln w="5715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CA" sz="2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7591" name="Oval 74"/>
            <p:cNvSpPr>
              <a:spLocks noChangeArrowheads="1"/>
            </p:cNvSpPr>
            <p:nvPr/>
          </p:nvSpPr>
          <p:spPr bwMode="auto">
            <a:xfrm>
              <a:off x="2635250" y="1971675"/>
              <a:ext cx="152400" cy="152400"/>
            </a:xfrm>
            <a:prstGeom prst="ellipse">
              <a:avLst/>
            </a:prstGeom>
            <a:noFill/>
            <a:ln w="5715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CA" sz="2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7592" name="Oval 75"/>
            <p:cNvSpPr>
              <a:spLocks noChangeArrowheads="1"/>
            </p:cNvSpPr>
            <p:nvPr/>
          </p:nvSpPr>
          <p:spPr bwMode="auto">
            <a:xfrm>
              <a:off x="3962400" y="1971675"/>
              <a:ext cx="152400" cy="152400"/>
            </a:xfrm>
            <a:prstGeom prst="ellipse">
              <a:avLst/>
            </a:prstGeom>
            <a:noFill/>
            <a:ln w="5715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CA" sz="2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7593" name="Oval 77"/>
            <p:cNvSpPr>
              <a:spLocks noChangeArrowheads="1"/>
            </p:cNvSpPr>
            <p:nvPr/>
          </p:nvSpPr>
          <p:spPr bwMode="auto">
            <a:xfrm>
              <a:off x="3746500" y="2117725"/>
              <a:ext cx="152400" cy="152400"/>
            </a:xfrm>
            <a:prstGeom prst="ellipse">
              <a:avLst/>
            </a:prstGeom>
            <a:noFill/>
            <a:ln w="5715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CA" sz="2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7594" name="Oval 78"/>
            <p:cNvSpPr>
              <a:spLocks noChangeArrowheads="1"/>
            </p:cNvSpPr>
            <p:nvPr/>
          </p:nvSpPr>
          <p:spPr bwMode="auto">
            <a:xfrm>
              <a:off x="3505200" y="2200275"/>
              <a:ext cx="152400" cy="152400"/>
            </a:xfrm>
            <a:prstGeom prst="ellipse">
              <a:avLst/>
            </a:prstGeom>
            <a:noFill/>
            <a:ln w="5715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CA" sz="2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7595" name="Oval 79"/>
            <p:cNvSpPr>
              <a:spLocks noChangeArrowheads="1"/>
            </p:cNvSpPr>
            <p:nvPr/>
          </p:nvSpPr>
          <p:spPr bwMode="auto">
            <a:xfrm>
              <a:off x="2660650" y="2562225"/>
              <a:ext cx="152400" cy="152400"/>
            </a:xfrm>
            <a:prstGeom prst="ellipse">
              <a:avLst/>
            </a:prstGeom>
            <a:noFill/>
            <a:ln w="5715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CA" sz="2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7596" name="Oval 82"/>
            <p:cNvSpPr>
              <a:spLocks noChangeArrowheads="1"/>
            </p:cNvSpPr>
            <p:nvPr/>
          </p:nvSpPr>
          <p:spPr bwMode="auto">
            <a:xfrm>
              <a:off x="3810000" y="2352675"/>
              <a:ext cx="152400" cy="152400"/>
            </a:xfrm>
            <a:prstGeom prst="ellipse">
              <a:avLst/>
            </a:prstGeom>
            <a:noFill/>
            <a:ln w="5715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CA" sz="2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7597" name="Oval 83"/>
            <p:cNvSpPr>
              <a:spLocks noChangeArrowheads="1"/>
            </p:cNvSpPr>
            <p:nvPr/>
          </p:nvSpPr>
          <p:spPr bwMode="auto">
            <a:xfrm>
              <a:off x="2705100" y="2206625"/>
              <a:ext cx="152400" cy="152400"/>
            </a:xfrm>
            <a:prstGeom prst="ellipse">
              <a:avLst/>
            </a:prstGeom>
            <a:noFill/>
            <a:ln w="5715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CA" sz="2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7598" name="Oval 87"/>
            <p:cNvSpPr>
              <a:spLocks noChangeArrowheads="1"/>
            </p:cNvSpPr>
            <p:nvPr/>
          </p:nvSpPr>
          <p:spPr bwMode="auto">
            <a:xfrm>
              <a:off x="3581400" y="1895475"/>
              <a:ext cx="152400" cy="152400"/>
            </a:xfrm>
            <a:prstGeom prst="ellipse">
              <a:avLst/>
            </a:prstGeom>
            <a:noFill/>
            <a:ln w="5715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CA" sz="2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7599" name="Oval 77"/>
            <p:cNvSpPr>
              <a:spLocks noChangeArrowheads="1"/>
            </p:cNvSpPr>
            <p:nvPr/>
          </p:nvSpPr>
          <p:spPr bwMode="auto">
            <a:xfrm>
              <a:off x="3149600" y="2295525"/>
              <a:ext cx="152400" cy="152400"/>
            </a:xfrm>
            <a:prstGeom prst="ellipse">
              <a:avLst/>
            </a:prstGeom>
            <a:noFill/>
            <a:ln w="5715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CA" sz="2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7600" name="Oval 75"/>
            <p:cNvSpPr>
              <a:spLocks noChangeArrowheads="1"/>
            </p:cNvSpPr>
            <p:nvPr/>
          </p:nvSpPr>
          <p:spPr bwMode="auto">
            <a:xfrm>
              <a:off x="3790950" y="1717675"/>
              <a:ext cx="152400" cy="152400"/>
            </a:xfrm>
            <a:prstGeom prst="ellipse">
              <a:avLst/>
            </a:prstGeom>
            <a:noFill/>
            <a:ln w="5715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CA" sz="2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7601" name="Oval 75"/>
            <p:cNvSpPr>
              <a:spLocks noChangeArrowheads="1"/>
            </p:cNvSpPr>
            <p:nvPr/>
          </p:nvSpPr>
          <p:spPr bwMode="auto">
            <a:xfrm>
              <a:off x="2927350" y="1870075"/>
              <a:ext cx="152400" cy="152400"/>
            </a:xfrm>
            <a:prstGeom prst="ellipse">
              <a:avLst/>
            </a:prstGeom>
            <a:noFill/>
            <a:ln w="5715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CA" sz="2800">
                <a:solidFill>
                  <a:srgbClr val="000000"/>
                </a:solidFill>
                <a:latin typeface="Arial" charset="0"/>
              </a:endParaRPr>
            </a:p>
          </p:txBody>
        </p:sp>
        <p:cxnSp>
          <p:nvCxnSpPr>
            <p:cNvPr id="63522" name="Straight Arrow Connector 111"/>
            <p:cNvCxnSpPr>
              <a:cxnSpLocks noChangeShapeType="1"/>
            </p:cNvCxnSpPr>
            <p:nvPr/>
          </p:nvCxnSpPr>
          <p:spPr bwMode="auto">
            <a:xfrm>
              <a:off x="4514850" y="2092325"/>
              <a:ext cx="488950" cy="1588"/>
            </a:xfrm>
            <a:prstGeom prst="straightConnector1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sp>
          <p:nvSpPr>
            <p:cNvPr id="63523" name="Oval 70"/>
            <p:cNvSpPr>
              <a:spLocks noChangeArrowheads="1"/>
            </p:cNvSpPr>
            <p:nvPr/>
          </p:nvSpPr>
          <p:spPr bwMode="auto">
            <a:xfrm>
              <a:off x="5638800" y="2098675"/>
              <a:ext cx="152400" cy="152400"/>
            </a:xfrm>
            <a:prstGeom prst="ellipse">
              <a:avLst/>
            </a:prstGeom>
            <a:noFill/>
            <a:ln w="57150" algn="ctr">
              <a:solidFill>
                <a:srgbClr val="0000FF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CA" sz="2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3524" name="Oval 71"/>
            <p:cNvSpPr>
              <a:spLocks noChangeArrowheads="1"/>
            </p:cNvSpPr>
            <p:nvPr/>
          </p:nvSpPr>
          <p:spPr bwMode="auto">
            <a:xfrm>
              <a:off x="5181600" y="2327275"/>
              <a:ext cx="152400" cy="152400"/>
            </a:xfrm>
            <a:prstGeom prst="ellipse">
              <a:avLst/>
            </a:prstGeom>
            <a:noFill/>
            <a:ln w="57150" algn="ctr">
              <a:solidFill>
                <a:srgbClr val="0000FF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CA" sz="2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3525" name="Oval 73"/>
            <p:cNvSpPr>
              <a:spLocks noChangeArrowheads="1"/>
            </p:cNvSpPr>
            <p:nvPr/>
          </p:nvSpPr>
          <p:spPr bwMode="auto">
            <a:xfrm>
              <a:off x="5562600" y="2403475"/>
              <a:ext cx="152400" cy="152400"/>
            </a:xfrm>
            <a:prstGeom prst="ellipse">
              <a:avLst/>
            </a:prstGeom>
            <a:noFill/>
            <a:ln w="57150" algn="ctr">
              <a:solidFill>
                <a:srgbClr val="0000FF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CA" sz="2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3526" name="Oval 74"/>
            <p:cNvSpPr>
              <a:spLocks noChangeArrowheads="1"/>
            </p:cNvSpPr>
            <p:nvPr/>
          </p:nvSpPr>
          <p:spPr bwMode="auto">
            <a:xfrm>
              <a:off x="5334000" y="1946275"/>
              <a:ext cx="152400" cy="152400"/>
            </a:xfrm>
            <a:prstGeom prst="ellipse">
              <a:avLst/>
            </a:prstGeom>
            <a:noFill/>
            <a:ln w="57150" algn="ctr">
              <a:solidFill>
                <a:srgbClr val="0000FF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CA" sz="2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3527" name="Oval 75"/>
            <p:cNvSpPr>
              <a:spLocks noChangeArrowheads="1"/>
            </p:cNvSpPr>
            <p:nvPr/>
          </p:nvSpPr>
          <p:spPr bwMode="auto">
            <a:xfrm>
              <a:off x="6661150" y="1946275"/>
              <a:ext cx="152400" cy="152400"/>
            </a:xfrm>
            <a:prstGeom prst="ellipse">
              <a:avLst/>
            </a:prstGeom>
            <a:noFill/>
            <a:ln w="57150" algn="ctr">
              <a:solidFill>
                <a:srgbClr val="00B050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CA" sz="2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3528" name="Oval 77"/>
            <p:cNvSpPr>
              <a:spLocks noChangeArrowheads="1"/>
            </p:cNvSpPr>
            <p:nvPr/>
          </p:nvSpPr>
          <p:spPr bwMode="auto">
            <a:xfrm>
              <a:off x="6445250" y="2092325"/>
              <a:ext cx="152400" cy="152400"/>
            </a:xfrm>
            <a:prstGeom prst="ellipse">
              <a:avLst/>
            </a:prstGeom>
            <a:noFill/>
            <a:ln w="57150" algn="ctr">
              <a:solidFill>
                <a:srgbClr val="00B050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CA" sz="2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3529" name="Oval 78"/>
            <p:cNvSpPr>
              <a:spLocks noChangeArrowheads="1"/>
            </p:cNvSpPr>
            <p:nvPr/>
          </p:nvSpPr>
          <p:spPr bwMode="auto">
            <a:xfrm>
              <a:off x="6203950" y="2174875"/>
              <a:ext cx="152400" cy="152400"/>
            </a:xfrm>
            <a:prstGeom prst="ellipse">
              <a:avLst/>
            </a:prstGeom>
            <a:noFill/>
            <a:ln w="57150" algn="ctr">
              <a:solidFill>
                <a:srgbClr val="00B050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CA" sz="2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3530" name="Oval 79"/>
            <p:cNvSpPr>
              <a:spLocks noChangeArrowheads="1"/>
            </p:cNvSpPr>
            <p:nvPr/>
          </p:nvSpPr>
          <p:spPr bwMode="auto">
            <a:xfrm>
              <a:off x="5359400" y="2536825"/>
              <a:ext cx="152400" cy="152400"/>
            </a:xfrm>
            <a:prstGeom prst="ellipse">
              <a:avLst/>
            </a:prstGeom>
            <a:noFill/>
            <a:ln w="57150" algn="ctr">
              <a:solidFill>
                <a:srgbClr val="0000FF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CA" sz="2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3531" name="Oval 82"/>
            <p:cNvSpPr>
              <a:spLocks noChangeArrowheads="1"/>
            </p:cNvSpPr>
            <p:nvPr/>
          </p:nvSpPr>
          <p:spPr bwMode="auto">
            <a:xfrm>
              <a:off x="6508750" y="2327275"/>
              <a:ext cx="152400" cy="152400"/>
            </a:xfrm>
            <a:prstGeom prst="ellipse">
              <a:avLst/>
            </a:prstGeom>
            <a:noFill/>
            <a:ln w="57150" algn="ctr">
              <a:solidFill>
                <a:srgbClr val="00B050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CA" sz="2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3532" name="Oval 83"/>
            <p:cNvSpPr>
              <a:spLocks noChangeArrowheads="1"/>
            </p:cNvSpPr>
            <p:nvPr/>
          </p:nvSpPr>
          <p:spPr bwMode="auto">
            <a:xfrm>
              <a:off x="5403850" y="2181225"/>
              <a:ext cx="152400" cy="152400"/>
            </a:xfrm>
            <a:prstGeom prst="ellipse">
              <a:avLst/>
            </a:prstGeom>
            <a:noFill/>
            <a:ln w="57150" algn="ctr">
              <a:solidFill>
                <a:srgbClr val="0000FF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CA" sz="2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3533" name="Oval 87"/>
            <p:cNvSpPr>
              <a:spLocks noChangeArrowheads="1"/>
            </p:cNvSpPr>
            <p:nvPr/>
          </p:nvSpPr>
          <p:spPr bwMode="auto">
            <a:xfrm>
              <a:off x="6280150" y="1870075"/>
              <a:ext cx="152400" cy="152400"/>
            </a:xfrm>
            <a:prstGeom prst="ellipse">
              <a:avLst/>
            </a:prstGeom>
            <a:noFill/>
            <a:ln w="57150" algn="ctr">
              <a:solidFill>
                <a:srgbClr val="00B050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CA" sz="2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3534" name="Oval 77"/>
            <p:cNvSpPr>
              <a:spLocks noChangeArrowheads="1"/>
            </p:cNvSpPr>
            <p:nvPr/>
          </p:nvSpPr>
          <p:spPr bwMode="auto">
            <a:xfrm>
              <a:off x="5848350" y="2270125"/>
              <a:ext cx="152400" cy="152400"/>
            </a:xfrm>
            <a:prstGeom prst="ellipse">
              <a:avLst/>
            </a:prstGeom>
            <a:noFill/>
            <a:ln w="57150" algn="ctr">
              <a:solidFill>
                <a:srgbClr val="0000FF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CA" sz="2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3535" name="Oval 75"/>
            <p:cNvSpPr>
              <a:spLocks noChangeArrowheads="1"/>
            </p:cNvSpPr>
            <p:nvPr/>
          </p:nvSpPr>
          <p:spPr bwMode="auto">
            <a:xfrm>
              <a:off x="6489700" y="1692275"/>
              <a:ext cx="152400" cy="152400"/>
            </a:xfrm>
            <a:prstGeom prst="ellipse">
              <a:avLst/>
            </a:prstGeom>
            <a:noFill/>
            <a:ln w="57150" algn="ctr">
              <a:solidFill>
                <a:srgbClr val="00B050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CA" sz="28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63536" name="Oval 75"/>
            <p:cNvSpPr>
              <a:spLocks noChangeArrowheads="1"/>
            </p:cNvSpPr>
            <p:nvPr/>
          </p:nvSpPr>
          <p:spPr bwMode="auto">
            <a:xfrm>
              <a:off x="5626100" y="1844675"/>
              <a:ext cx="152400" cy="152400"/>
            </a:xfrm>
            <a:prstGeom prst="ellipse">
              <a:avLst/>
            </a:prstGeom>
            <a:noFill/>
            <a:ln w="57150" algn="ctr">
              <a:solidFill>
                <a:srgbClr val="0000FF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CA" sz="2800">
                <a:solidFill>
                  <a:srgbClr val="000000"/>
                </a:solidFill>
                <a:latin typeface="Arial" charset="0"/>
              </a:endParaRPr>
            </a:p>
          </p:txBody>
        </p:sp>
      </p:grpSp>
      <p:cxnSp>
        <p:nvCxnSpPr>
          <p:cNvPr id="63537" name="Straight Arrow Connector 126"/>
          <p:cNvCxnSpPr>
            <a:cxnSpLocks noChangeShapeType="1"/>
          </p:cNvCxnSpPr>
          <p:nvPr/>
        </p:nvCxnSpPr>
        <p:spPr bwMode="auto">
          <a:xfrm>
            <a:off x="4411663" y="4349750"/>
            <a:ext cx="488950" cy="1588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63538" name="Oval 70"/>
          <p:cNvSpPr>
            <a:spLocks noChangeArrowheads="1"/>
          </p:cNvSpPr>
          <p:nvPr/>
        </p:nvSpPr>
        <p:spPr bwMode="auto">
          <a:xfrm rot="6135294">
            <a:off x="6524625" y="3875088"/>
            <a:ext cx="152400" cy="152400"/>
          </a:xfrm>
          <a:prstGeom prst="ellipse">
            <a:avLst/>
          </a:prstGeom>
          <a:noFill/>
          <a:ln w="57150" algn="ctr">
            <a:solidFill>
              <a:srgbClr val="00B800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CA" sz="2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3539" name="Oval 71"/>
          <p:cNvSpPr>
            <a:spLocks noChangeArrowheads="1"/>
          </p:cNvSpPr>
          <p:nvPr/>
        </p:nvSpPr>
        <p:spPr bwMode="auto">
          <a:xfrm rot="6135294">
            <a:off x="7185025" y="3971925"/>
            <a:ext cx="152400" cy="152400"/>
          </a:xfrm>
          <a:prstGeom prst="ellipse">
            <a:avLst/>
          </a:prstGeom>
          <a:noFill/>
          <a:ln w="57150" algn="ctr">
            <a:solidFill>
              <a:srgbClr val="00B800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CA" sz="2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3540" name="Oval 73"/>
          <p:cNvSpPr>
            <a:spLocks noChangeArrowheads="1"/>
          </p:cNvSpPr>
          <p:nvPr/>
        </p:nvSpPr>
        <p:spPr bwMode="auto">
          <a:xfrm rot="6135294">
            <a:off x="6183313" y="3983038"/>
            <a:ext cx="152400" cy="152400"/>
          </a:xfrm>
          <a:prstGeom prst="ellipse">
            <a:avLst/>
          </a:prstGeom>
          <a:noFill/>
          <a:ln w="57150" algn="ctr">
            <a:solidFill>
              <a:srgbClr val="0000FF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CA" sz="2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3541" name="Oval 74"/>
          <p:cNvSpPr>
            <a:spLocks noChangeArrowheads="1"/>
          </p:cNvSpPr>
          <p:nvPr/>
        </p:nvSpPr>
        <p:spPr bwMode="auto">
          <a:xfrm rot="6135294">
            <a:off x="7461250" y="4168775"/>
            <a:ext cx="152400" cy="152400"/>
          </a:xfrm>
          <a:prstGeom prst="ellipse">
            <a:avLst/>
          </a:prstGeom>
          <a:noFill/>
          <a:ln w="57150" algn="ctr">
            <a:solidFill>
              <a:srgbClr val="00B800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CA" sz="2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3542" name="Oval 75"/>
          <p:cNvSpPr>
            <a:spLocks noChangeArrowheads="1"/>
          </p:cNvSpPr>
          <p:nvPr/>
        </p:nvSpPr>
        <p:spPr bwMode="auto">
          <a:xfrm rot="6135294">
            <a:off x="6069013" y="4711700"/>
            <a:ext cx="152400" cy="152400"/>
          </a:xfrm>
          <a:prstGeom prst="ellipse">
            <a:avLst/>
          </a:prstGeom>
          <a:noFill/>
          <a:ln w="57150" algn="ctr">
            <a:solidFill>
              <a:srgbClr val="0000FF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CA" sz="2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3543" name="Oval 77"/>
          <p:cNvSpPr>
            <a:spLocks noChangeArrowheads="1"/>
          </p:cNvSpPr>
          <p:nvPr/>
        </p:nvSpPr>
        <p:spPr bwMode="auto">
          <a:xfrm rot="6135294">
            <a:off x="6702425" y="4732338"/>
            <a:ext cx="152400" cy="152400"/>
          </a:xfrm>
          <a:prstGeom prst="ellipse">
            <a:avLst/>
          </a:prstGeom>
          <a:noFill/>
          <a:ln w="57150" algn="ctr">
            <a:solidFill>
              <a:srgbClr val="00B800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CA" sz="2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3544" name="Oval 78"/>
          <p:cNvSpPr>
            <a:spLocks noChangeArrowheads="1"/>
          </p:cNvSpPr>
          <p:nvPr/>
        </p:nvSpPr>
        <p:spPr bwMode="auto">
          <a:xfrm rot="6135294">
            <a:off x="6388100" y="4710113"/>
            <a:ext cx="152400" cy="152400"/>
          </a:xfrm>
          <a:prstGeom prst="ellipse">
            <a:avLst/>
          </a:prstGeom>
          <a:noFill/>
          <a:ln w="57150" algn="ctr">
            <a:solidFill>
              <a:srgbClr val="0000FF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CA" sz="2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3545" name="Oval 79"/>
          <p:cNvSpPr>
            <a:spLocks noChangeArrowheads="1"/>
          </p:cNvSpPr>
          <p:nvPr/>
        </p:nvSpPr>
        <p:spPr bwMode="auto">
          <a:xfrm rot="6135294">
            <a:off x="6881813" y="3906838"/>
            <a:ext cx="152400" cy="152400"/>
          </a:xfrm>
          <a:prstGeom prst="ellipse">
            <a:avLst/>
          </a:prstGeom>
          <a:noFill/>
          <a:ln w="57150" algn="ctr">
            <a:solidFill>
              <a:srgbClr val="00B800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CA" sz="2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3546" name="Oval 82"/>
          <p:cNvSpPr>
            <a:spLocks noChangeArrowheads="1"/>
          </p:cNvSpPr>
          <p:nvPr/>
        </p:nvSpPr>
        <p:spPr bwMode="auto">
          <a:xfrm rot="6135294">
            <a:off x="6965950" y="4562475"/>
            <a:ext cx="152400" cy="152400"/>
          </a:xfrm>
          <a:prstGeom prst="ellipse">
            <a:avLst/>
          </a:prstGeom>
          <a:noFill/>
          <a:ln w="57150" algn="ctr">
            <a:solidFill>
              <a:srgbClr val="00B800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CA" sz="2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3547" name="Oval 83"/>
          <p:cNvSpPr>
            <a:spLocks noChangeArrowheads="1"/>
          </p:cNvSpPr>
          <p:nvPr/>
        </p:nvSpPr>
        <p:spPr bwMode="auto">
          <a:xfrm rot="6135294">
            <a:off x="5961063" y="4162425"/>
            <a:ext cx="152400" cy="152400"/>
          </a:xfrm>
          <a:prstGeom prst="ellipse">
            <a:avLst/>
          </a:prstGeom>
          <a:noFill/>
          <a:ln w="57150" algn="ctr">
            <a:solidFill>
              <a:srgbClr val="0000FF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CA" sz="2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3548" name="Oval 87"/>
          <p:cNvSpPr>
            <a:spLocks noChangeArrowheads="1"/>
          </p:cNvSpPr>
          <p:nvPr/>
        </p:nvSpPr>
        <p:spPr bwMode="auto">
          <a:xfrm rot="6135294">
            <a:off x="5727700" y="4611688"/>
            <a:ext cx="152400" cy="152400"/>
          </a:xfrm>
          <a:prstGeom prst="ellipse">
            <a:avLst/>
          </a:prstGeom>
          <a:noFill/>
          <a:ln w="57150" algn="ctr">
            <a:solidFill>
              <a:srgbClr val="0000FF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CA" sz="2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3549" name="Oval 77"/>
          <p:cNvSpPr>
            <a:spLocks noChangeArrowheads="1"/>
          </p:cNvSpPr>
          <p:nvPr/>
        </p:nvSpPr>
        <p:spPr bwMode="auto">
          <a:xfrm rot="6135294">
            <a:off x="5430838" y="4092575"/>
            <a:ext cx="152400" cy="152400"/>
          </a:xfrm>
          <a:prstGeom prst="ellipse">
            <a:avLst/>
          </a:prstGeom>
          <a:noFill/>
          <a:ln w="57150" algn="ctr">
            <a:solidFill>
              <a:srgbClr val="0000FF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CA" sz="2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3550" name="Oval 75"/>
          <p:cNvSpPr>
            <a:spLocks noChangeArrowheads="1"/>
          </p:cNvSpPr>
          <p:nvPr/>
        </p:nvSpPr>
        <p:spPr bwMode="auto">
          <a:xfrm rot="6135294">
            <a:off x="5495925" y="4424363"/>
            <a:ext cx="152400" cy="152400"/>
          </a:xfrm>
          <a:prstGeom prst="ellipse">
            <a:avLst/>
          </a:prstGeom>
          <a:noFill/>
          <a:ln w="57150" algn="ctr">
            <a:solidFill>
              <a:srgbClr val="0000FF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CA" sz="2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3551" name="Oval 75"/>
          <p:cNvSpPr>
            <a:spLocks noChangeArrowheads="1"/>
          </p:cNvSpPr>
          <p:nvPr/>
        </p:nvSpPr>
        <p:spPr bwMode="auto">
          <a:xfrm rot="6135294">
            <a:off x="7578725" y="4467225"/>
            <a:ext cx="152400" cy="152400"/>
          </a:xfrm>
          <a:prstGeom prst="ellipse">
            <a:avLst/>
          </a:prstGeom>
          <a:noFill/>
          <a:ln w="57150" algn="ctr">
            <a:solidFill>
              <a:srgbClr val="00B800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CA" sz="2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3552" name="Oval 70"/>
          <p:cNvSpPr>
            <a:spLocks noChangeArrowheads="1"/>
          </p:cNvSpPr>
          <p:nvPr/>
        </p:nvSpPr>
        <p:spPr bwMode="auto">
          <a:xfrm>
            <a:off x="2806700" y="6019800"/>
            <a:ext cx="152400" cy="152400"/>
          </a:xfrm>
          <a:prstGeom prst="ellipse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CA" sz="2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3553" name="Oval 71"/>
          <p:cNvSpPr>
            <a:spLocks noChangeArrowheads="1"/>
          </p:cNvSpPr>
          <p:nvPr/>
        </p:nvSpPr>
        <p:spPr bwMode="auto">
          <a:xfrm>
            <a:off x="2349500" y="6248400"/>
            <a:ext cx="152400" cy="152400"/>
          </a:xfrm>
          <a:prstGeom prst="ellipse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CA" sz="2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3554" name="Oval 73"/>
          <p:cNvSpPr>
            <a:spLocks noChangeArrowheads="1"/>
          </p:cNvSpPr>
          <p:nvPr/>
        </p:nvSpPr>
        <p:spPr bwMode="auto">
          <a:xfrm>
            <a:off x="2730500" y="6324600"/>
            <a:ext cx="152400" cy="152400"/>
          </a:xfrm>
          <a:prstGeom prst="ellipse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CA" sz="2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3555" name="Oval 74"/>
          <p:cNvSpPr>
            <a:spLocks noChangeArrowheads="1"/>
          </p:cNvSpPr>
          <p:nvPr/>
        </p:nvSpPr>
        <p:spPr bwMode="auto">
          <a:xfrm>
            <a:off x="2501900" y="5867400"/>
            <a:ext cx="152400" cy="152400"/>
          </a:xfrm>
          <a:prstGeom prst="ellipse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CA" sz="2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3556" name="Oval 75"/>
          <p:cNvSpPr>
            <a:spLocks noChangeArrowheads="1"/>
          </p:cNvSpPr>
          <p:nvPr/>
        </p:nvSpPr>
        <p:spPr bwMode="auto">
          <a:xfrm>
            <a:off x="3829050" y="5867400"/>
            <a:ext cx="152400" cy="152400"/>
          </a:xfrm>
          <a:prstGeom prst="ellipse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CA" sz="2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3557" name="Oval 77"/>
          <p:cNvSpPr>
            <a:spLocks noChangeArrowheads="1"/>
          </p:cNvSpPr>
          <p:nvPr/>
        </p:nvSpPr>
        <p:spPr bwMode="auto">
          <a:xfrm>
            <a:off x="3613150" y="6013450"/>
            <a:ext cx="152400" cy="152400"/>
          </a:xfrm>
          <a:prstGeom prst="ellipse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CA" sz="2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3558" name="Oval 78"/>
          <p:cNvSpPr>
            <a:spLocks noChangeArrowheads="1"/>
          </p:cNvSpPr>
          <p:nvPr/>
        </p:nvSpPr>
        <p:spPr bwMode="auto">
          <a:xfrm>
            <a:off x="3371850" y="6096000"/>
            <a:ext cx="152400" cy="152400"/>
          </a:xfrm>
          <a:prstGeom prst="ellipse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CA" sz="2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3559" name="Oval 79"/>
          <p:cNvSpPr>
            <a:spLocks noChangeArrowheads="1"/>
          </p:cNvSpPr>
          <p:nvPr/>
        </p:nvSpPr>
        <p:spPr bwMode="auto">
          <a:xfrm>
            <a:off x="2527300" y="6457950"/>
            <a:ext cx="152400" cy="152400"/>
          </a:xfrm>
          <a:prstGeom prst="ellipse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CA" sz="2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3560" name="Oval 82"/>
          <p:cNvSpPr>
            <a:spLocks noChangeArrowheads="1"/>
          </p:cNvSpPr>
          <p:nvPr/>
        </p:nvSpPr>
        <p:spPr bwMode="auto">
          <a:xfrm>
            <a:off x="3676650" y="6248400"/>
            <a:ext cx="152400" cy="152400"/>
          </a:xfrm>
          <a:prstGeom prst="ellipse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CA" sz="2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3561" name="Oval 83"/>
          <p:cNvSpPr>
            <a:spLocks noChangeArrowheads="1"/>
          </p:cNvSpPr>
          <p:nvPr/>
        </p:nvSpPr>
        <p:spPr bwMode="auto">
          <a:xfrm>
            <a:off x="2571750" y="6102350"/>
            <a:ext cx="152400" cy="152400"/>
          </a:xfrm>
          <a:prstGeom prst="ellipse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CA" sz="2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3562" name="Oval 87"/>
          <p:cNvSpPr>
            <a:spLocks noChangeArrowheads="1"/>
          </p:cNvSpPr>
          <p:nvPr/>
        </p:nvSpPr>
        <p:spPr bwMode="auto">
          <a:xfrm>
            <a:off x="3448050" y="5791200"/>
            <a:ext cx="152400" cy="152400"/>
          </a:xfrm>
          <a:prstGeom prst="ellipse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CA" sz="2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3563" name="Oval 77"/>
          <p:cNvSpPr>
            <a:spLocks noChangeArrowheads="1"/>
          </p:cNvSpPr>
          <p:nvPr/>
        </p:nvSpPr>
        <p:spPr bwMode="auto">
          <a:xfrm>
            <a:off x="3016250" y="6191250"/>
            <a:ext cx="152400" cy="152400"/>
          </a:xfrm>
          <a:prstGeom prst="ellipse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CA" sz="2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3564" name="Oval 75"/>
          <p:cNvSpPr>
            <a:spLocks noChangeArrowheads="1"/>
          </p:cNvSpPr>
          <p:nvPr/>
        </p:nvSpPr>
        <p:spPr bwMode="auto">
          <a:xfrm>
            <a:off x="3657600" y="5613400"/>
            <a:ext cx="152400" cy="152400"/>
          </a:xfrm>
          <a:prstGeom prst="ellipse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CA" sz="2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3565" name="Oval 75"/>
          <p:cNvSpPr>
            <a:spLocks noChangeArrowheads="1"/>
          </p:cNvSpPr>
          <p:nvPr/>
        </p:nvSpPr>
        <p:spPr bwMode="auto">
          <a:xfrm>
            <a:off x="2794000" y="5765800"/>
            <a:ext cx="152400" cy="152400"/>
          </a:xfrm>
          <a:prstGeom prst="ellipse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CA" sz="280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63566" name="Straight Arrow Connector 155"/>
          <p:cNvCxnSpPr>
            <a:cxnSpLocks noChangeShapeType="1"/>
          </p:cNvCxnSpPr>
          <p:nvPr/>
        </p:nvCxnSpPr>
        <p:spPr bwMode="auto">
          <a:xfrm>
            <a:off x="4394200" y="6259513"/>
            <a:ext cx="488950" cy="1587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63567" name="Oval 70"/>
          <p:cNvSpPr>
            <a:spLocks noChangeArrowheads="1"/>
          </p:cNvSpPr>
          <p:nvPr/>
        </p:nvSpPr>
        <p:spPr bwMode="auto">
          <a:xfrm>
            <a:off x="7219950" y="5994400"/>
            <a:ext cx="152400" cy="152400"/>
          </a:xfrm>
          <a:prstGeom prst="ellipse">
            <a:avLst/>
          </a:prstGeom>
          <a:noFill/>
          <a:ln w="57150" algn="ctr">
            <a:solidFill>
              <a:srgbClr val="00B800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CA" sz="2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3568" name="Oval 71"/>
          <p:cNvSpPr>
            <a:spLocks noChangeArrowheads="1"/>
          </p:cNvSpPr>
          <p:nvPr/>
        </p:nvSpPr>
        <p:spPr bwMode="auto">
          <a:xfrm>
            <a:off x="6762750" y="6223000"/>
            <a:ext cx="152400" cy="152400"/>
          </a:xfrm>
          <a:prstGeom prst="ellipse">
            <a:avLst/>
          </a:prstGeom>
          <a:noFill/>
          <a:ln w="57150" algn="ctr">
            <a:solidFill>
              <a:srgbClr val="0000FF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CA" sz="2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3569" name="Oval 73"/>
          <p:cNvSpPr>
            <a:spLocks noChangeArrowheads="1"/>
          </p:cNvSpPr>
          <p:nvPr/>
        </p:nvSpPr>
        <p:spPr bwMode="auto">
          <a:xfrm>
            <a:off x="7143750" y="6299200"/>
            <a:ext cx="152400" cy="152400"/>
          </a:xfrm>
          <a:prstGeom prst="ellipse">
            <a:avLst/>
          </a:prstGeom>
          <a:noFill/>
          <a:ln w="57150" algn="ctr">
            <a:solidFill>
              <a:srgbClr val="00B800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CA" sz="2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3570" name="Oval 74"/>
          <p:cNvSpPr>
            <a:spLocks noChangeArrowheads="1"/>
          </p:cNvSpPr>
          <p:nvPr/>
        </p:nvSpPr>
        <p:spPr bwMode="auto">
          <a:xfrm>
            <a:off x="6915150" y="5842000"/>
            <a:ext cx="152400" cy="152400"/>
          </a:xfrm>
          <a:prstGeom prst="ellipse">
            <a:avLst/>
          </a:prstGeom>
          <a:noFill/>
          <a:ln w="57150" algn="ctr">
            <a:solidFill>
              <a:srgbClr val="0000FF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CA" sz="2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3571" name="Oval 75"/>
          <p:cNvSpPr>
            <a:spLocks noChangeArrowheads="1"/>
          </p:cNvSpPr>
          <p:nvPr/>
        </p:nvSpPr>
        <p:spPr bwMode="auto">
          <a:xfrm>
            <a:off x="8242300" y="5842000"/>
            <a:ext cx="152400" cy="152400"/>
          </a:xfrm>
          <a:prstGeom prst="ellipse">
            <a:avLst/>
          </a:prstGeom>
          <a:noFill/>
          <a:ln w="57150" algn="ctr">
            <a:solidFill>
              <a:srgbClr val="00B800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CA" sz="2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3572" name="Oval 77"/>
          <p:cNvSpPr>
            <a:spLocks noChangeArrowheads="1"/>
          </p:cNvSpPr>
          <p:nvPr/>
        </p:nvSpPr>
        <p:spPr bwMode="auto">
          <a:xfrm>
            <a:off x="8026400" y="5988050"/>
            <a:ext cx="152400" cy="152400"/>
          </a:xfrm>
          <a:prstGeom prst="ellipse">
            <a:avLst/>
          </a:prstGeom>
          <a:noFill/>
          <a:ln w="57150" algn="ctr">
            <a:solidFill>
              <a:srgbClr val="00B800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CA" sz="2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3573" name="Oval 78"/>
          <p:cNvSpPr>
            <a:spLocks noChangeArrowheads="1"/>
          </p:cNvSpPr>
          <p:nvPr/>
        </p:nvSpPr>
        <p:spPr bwMode="auto">
          <a:xfrm>
            <a:off x="7785100" y="6070600"/>
            <a:ext cx="152400" cy="152400"/>
          </a:xfrm>
          <a:prstGeom prst="ellipse">
            <a:avLst/>
          </a:prstGeom>
          <a:noFill/>
          <a:ln w="57150" algn="ctr">
            <a:solidFill>
              <a:srgbClr val="00B800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CA" sz="2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3574" name="Oval 79"/>
          <p:cNvSpPr>
            <a:spLocks noChangeArrowheads="1"/>
          </p:cNvSpPr>
          <p:nvPr/>
        </p:nvSpPr>
        <p:spPr bwMode="auto">
          <a:xfrm>
            <a:off x="6940550" y="6432550"/>
            <a:ext cx="152400" cy="152400"/>
          </a:xfrm>
          <a:prstGeom prst="ellipse">
            <a:avLst/>
          </a:prstGeom>
          <a:noFill/>
          <a:ln w="57150" algn="ctr">
            <a:solidFill>
              <a:srgbClr val="0000FF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CA" sz="2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3575" name="Oval 82"/>
          <p:cNvSpPr>
            <a:spLocks noChangeArrowheads="1"/>
          </p:cNvSpPr>
          <p:nvPr/>
        </p:nvSpPr>
        <p:spPr bwMode="auto">
          <a:xfrm>
            <a:off x="8089900" y="6223000"/>
            <a:ext cx="152400" cy="152400"/>
          </a:xfrm>
          <a:prstGeom prst="ellipse">
            <a:avLst/>
          </a:prstGeom>
          <a:noFill/>
          <a:ln w="57150" algn="ctr">
            <a:solidFill>
              <a:srgbClr val="00B800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CA" sz="2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3576" name="Oval 83"/>
          <p:cNvSpPr>
            <a:spLocks noChangeArrowheads="1"/>
          </p:cNvSpPr>
          <p:nvPr/>
        </p:nvSpPr>
        <p:spPr bwMode="auto">
          <a:xfrm>
            <a:off x="6985000" y="6076950"/>
            <a:ext cx="152400" cy="152400"/>
          </a:xfrm>
          <a:prstGeom prst="ellipse">
            <a:avLst/>
          </a:prstGeom>
          <a:noFill/>
          <a:ln w="57150" algn="ctr">
            <a:solidFill>
              <a:srgbClr val="0000FF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CA" sz="2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3577" name="Oval 87"/>
          <p:cNvSpPr>
            <a:spLocks noChangeArrowheads="1"/>
          </p:cNvSpPr>
          <p:nvPr/>
        </p:nvSpPr>
        <p:spPr bwMode="auto">
          <a:xfrm>
            <a:off x="7861300" y="5765800"/>
            <a:ext cx="152400" cy="152400"/>
          </a:xfrm>
          <a:prstGeom prst="ellipse">
            <a:avLst/>
          </a:prstGeom>
          <a:noFill/>
          <a:ln w="57150" algn="ctr">
            <a:solidFill>
              <a:srgbClr val="00B800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CA" sz="2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3578" name="Oval 77"/>
          <p:cNvSpPr>
            <a:spLocks noChangeArrowheads="1"/>
          </p:cNvSpPr>
          <p:nvPr/>
        </p:nvSpPr>
        <p:spPr bwMode="auto">
          <a:xfrm>
            <a:off x="7429500" y="6165850"/>
            <a:ext cx="152400" cy="152400"/>
          </a:xfrm>
          <a:prstGeom prst="ellipse">
            <a:avLst/>
          </a:prstGeom>
          <a:noFill/>
          <a:ln w="57150" algn="ctr">
            <a:solidFill>
              <a:srgbClr val="00B800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CA" sz="2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3579" name="Oval 75"/>
          <p:cNvSpPr>
            <a:spLocks noChangeArrowheads="1"/>
          </p:cNvSpPr>
          <p:nvPr/>
        </p:nvSpPr>
        <p:spPr bwMode="auto">
          <a:xfrm>
            <a:off x="8070850" y="5588000"/>
            <a:ext cx="152400" cy="152400"/>
          </a:xfrm>
          <a:prstGeom prst="ellipse">
            <a:avLst/>
          </a:prstGeom>
          <a:noFill/>
          <a:ln w="57150" algn="ctr">
            <a:solidFill>
              <a:srgbClr val="00B800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CA" sz="2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3580" name="Oval 75"/>
          <p:cNvSpPr>
            <a:spLocks noChangeArrowheads="1"/>
          </p:cNvSpPr>
          <p:nvPr/>
        </p:nvSpPr>
        <p:spPr bwMode="auto">
          <a:xfrm>
            <a:off x="7207250" y="5740400"/>
            <a:ext cx="152400" cy="152400"/>
          </a:xfrm>
          <a:prstGeom prst="ellipse">
            <a:avLst/>
          </a:prstGeom>
          <a:noFill/>
          <a:ln w="57150" algn="ctr">
            <a:solidFill>
              <a:srgbClr val="00B800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CA" sz="2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3581" name="Oval 71"/>
          <p:cNvSpPr>
            <a:spLocks noChangeArrowheads="1"/>
          </p:cNvSpPr>
          <p:nvPr/>
        </p:nvSpPr>
        <p:spPr bwMode="auto">
          <a:xfrm>
            <a:off x="971550" y="6261100"/>
            <a:ext cx="152400" cy="152400"/>
          </a:xfrm>
          <a:prstGeom prst="ellipse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CA" sz="2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3582" name="Oval 71"/>
          <p:cNvSpPr>
            <a:spLocks noChangeArrowheads="1"/>
          </p:cNvSpPr>
          <p:nvPr/>
        </p:nvSpPr>
        <p:spPr bwMode="auto">
          <a:xfrm>
            <a:off x="5283200" y="6305550"/>
            <a:ext cx="152400" cy="152400"/>
          </a:xfrm>
          <a:prstGeom prst="ellipse">
            <a:avLst/>
          </a:prstGeom>
          <a:noFill/>
          <a:ln w="57150" algn="ctr">
            <a:solidFill>
              <a:srgbClr val="0000FF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CA" sz="280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506" grpId="0" build="p" bldLvl="5"/>
      <p:bldP spid="63507" grpId="0" animBg="1"/>
      <p:bldP spid="63508" grpId="0" animBg="1"/>
      <p:bldP spid="63509" grpId="0" animBg="1"/>
      <p:bldP spid="63510" grpId="0" animBg="1"/>
      <p:bldP spid="63511" grpId="0" animBg="1"/>
      <p:bldP spid="63512" grpId="0" animBg="1"/>
      <p:bldP spid="63513" grpId="0" animBg="1"/>
      <p:bldP spid="63514" grpId="0" animBg="1"/>
      <p:bldP spid="63515" grpId="0" animBg="1"/>
      <p:bldP spid="63516" grpId="0" animBg="1"/>
      <p:bldP spid="63517" grpId="0" animBg="1"/>
      <p:bldP spid="63518" grpId="0" animBg="1"/>
      <p:bldP spid="63519" grpId="0" animBg="1"/>
      <p:bldP spid="63520" grpId="0" animBg="1"/>
      <p:bldP spid="63521" grpId="0"/>
      <p:bldP spid="63538" grpId="0" animBg="1"/>
      <p:bldP spid="63539" grpId="0" animBg="1"/>
      <p:bldP spid="63540" grpId="0" animBg="1"/>
      <p:bldP spid="63541" grpId="0" animBg="1"/>
      <p:bldP spid="63542" grpId="0" animBg="1"/>
      <p:bldP spid="63543" grpId="0" animBg="1"/>
      <p:bldP spid="63544" grpId="0" animBg="1"/>
      <p:bldP spid="63545" grpId="0" animBg="1"/>
      <p:bldP spid="63546" grpId="0" animBg="1"/>
      <p:bldP spid="63547" grpId="0" animBg="1"/>
      <p:bldP spid="63548" grpId="0" animBg="1"/>
      <p:bldP spid="63549" grpId="0" animBg="1"/>
      <p:bldP spid="63550" grpId="0" animBg="1"/>
      <p:bldP spid="63551" grpId="0" animBg="1"/>
      <p:bldP spid="63552" grpId="0" animBg="1"/>
      <p:bldP spid="63553" grpId="0" animBg="1"/>
      <p:bldP spid="63554" grpId="0" animBg="1"/>
      <p:bldP spid="63555" grpId="0" animBg="1"/>
      <p:bldP spid="63556" grpId="0" animBg="1"/>
      <p:bldP spid="63557" grpId="0" animBg="1"/>
      <p:bldP spid="63558" grpId="0" animBg="1"/>
      <p:bldP spid="63559" grpId="0" animBg="1"/>
      <p:bldP spid="63560" grpId="0" animBg="1"/>
      <p:bldP spid="63561" grpId="0" animBg="1"/>
      <p:bldP spid="63562" grpId="0" animBg="1"/>
      <p:bldP spid="63563" grpId="0" animBg="1"/>
      <p:bldP spid="63564" grpId="0" animBg="1"/>
      <p:bldP spid="63565" grpId="0" animBg="1"/>
      <p:bldP spid="63567" grpId="0" animBg="1"/>
      <p:bldP spid="63568" grpId="0" animBg="1"/>
      <p:bldP spid="63569" grpId="0" animBg="1"/>
      <p:bldP spid="63570" grpId="0" animBg="1"/>
      <p:bldP spid="63571" grpId="0" animBg="1"/>
      <p:bldP spid="63572" grpId="0" animBg="1"/>
      <p:bldP spid="63573" grpId="0" animBg="1"/>
      <p:bldP spid="63574" grpId="0" animBg="1"/>
      <p:bldP spid="63575" grpId="0" animBg="1"/>
      <p:bldP spid="63576" grpId="0" animBg="1"/>
      <p:bldP spid="63577" grpId="0" animBg="1"/>
      <p:bldP spid="63578" grpId="0" animBg="1"/>
      <p:bldP spid="63579" grpId="0" animBg="1"/>
      <p:bldP spid="63580" grpId="0" animBg="1"/>
      <p:bldP spid="63581" grpId="0" animBg="1"/>
      <p:bldP spid="6358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solidFill>
                  <a:srgbClr val="FF0000"/>
                </a:solidFill>
                <a:ea typeface="宋体" charset="-122"/>
              </a:rPr>
              <a:t>K-Means Example 1</a:t>
            </a:r>
          </a:p>
        </p:txBody>
      </p:sp>
      <p:pic>
        <p:nvPicPr>
          <p:cNvPr id="1741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36" r="6525" b="29433"/>
          <a:stretch>
            <a:fillRect/>
          </a:stretch>
        </p:blipFill>
        <p:spPr>
          <a:xfrm>
            <a:off x="609600" y="2362200"/>
            <a:ext cx="8077200" cy="3043238"/>
          </a:xfrm>
          <a:noFill/>
        </p:spPr>
      </p:pic>
    </p:spTree>
    <p:extLst>
      <p:ext uri="{BB962C8B-B14F-4D97-AF65-F5344CB8AC3E}">
        <p14:creationId xmlns:p14="http://schemas.microsoft.com/office/powerpoint/2010/main" val="262114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solidFill>
                  <a:srgbClr val="FF0000"/>
                </a:solidFill>
                <a:ea typeface="宋体" charset="-122"/>
              </a:rPr>
              <a:t>K-Means Example 2</a:t>
            </a: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6" t="16895" r="23750" b="47656"/>
          <a:stretch>
            <a:fillRect/>
          </a:stretch>
        </p:blipFill>
        <p:spPr bwMode="auto">
          <a:xfrm>
            <a:off x="609600" y="2362235"/>
            <a:ext cx="8001000" cy="295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690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solidFill>
                  <a:srgbClr val="FF0000"/>
                </a:solidFill>
                <a:ea typeface="宋体" charset="-122"/>
              </a:rPr>
              <a:t>K-Means Example 3</a:t>
            </a:r>
          </a:p>
        </p:txBody>
      </p:sp>
      <p:pic>
        <p:nvPicPr>
          <p:cNvPr id="1945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" t="17188" r="25000" b="46875"/>
          <a:stretch>
            <a:fillRect/>
          </a:stretch>
        </p:blipFill>
        <p:spPr>
          <a:xfrm>
            <a:off x="538198" y="1928815"/>
            <a:ext cx="8067675" cy="3375025"/>
          </a:xfrm>
          <a:noFill/>
        </p:spPr>
      </p:pic>
    </p:spTree>
    <p:extLst>
      <p:ext uri="{BB962C8B-B14F-4D97-AF65-F5344CB8AC3E}">
        <p14:creationId xmlns:p14="http://schemas.microsoft.com/office/powerpoint/2010/main" val="211613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848" y="1491017"/>
            <a:ext cx="8305800" cy="788160"/>
          </a:xfrm>
        </p:spPr>
        <p:txBody>
          <a:bodyPr/>
          <a:lstStyle/>
          <a:p>
            <a:r>
              <a:rPr lang="en-US" dirty="0" smtClean="0"/>
              <a:t>Apply K-means to RGBXY features</a:t>
            </a:r>
          </a:p>
        </p:txBody>
      </p:sp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431800" y="190500"/>
            <a:ext cx="7807325" cy="1104900"/>
          </a:xfrm>
        </p:spPr>
        <p:txBody>
          <a:bodyPr/>
          <a:lstStyle/>
          <a:p>
            <a:r>
              <a:rPr lang="en-US" dirty="0" smtClean="0"/>
              <a:t>K-means clustering examples:</a:t>
            </a:r>
            <a:br>
              <a:rPr lang="en-US" dirty="0" smtClean="0"/>
            </a:br>
            <a:r>
              <a:rPr lang="en-US" dirty="0" err="1" smtClean="0"/>
              <a:t>Superpixels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37463" y="2668929"/>
            <a:ext cx="8660878" cy="4148161"/>
            <a:chOff x="210167" y="2668894"/>
            <a:chExt cx="8660878" cy="4148161"/>
          </a:xfrm>
        </p:grpSpPr>
        <p:pic>
          <p:nvPicPr>
            <p:cNvPr id="745477" name="Picture 5" descr="http://ivrl.epfl.ch/files/content/sites/ivrg/files/research/images/RK_SLICSuperpixels/intro_pics/302003_combo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0167" y="2668894"/>
              <a:ext cx="2768316" cy="4148161"/>
            </a:xfrm>
            <a:prstGeom prst="rect">
              <a:avLst/>
            </a:prstGeom>
            <a:noFill/>
          </p:spPr>
        </p:pic>
        <p:pic>
          <p:nvPicPr>
            <p:cNvPr id="745479" name="Picture 7" descr="http://ivrl.epfl.ch/files/content/sites/ivrg/files/research/images/RK_SLICSuperpixels/intro_pics/210088_combo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56448" y="2668894"/>
              <a:ext cx="2768316" cy="4148161"/>
            </a:xfrm>
            <a:prstGeom prst="rect">
              <a:avLst/>
            </a:prstGeom>
            <a:noFill/>
          </p:spPr>
        </p:pic>
        <p:pic>
          <p:nvPicPr>
            <p:cNvPr id="745481" name="Picture 9" descr="http://ivrl.epfl.ch/files/content/sites/ivrg/files/research/images/RK_SLICSuperpixels/intro_pics/54082_combo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02729" y="2668894"/>
              <a:ext cx="2768316" cy="4148161"/>
            </a:xfrm>
            <a:prstGeom prst="rect">
              <a:avLst/>
            </a:prstGeom>
            <a:noFill/>
          </p:spPr>
        </p:pic>
      </p:grpSp>
      <p:sp>
        <p:nvSpPr>
          <p:cNvPr id="11" name="Rectangle 10"/>
          <p:cNvSpPr/>
          <p:nvPr/>
        </p:nvSpPr>
        <p:spPr>
          <a:xfrm>
            <a:off x="2381928" y="2345337"/>
            <a:ext cx="4297539" cy="338183"/>
          </a:xfrm>
          <a:prstGeom prst="rect">
            <a:avLst/>
          </a:prstGeom>
        </p:spPr>
        <p:txBody>
          <a:bodyPr wrap="none" lIns="91067" tIns="45536" rIns="91067" bIns="45536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Tahoma" pitchFamily="34" charset="0"/>
              </a:rPr>
              <a:t>[SLIC </a:t>
            </a:r>
            <a:r>
              <a:rPr lang="en-US" sz="1600" dirty="0" err="1">
                <a:solidFill>
                  <a:srgbClr val="000000"/>
                </a:solidFill>
                <a:latin typeface="Tahoma" pitchFamily="34" charset="0"/>
              </a:rPr>
              <a:t>superpixels</a:t>
            </a:r>
            <a:r>
              <a:rPr lang="en-US" sz="1600" dirty="0">
                <a:solidFill>
                  <a:srgbClr val="000000"/>
                </a:solidFill>
                <a:latin typeface="Tahoma" pitchFamily="34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Tahoma" pitchFamily="34" charset="0"/>
              </a:rPr>
              <a:t>Achanta</a:t>
            </a:r>
            <a:r>
              <a:rPr lang="en-US" sz="1600" dirty="0">
                <a:solidFill>
                  <a:srgbClr val="000000"/>
                </a:solidFill>
                <a:latin typeface="Tahoma" pitchFamily="34" charset="0"/>
              </a:rPr>
              <a:t> et al., PAMI 2011]</a:t>
            </a:r>
            <a:endParaRPr lang="en-CA" sz="1600" dirty="0">
              <a:solidFill>
                <a:srgbClr val="000000"/>
              </a:solidFill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8765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790" name="Picture 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20300" y="1639047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5792" name="Picture 1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27175" y="1710297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2" name="Group 31"/>
          <p:cNvGrpSpPr/>
          <p:nvPr/>
        </p:nvGrpSpPr>
        <p:grpSpPr>
          <a:xfrm>
            <a:off x="60576" y="1764906"/>
            <a:ext cx="2438400" cy="2785613"/>
            <a:chOff x="60576" y="3688956"/>
            <a:chExt cx="2438400" cy="2785613"/>
          </a:xfrm>
        </p:grpSpPr>
        <p:pic>
          <p:nvPicPr>
            <p:cNvPr id="715784" name="Picture 8" descr="data.20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0576" y="4036169"/>
              <a:ext cx="2438400" cy="2438400"/>
            </a:xfrm>
            <a:prstGeom prst="rect">
              <a:avLst/>
            </a:prstGeom>
            <a:noFill/>
          </p:spPr>
        </p:pic>
        <p:sp>
          <p:nvSpPr>
            <p:cNvPr id="20" name="Rectangle 19"/>
            <p:cNvSpPr/>
            <p:nvPr/>
          </p:nvSpPr>
          <p:spPr>
            <a:xfrm>
              <a:off x="114300" y="3688956"/>
              <a:ext cx="232801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00000"/>
                  </a:solidFill>
                  <a:latin typeface="Tahoma" pitchFamily="34" charset="0"/>
                </a:rPr>
                <a:t>slide from </a:t>
              </a:r>
              <a:r>
                <a:rPr lang="en-US" sz="1600" dirty="0" err="1">
                  <a:solidFill>
                    <a:srgbClr val="000000"/>
                  </a:solidFill>
                  <a:latin typeface="Tahoma" pitchFamily="34" charset="0"/>
                </a:rPr>
                <a:t>Naotoshi</a:t>
              </a:r>
              <a:r>
                <a:rPr lang="en-US" sz="1600" dirty="0">
                  <a:solidFill>
                    <a:srgbClr val="000000"/>
                  </a:solidFill>
                  <a:latin typeface="Tahoma" pitchFamily="34" charset="0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Tahoma" pitchFamily="34" charset="0"/>
                </a:rPr>
                <a:t>Seo</a:t>
              </a:r>
              <a:endParaRPr lang="en-US" sz="1600" dirty="0">
                <a:solidFill>
                  <a:srgbClr val="000000"/>
                </a:solidFill>
                <a:latin typeface="Tahoma" pitchFamily="34" charset="0"/>
              </a:endParaRPr>
            </a:p>
          </p:txBody>
        </p:sp>
      </p:grpSp>
      <p:pic>
        <p:nvPicPr>
          <p:cNvPr id="715791" name="Picture 1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45925" y="1852797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TextBox 23"/>
          <p:cNvSpPr txBox="1"/>
          <p:nvPr/>
        </p:nvSpPr>
        <p:spPr>
          <a:xfrm rot="2418211">
            <a:off x="3230479" y="4227126"/>
            <a:ext cx="477263" cy="338183"/>
          </a:xfrm>
          <a:prstGeom prst="rect">
            <a:avLst/>
          </a:prstGeom>
          <a:noFill/>
        </p:spPr>
        <p:txBody>
          <a:bodyPr wrap="none" lIns="91067" tIns="45536" rIns="91067" bIns="45536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Tahoma" pitchFamily="34" charset="0"/>
              </a:rPr>
              <a:t>…..</a:t>
            </a:r>
          </a:p>
        </p:txBody>
      </p:sp>
      <p:pic>
        <p:nvPicPr>
          <p:cNvPr id="715789" name="Picture 1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566550" y="2197172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5122" name="Object 17"/>
          <p:cNvGraphicFramePr>
            <a:graphicFrameLocks noChangeAspect="1"/>
          </p:cNvGraphicFramePr>
          <p:nvPr/>
        </p:nvGraphicFramePr>
        <p:xfrm>
          <a:off x="3184468" y="2329044"/>
          <a:ext cx="2738665" cy="519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58" name="Equation" r:id="rId8" imgW="1041120" imgH="253800" progId="Equation.3">
                  <p:embed/>
                </p:oleObj>
              </mc:Choice>
              <mc:Fallback>
                <p:oleObj name="Equation" r:id="rId8" imgW="10411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4468" y="2329044"/>
                        <a:ext cx="2738665" cy="519920"/>
                      </a:xfrm>
                      <a:prstGeom prst="rect">
                        <a:avLst/>
                      </a:prstGeom>
                      <a:solidFill>
                        <a:schemeClr val="folHlink">
                          <a:alpha val="62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1" name="Group 30"/>
          <p:cNvGrpSpPr/>
          <p:nvPr/>
        </p:nvGrpSpPr>
        <p:grpSpPr>
          <a:xfrm>
            <a:off x="2541327" y="3248892"/>
            <a:ext cx="415636" cy="1856508"/>
            <a:chOff x="2541327" y="5153892"/>
            <a:chExt cx="415636" cy="1856508"/>
          </a:xfrm>
        </p:grpSpPr>
        <p:sp>
          <p:nvSpPr>
            <p:cNvPr id="21" name="Right Arrow 20"/>
            <p:cNvSpPr/>
            <p:nvPr/>
          </p:nvSpPr>
          <p:spPr bwMode="auto">
            <a:xfrm>
              <a:off x="2541327" y="5153892"/>
              <a:ext cx="415636" cy="285007"/>
            </a:xfrm>
            <a:prstGeom prst="rightArrow">
              <a:avLst/>
            </a:prstGeom>
            <a:solidFill>
              <a:schemeClr val="tx2">
                <a:lumMod val="25000"/>
                <a:lumOff val="75000"/>
              </a:schemeClr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cxnSp>
          <p:nvCxnSpPr>
            <p:cNvPr id="28" name="Straight Arrow Connector 27"/>
            <p:cNvCxnSpPr/>
            <p:nvPr/>
          </p:nvCxnSpPr>
          <p:spPr bwMode="auto">
            <a:xfrm rot="16200000" flipV="1">
              <a:off x="1978231" y="6264481"/>
              <a:ext cx="1491044" cy="794"/>
            </a:xfrm>
            <a:prstGeom prst="straightConnector1">
              <a:avLst/>
            </a:prstGeom>
            <a:solidFill>
              <a:schemeClr val="folHlink"/>
            </a:solidFill>
            <a:ln w="9525" cap="flat" cmpd="sng" algn="ctr">
              <a:solidFill>
                <a:schemeClr val="accent2"/>
              </a:solidFill>
              <a:prstDash val="solid"/>
              <a:miter lim="800000"/>
              <a:headEnd type="none" w="med" len="med"/>
              <a:tailEnd type="arrow"/>
            </a:ln>
            <a:effectLst/>
          </p:spPr>
        </p:cxnSp>
      </p:grpSp>
      <p:sp>
        <p:nvSpPr>
          <p:cNvPr id="33" name="TextBox 32"/>
          <p:cNvSpPr txBox="1"/>
          <p:nvPr/>
        </p:nvSpPr>
        <p:spPr>
          <a:xfrm>
            <a:off x="6905756" y="1288035"/>
            <a:ext cx="1892569" cy="1015663"/>
          </a:xfrm>
          <a:prstGeom prst="rect">
            <a:avLst/>
          </a:prstGeom>
          <a:noFill/>
        </p:spPr>
        <p:txBody>
          <a:bodyPr wrap="none" lIns="91067" tIns="45536" rIns="91067" bIns="45536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  <a:latin typeface="Tahoma" pitchFamily="34" charset="0"/>
              </a:rPr>
              <a:t>K-means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latin typeface="Tahoma" pitchFamily="34" charset="0"/>
              </a:rPr>
              <a:t>for points in </a:t>
            </a:r>
            <a:r>
              <a:rPr lang="en-US" sz="2000" i="1" dirty="0">
                <a:solidFill>
                  <a:srgbClr val="000000"/>
                </a:solidFill>
              </a:rPr>
              <a:t>R</a:t>
            </a:r>
            <a:r>
              <a:rPr lang="en-US" sz="2000" i="1" baseline="30000" dirty="0">
                <a:solidFill>
                  <a:srgbClr val="000000"/>
                </a:solidFill>
              </a:rPr>
              <a:t>N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latin typeface="Tahoma" pitchFamily="34" charset="0"/>
              </a:rPr>
              <a:t>instead of </a:t>
            </a:r>
            <a:r>
              <a:rPr lang="en-US" sz="2000" i="1" dirty="0">
                <a:solidFill>
                  <a:srgbClr val="000000"/>
                </a:solidFill>
              </a:rPr>
              <a:t>R</a:t>
            </a:r>
            <a:r>
              <a:rPr lang="en-US" sz="2000" i="1" baseline="30000" dirty="0">
                <a:solidFill>
                  <a:srgbClr val="000000"/>
                </a:solidFill>
              </a:rPr>
              <a:t>3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699980" y="1278050"/>
            <a:ext cx="3442930" cy="338554"/>
          </a:xfrm>
          <a:prstGeom prst="rect">
            <a:avLst/>
          </a:prstGeom>
          <a:noFill/>
        </p:spPr>
        <p:txBody>
          <a:bodyPr wrap="none" lIns="91067" tIns="45536" rIns="91067" bIns="45536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Tahoma" pitchFamily="34" charset="0"/>
              </a:rPr>
              <a:t>responses to N filters (convolution)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6119377" y="2231449"/>
            <a:ext cx="2941327" cy="2438400"/>
            <a:chOff x="6119375" y="3945949"/>
            <a:chExt cx="2941327" cy="2438400"/>
          </a:xfrm>
        </p:grpSpPr>
        <p:pic>
          <p:nvPicPr>
            <p:cNvPr id="715786" name="Picture 10" descr="seg.data.20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622302" y="3945949"/>
              <a:ext cx="2438400" cy="2438400"/>
            </a:xfrm>
            <a:prstGeom prst="rect">
              <a:avLst/>
            </a:prstGeom>
            <a:noFill/>
          </p:spPr>
        </p:pic>
        <p:sp>
          <p:nvSpPr>
            <p:cNvPr id="35" name="Right Arrow 34"/>
            <p:cNvSpPr/>
            <p:nvPr/>
          </p:nvSpPr>
          <p:spPr bwMode="auto">
            <a:xfrm>
              <a:off x="6119375" y="5156164"/>
              <a:ext cx="415636" cy="285007"/>
            </a:xfrm>
            <a:prstGeom prst="rightArrow">
              <a:avLst/>
            </a:prstGeom>
            <a:solidFill>
              <a:schemeClr val="tx2">
                <a:lumMod val="25000"/>
                <a:lumOff val="75000"/>
              </a:schemeClr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000000"/>
                </a:solidFill>
                <a:latin typeface="Tahoma" pitchFamily="34" charset="0"/>
              </a:endParaRPr>
            </a:p>
          </p:txBody>
        </p:sp>
      </p:grpSp>
      <p:sp>
        <p:nvSpPr>
          <p:cNvPr id="53" name="Title 5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clustering examples:</a:t>
            </a:r>
            <a:br>
              <a:rPr lang="en-US" dirty="0" smtClean="0"/>
            </a:br>
            <a:r>
              <a:rPr lang="en-US" dirty="0" smtClean="0"/>
              <a:t>Texture Analysis</a:t>
            </a:r>
            <a:endParaRPr lang="en-US" dirty="0"/>
          </a:p>
        </p:txBody>
      </p:sp>
      <p:graphicFrame>
        <p:nvGraphicFramePr>
          <p:cNvPr id="54" name="Object 9"/>
          <p:cNvGraphicFramePr>
            <a:graphicFrameLocks noChangeAspect="1"/>
          </p:cNvGraphicFramePr>
          <p:nvPr/>
        </p:nvGraphicFramePr>
        <p:xfrm>
          <a:off x="6871349" y="4280102"/>
          <a:ext cx="1952625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59" name="Equation" r:id="rId11" imgW="990360" imgH="241200" progId="Equation.3">
                  <p:embed/>
                </p:oleObj>
              </mc:Choice>
              <mc:Fallback>
                <p:oleObj name="Equation" r:id="rId11" imgW="9903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1349" y="4280102"/>
                        <a:ext cx="1952625" cy="3698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6" name="Group 45"/>
          <p:cNvGrpSpPr/>
          <p:nvPr/>
        </p:nvGrpSpPr>
        <p:grpSpPr>
          <a:xfrm>
            <a:off x="3971500" y="1885985"/>
            <a:ext cx="3343700" cy="1116839"/>
            <a:chOff x="3971500" y="3810000"/>
            <a:chExt cx="3343700" cy="1116839"/>
          </a:xfrm>
        </p:grpSpPr>
        <p:sp>
          <p:nvSpPr>
            <p:cNvPr id="42" name="Oval 41"/>
            <p:cNvSpPr/>
            <p:nvPr/>
          </p:nvSpPr>
          <p:spPr bwMode="auto">
            <a:xfrm>
              <a:off x="3971500" y="4080681"/>
              <a:ext cx="1937981" cy="846158"/>
            </a:xfrm>
            <a:prstGeom prst="ellipse">
              <a:avLst/>
            </a:prstGeom>
            <a:noFill/>
            <a:ln w="25400" cap="flat" cmpd="sng" algn="ctr">
              <a:solidFill>
                <a:schemeClr val="accent1"/>
              </a:solidFill>
              <a:prstDash val="dash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cxnSp>
          <p:nvCxnSpPr>
            <p:cNvPr id="44" name="Straight Arrow Connector 43"/>
            <p:cNvCxnSpPr>
              <a:stCxn id="42" idx="7"/>
            </p:cNvCxnSpPr>
            <p:nvPr/>
          </p:nvCxnSpPr>
          <p:spPr bwMode="auto">
            <a:xfrm rot="5400000" flipH="1" flipV="1">
              <a:off x="6273136" y="3162534"/>
              <a:ext cx="394598" cy="1689530"/>
            </a:xfrm>
            <a:prstGeom prst="straightConnector1">
              <a:avLst/>
            </a:prstGeom>
            <a:solidFill>
              <a:schemeClr val="folHlink"/>
            </a:solidFill>
            <a:ln w="9525" cap="flat" cmpd="sng" algn="ctr">
              <a:solidFill>
                <a:schemeClr val="accent1"/>
              </a:solidFill>
              <a:prstDash val="dash"/>
              <a:miter lim="800000"/>
              <a:headEnd type="none" w="med" len="med"/>
              <a:tailEnd type="arrow"/>
            </a:ln>
            <a:effectLst/>
          </p:spPr>
        </p:cxnSp>
      </p:grpSp>
      <p:grpSp>
        <p:nvGrpSpPr>
          <p:cNvPr id="59" name="Group 58"/>
          <p:cNvGrpSpPr/>
          <p:nvPr/>
        </p:nvGrpSpPr>
        <p:grpSpPr>
          <a:xfrm>
            <a:off x="3220871" y="3171965"/>
            <a:ext cx="2715905" cy="1309548"/>
            <a:chOff x="3220871" y="5076965"/>
            <a:chExt cx="2715905" cy="1309548"/>
          </a:xfrm>
        </p:grpSpPr>
        <p:sp>
          <p:nvSpPr>
            <p:cNvPr id="57" name="TextBox 56"/>
            <p:cNvSpPr txBox="1"/>
            <p:nvPr/>
          </p:nvSpPr>
          <p:spPr>
            <a:xfrm>
              <a:off x="3220871" y="5076965"/>
              <a:ext cx="2715905" cy="830997"/>
            </a:xfrm>
            <a:prstGeom prst="rect">
              <a:avLst/>
            </a:prstGeom>
            <a:solidFill>
              <a:srgbClr val="FFFF99">
                <a:alpha val="61000"/>
              </a:srgbClr>
            </a:solidFill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00000"/>
                  </a:solidFill>
                  <a:latin typeface="Tahoma" pitchFamily="34" charset="0"/>
                </a:rPr>
                <a:t>coordinates of patch </a:t>
              </a:r>
              <a:r>
                <a:rPr lang="en-US" sz="1600" i="1" dirty="0">
                  <a:solidFill>
                    <a:srgbClr val="000000"/>
                  </a:solidFill>
                </a:rPr>
                <a:t>P</a:t>
              </a:r>
              <a:r>
                <a:rPr lang="en-US" sz="1600" i="1" baseline="-25000" dirty="0">
                  <a:solidFill>
                    <a:srgbClr val="000000"/>
                  </a:solidFill>
                </a:rPr>
                <a:t>p</a:t>
              </a:r>
              <a:r>
                <a:rPr lang="en-US" sz="1600" dirty="0">
                  <a:solidFill>
                    <a:srgbClr val="000000"/>
                  </a:solidFill>
                  <a:latin typeface="Tahoma" pitchFamily="34" charset="0"/>
                </a:rPr>
                <a:t> at </a:t>
              </a:r>
              <a:r>
                <a:rPr lang="en-US" sz="1600" i="1" dirty="0">
                  <a:solidFill>
                    <a:srgbClr val="000000"/>
                  </a:solidFill>
                </a:rPr>
                <a:t>p</a:t>
              </a:r>
              <a:r>
                <a:rPr lang="en-US" sz="1600" dirty="0">
                  <a:solidFill>
                    <a:srgbClr val="000000"/>
                  </a:solidFill>
                  <a:latin typeface="Tahoma" pitchFamily="34" charset="0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Tahoma" pitchFamily="34" charset="0"/>
                </a:rPr>
                <a:t>w.r.t</a:t>
              </a:r>
              <a:r>
                <a:rPr lang="en-US" sz="1600" dirty="0">
                  <a:solidFill>
                    <a:srgbClr val="000000"/>
                  </a:solidFill>
                  <a:latin typeface="Tahoma" pitchFamily="34" charset="0"/>
                </a:rPr>
                <a:t>. basis vectors  </a:t>
              </a:r>
              <a:r>
                <a:rPr lang="en-US" sz="1600" i="1" dirty="0">
                  <a:solidFill>
                    <a:srgbClr val="000000"/>
                  </a:solidFill>
                </a:rPr>
                <a:t>F</a:t>
              </a:r>
              <a:r>
                <a:rPr lang="en-US" sz="1600" dirty="0">
                  <a:solidFill>
                    <a:srgbClr val="000000"/>
                  </a:solidFill>
                  <a:latin typeface="Tahoma" pitchFamily="34" charset="0"/>
                </a:rPr>
                <a:t>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00000"/>
                  </a:solidFill>
                  <a:latin typeface="Tahoma" pitchFamily="34" charset="0"/>
                </a:rPr>
                <a:t>(if filters </a:t>
              </a:r>
              <a:r>
                <a:rPr lang="en-US" sz="1600" i="1" dirty="0">
                  <a:solidFill>
                    <a:srgbClr val="000000"/>
                  </a:solidFill>
                </a:rPr>
                <a:t>F</a:t>
              </a:r>
              <a:r>
                <a:rPr lang="en-US" sz="1600" dirty="0">
                  <a:solidFill>
                    <a:srgbClr val="000000"/>
                  </a:solidFill>
                  <a:latin typeface="Tahoma" pitchFamily="34" charset="0"/>
                </a:rPr>
                <a:t> are </a:t>
              </a:r>
              <a:r>
                <a:rPr lang="en-US" sz="1600" dirty="0" err="1">
                  <a:solidFill>
                    <a:srgbClr val="000000"/>
                  </a:solidFill>
                  <a:latin typeface="Tahoma" pitchFamily="34" charset="0"/>
                </a:rPr>
                <a:t>orthonormal</a:t>
              </a:r>
              <a:r>
                <a:rPr lang="en-US" sz="1600" dirty="0">
                  <a:solidFill>
                    <a:srgbClr val="000000"/>
                  </a:solidFill>
                  <a:latin typeface="Tahoma" pitchFamily="34" charset="0"/>
                </a:rPr>
                <a:t>)</a:t>
              </a:r>
            </a:p>
          </p:txBody>
        </p:sp>
        <p:graphicFrame>
          <p:nvGraphicFramePr>
            <p:cNvPr id="4" name="Object 21"/>
            <p:cNvGraphicFramePr>
              <a:graphicFrameLocks noChangeAspect="1"/>
            </p:cNvGraphicFramePr>
            <p:nvPr/>
          </p:nvGraphicFramePr>
          <p:xfrm>
            <a:off x="3833813" y="5980113"/>
            <a:ext cx="1677987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60" name="Equation" r:id="rId13" imgW="1104840" imgH="342720" progId="Equation.3">
                    <p:embed/>
                  </p:oleObj>
                </mc:Choice>
                <mc:Fallback>
                  <p:oleObj name="Equation" r:id="rId13" imgW="1104840" imgH="342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33813" y="5980113"/>
                          <a:ext cx="1677987" cy="406400"/>
                        </a:xfrm>
                        <a:prstGeom prst="rect">
                          <a:avLst/>
                        </a:prstGeom>
                        <a:solidFill>
                          <a:schemeClr val="folHlink">
                            <a:alpha val="62000"/>
                          </a:schemeClr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3" name="Group 62"/>
          <p:cNvGrpSpPr/>
          <p:nvPr/>
        </p:nvGrpSpPr>
        <p:grpSpPr>
          <a:xfrm>
            <a:off x="744032" y="5078877"/>
            <a:ext cx="4390946" cy="1741022"/>
            <a:chOff x="744031" y="5078877"/>
            <a:chExt cx="4390946" cy="1741023"/>
          </a:xfrm>
        </p:grpSpPr>
        <p:sp>
          <p:nvSpPr>
            <p:cNvPr id="11" name="TextBox 10"/>
            <p:cNvSpPr txBox="1"/>
            <p:nvPr/>
          </p:nvSpPr>
          <p:spPr>
            <a:xfrm>
              <a:off x="744031" y="6481346"/>
              <a:ext cx="43909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i="1" dirty="0">
                  <a:solidFill>
                    <a:srgbClr val="000000"/>
                  </a:solidFill>
                </a:rPr>
                <a:t> F</a:t>
              </a:r>
              <a:r>
                <a:rPr lang="en-US" sz="1600" dirty="0">
                  <a:solidFill>
                    <a:srgbClr val="000000"/>
                  </a:solidFill>
                </a:rPr>
                <a:t> - bank of  </a:t>
              </a:r>
              <a:r>
                <a:rPr lang="en-US" sz="1600" i="1" dirty="0">
                  <a:solidFill>
                    <a:srgbClr val="000000"/>
                  </a:solidFill>
                </a:rPr>
                <a:t>N</a:t>
              </a:r>
              <a:r>
                <a:rPr lang="en-US" sz="1600" dirty="0">
                  <a:solidFill>
                    <a:srgbClr val="000000"/>
                  </a:solidFill>
                </a:rPr>
                <a:t>  filters for texture, e.g. Gabor filters</a:t>
              </a:r>
            </a:p>
          </p:txBody>
        </p:sp>
        <p:pic>
          <p:nvPicPr>
            <p:cNvPr id="715799" name="Picture 23" descr="filters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1501017" y="5078877"/>
              <a:ext cx="2537583" cy="1410543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0058046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5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5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5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5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utoUpdateAnimBg="0"/>
      <p:bldP spid="33" grpId="0" autoUpdateAnimBg="0"/>
      <p:bldP spid="40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/>
              <a:t>Introduction to image segmentation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Example 1</a:t>
            </a:r>
          </a:p>
          <a:p>
            <a:pPr lvl="1" eaLnBrk="1" hangingPunct="1"/>
            <a:r>
              <a:rPr lang="en-GB" altLang="en-US" smtClean="0"/>
              <a:t>Segmentation based on greyscale</a:t>
            </a:r>
          </a:p>
          <a:p>
            <a:pPr lvl="1" eaLnBrk="1" hangingPunct="1"/>
            <a:r>
              <a:rPr lang="en-GB" altLang="en-US" smtClean="0"/>
              <a:t>Very simple ‘model’ of greyscale leads to inaccuracies in object labelling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39910" indent="-28458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38333" indent="-227678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593665" indent="-227678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48995" indent="-227678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04332" indent="-2276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59664" indent="-2276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14995" indent="-2276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70326" indent="-2276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12D1936D-6343-48DF-9263-E480C7283D0B}" type="slidenum">
              <a:rPr lang="en-GB" altLang="zh-CN" sz="1200">
                <a:solidFill>
                  <a:srgbClr val="045C75"/>
                </a:solidFill>
              </a:rPr>
              <a:pPr eaLnBrk="1" hangingPunct="1"/>
              <a:t>6</a:t>
            </a:fld>
            <a:endParaRPr lang="en-GB" altLang="zh-CN" sz="1200">
              <a:solidFill>
                <a:srgbClr val="045C75"/>
              </a:solidFill>
            </a:endParaRPr>
          </a:p>
        </p:txBody>
      </p:sp>
      <p:sp>
        <p:nvSpPr>
          <p:cNvPr id="8197" name="Rectangle 5"/>
          <p:cNvSpPr>
            <a:spLocks noChangeArrowheads="1"/>
          </p:cNvSpPr>
          <p:nvPr/>
        </p:nvSpPr>
        <p:spPr bwMode="auto">
          <a:xfrm>
            <a:off x="3657600" y="2514600"/>
            <a:ext cx="9144000" cy="457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067" tIns="45536" rIns="91067" bIns="45536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prstClr val="black"/>
              </a:solidFill>
              <a:latin typeface="Tahoma" pitchFamily="34" charset="0"/>
            </a:endParaRPr>
          </a:p>
        </p:txBody>
      </p:sp>
      <p:pic>
        <p:nvPicPr>
          <p:cNvPr id="819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572000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3657600" y="2514600"/>
            <a:ext cx="9144000" cy="457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067" tIns="45536" rIns="91067" bIns="45536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prstClr val="black"/>
              </a:solidFill>
              <a:latin typeface="Tahoma" pitchFamily="34" charset="0"/>
            </a:endParaRPr>
          </a:p>
        </p:txBody>
      </p:sp>
      <p:pic>
        <p:nvPicPr>
          <p:cNvPr id="820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572000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351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dirty="0" smtClean="0"/>
              <a:t>Introduction</a:t>
            </a:r>
          </a:p>
          <a:p>
            <a:r>
              <a:rPr lang="en-US" altLang="zh-CN" dirty="0" smtClean="0"/>
              <a:t>Granularity/Hierarchy</a:t>
            </a:r>
            <a:endParaRPr lang="en-US" altLang="zh-CN" dirty="0"/>
          </a:p>
          <a:p>
            <a:r>
              <a:rPr lang="en-US" altLang="zh-CN" dirty="0"/>
              <a:t>The Goals of </a:t>
            </a:r>
            <a:r>
              <a:rPr lang="en-US" altLang="zh-CN" dirty="0" smtClean="0"/>
              <a:t>Segmentation</a:t>
            </a:r>
          </a:p>
          <a:p>
            <a:r>
              <a:rPr lang="en-US" altLang="zh-CN" dirty="0"/>
              <a:t>Segmentation by </a:t>
            </a:r>
            <a:r>
              <a:rPr lang="en-US" altLang="zh-CN" dirty="0" err="1"/>
              <a:t>Thresholding</a:t>
            </a:r>
            <a:endParaRPr lang="en-US" altLang="zh-CN" dirty="0"/>
          </a:p>
          <a:p>
            <a:r>
              <a:rPr lang="en-US" altLang="zh-CN" dirty="0"/>
              <a:t>Region-Based Segmentation</a:t>
            </a:r>
          </a:p>
          <a:p>
            <a:r>
              <a:rPr lang="en-US" altLang="zh-CN" dirty="0"/>
              <a:t>Watershed </a:t>
            </a:r>
            <a:r>
              <a:rPr lang="en-US" altLang="zh-CN" dirty="0" smtClean="0"/>
              <a:t>Segmentation</a:t>
            </a:r>
            <a:endParaRPr lang="en-US" altLang="zh-CN" dirty="0"/>
          </a:p>
          <a:p>
            <a:r>
              <a:rPr lang="en-US" altLang="zh-CN" dirty="0" smtClean="0">
                <a:solidFill>
                  <a:srgbClr val="FF0000"/>
                </a:solidFill>
              </a:rPr>
              <a:t>Segmentation </a:t>
            </a:r>
            <a:r>
              <a:rPr lang="en-US" altLang="zh-CN" dirty="0">
                <a:solidFill>
                  <a:srgbClr val="FF0000"/>
                </a:solidFill>
              </a:rPr>
              <a:t>as </a:t>
            </a:r>
            <a:r>
              <a:rPr lang="en-US" altLang="zh-CN" dirty="0" smtClean="0">
                <a:solidFill>
                  <a:srgbClr val="FF0000"/>
                </a:solidFill>
              </a:rPr>
              <a:t>Clustering</a:t>
            </a:r>
          </a:p>
          <a:p>
            <a:pPr lvl="1"/>
            <a:r>
              <a:rPr lang="en-US" altLang="zh-CN" dirty="0" smtClean="0"/>
              <a:t>K-means clustering</a:t>
            </a:r>
            <a:endParaRPr lang="en-US" altLang="zh-CN" dirty="0"/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Mean </a:t>
            </a:r>
            <a:r>
              <a:rPr lang="en-US" altLang="zh-CN" dirty="0">
                <a:solidFill>
                  <a:srgbClr val="FF0000"/>
                </a:solidFill>
              </a:rPr>
              <a:t>shift clustering </a:t>
            </a:r>
          </a:p>
          <a:p>
            <a:pPr lvl="1"/>
            <a:r>
              <a:rPr lang="en-US" altLang="zh-CN" dirty="0" smtClean="0"/>
              <a:t>Graph </a:t>
            </a:r>
            <a:r>
              <a:rPr lang="en-US" altLang="zh-CN" dirty="0"/>
              <a:t>partitioning/spectral </a:t>
            </a:r>
            <a:r>
              <a:rPr lang="en-US" altLang="zh-CN" dirty="0" smtClean="0"/>
              <a:t>clustering</a:t>
            </a:r>
            <a:endParaRPr lang="en-US" altLang="zh-CN" dirty="0"/>
          </a:p>
          <a:p>
            <a:r>
              <a:rPr lang="en-US" altLang="zh-CN" dirty="0">
                <a:ea typeface="宋体" pitchFamily="2" charset="-122"/>
              </a:rPr>
              <a:t>Discontinuity-based Method</a:t>
            </a:r>
            <a:endParaRPr lang="en-US" altLang="zh-CN" dirty="0" smtClean="0"/>
          </a:p>
          <a:p>
            <a:r>
              <a:rPr lang="en-US" altLang="zh-CN" dirty="0" smtClean="0"/>
              <a:t>Semantic </a:t>
            </a:r>
            <a:r>
              <a:rPr lang="en-US" altLang="zh-CN" dirty="0"/>
              <a:t>Segmentation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996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2855" y="2216657"/>
            <a:ext cx="7705344" cy="30335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4940" y="5418796"/>
            <a:ext cx="8383270" cy="13619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8926"/>
            <a:r>
              <a:rPr u="heavy" spc="-15" dirty="0">
                <a:solidFill>
                  <a:srgbClr val="0000FF"/>
                </a:solidFill>
                <a:latin typeface="Arial"/>
                <a:cs typeface="Arial"/>
                <a:hlinkClick r:id="rId4"/>
              </a:rPr>
              <a:t>http://ww</a:t>
            </a:r>
            <a:r>
              <a:rPr u="heavy" spc="-114" dirty="0">
                <a:solidFill>
                  <a:srgbClr val="0000FF"/>
                </a:solidFill>
                <a:latin typeface="Arial"/>
                <a:cs typeface="Arial"/>
                <a:hlinkClick r:id="rId4"/>
              </a:rPr>
              <a:t>w</a:t>
            </a:r>
            <a:r>
              <a:rPr u="heavy" dirty="0">
                <a:solidFill>
                  <a:srgbClr val="0000FF"/>
                </a:solidFill>
                <a:latin typeface="Arial"/>
                <a:cs typeface="Arial"/>
                <a:hlinkClick r:id="rId4"/>
              </a:rPr>
              <a:t>.caip.rutgers.edu/~comanici/M</a:t>
            </a:r>
            <a:r>
              <a:rPr u="heavy" spc="-5" dirty="0">
                <a:solidFill>
                  <a:srgbClr val="0000FF"/>
                </a:solidFill>
                <a:latin typeface="Arial"/>
                <a:cs typeface="Arial"/>
                <a:hlinkClick r:id="rId4"/>
              </a:rPr>
              <a:t>S</a:t>
            </a:r>
            <a:r>
              <a:rPr u="heavy" spc="-160" dirty="0">
                <a:solidFill>
                  <a:srgbClr val="0000FF"/>
                </a:solidFill>
                <a:latin typeface="Arial"/>
                <a:cs typeface="Arial"/>
                <a:hlinkClick r:id="rId4"/>
              </a:rPr>
              <a:t>P</a:t>
            </a:r>
            <a:r>
              <a:rPr u="heavy" dirty="0">
                <a:solidFill>
                  <a:srgbClr val="0000FF"/>
                </a:solidFill>
                <a:latin typeface="Arial"/>
                <a:cs typeface="Arial"/>
                <a:hlinkClick r:id="rId4"/>
              </a:rPr>
              <a:t>AMI/msPamiResults.html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endParaRPr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652" marR="5077">
              <a:spcBef>
                <a:spcPts val="1525"/>
              </a:spcBef>
            </a:pPr>
            <a:r>
              <a:rPr sz="2000" spc="-20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000" spc="-10"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  <a:r>
              <a:rPr sz="2000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prstClr val="black"/>
                </a:solidFill>
                <a:latin typeface="Arial"/>
                <a:cs typeface="Arial"/>
              </a:rPr>
              <a:t>Comani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2000" spc="-10" dirty="0">
                <a:solidFill>
                  <a:prstClr val="black"/>
                </a:solidFill>
                <a:latin typeface="Arial"/>
                <a:cs typeface="Arial"/>
              </a:rPr>
              <a:t>iu</a:t>
            </a:r>
            <a:r>
              <a:rPr sz="2000" spc="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2000" spc="-15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0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275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2000" spc="-10"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  <a:r>
              <a:rPr sz="2000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prstClr val="black"/>
                </a:solidFill>
                <a:latin typeface="Arial"/>
                <a:cs typeface="Arial"/>
              </a:rPr>
              <a:t>Mee</a:t>
            </a:r>
            <a:r>
              <a:rPr sz="2000" spc="-12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000" spc="-10" dirty="0">
                <a:solidFill>
                  <a:prstClr val="black"/>
                </a:solidFill>
                <a:latin typeface="Arial"/>
                <a:cs typeface="Arial"/>
              </a:rPr>
              <a:t>,</a:t>
            </a:r>
            <a:r>
              <a:rPr sz="2000" spc="5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u="heavy" spc="-20" dirty="0">
                <a:solidFill>
                  <a:srgbClr val="0000FF"/>
                </a:solidFill>
                <a:latin typeface="Arial"/>
                <a:cs typeface="Arial"/>
              </a:rPr>
              <a:t>Mean</a:t>
            </a:r>
            <a:r>
              <a:rPr sz="2000" u="heavy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u="heavy" spc="-15" dirty="0">
                <a:solidFill>
                  <a:srgbClr val="0000FF"/>
                </a:solidFill>
                <a:latin typeface="Arial"/>
                <a:cs typeface="Arial"/>
              </a:rPr>
              <a:t>Shift:</a:t>
            </a:r>
            <a:r>
              <a:rPr sz="2000" u="heavy" spc="-1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u="heavy" spc="-15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2000" u="heavy" spc="-114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u="heavy" spc="-20" dirty="0">
                <a:solidFill>
                  <a:srgbClr val="0000FF"/>
                </a:solidFill>
                <a:latin typeface="Arial"/>
                <a:cs typeface="Arial"/>
              </a:rPr>
              <a:t>Robust</a:t>
            </a:r>
            <a:r>
              <a:rPr sz="2000" u="heavy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u="heavy" spc="-20" dirty="0">
                <a:solidFill>
                  <a:srgbClr val="0000FF"/>
                </a:solidFill>
                <a:latin typeface="Arial"/>
                <a:cs typeface="Arial"/>
              </a:rPr>
              <a:t>Approach</a:t>
            </a:r>
            <a:r>
              <a:rPr sz="2000" u="heavy" spc="-10" dirty="0">
                <a:solidFill>
                  <a:srgbClr val="0000FF"/>
                </a:solidFill>
                <a:latin typeface="Arial"/>
                <a:cs typeface="Arial"/>
              </a:rPr>
              <a:t> toward</a:t>
            </a:r>
            <a:r>
              <a:rPr sz="2000" u="heavy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u="heavy" spc="-10" dirty="0">
                <a:solidFill>
                  <a:srgbClr val="0000FF"/>
                </a:solidFill>
                <a:latin typeface="Arial"/>
                <a:cs typeface="Arial"/>
              </a:rPr>
              <a:t>Feature</a:t>
            </a:r>
            <a:r>
              <a:rPr sz="2000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000" u="heavy" spc="-15" dirty="0">
                <a:solidFill>
                  <a:srgbClr val="0000FF"/>
                </a:solidFill>
                <a:latin typeface="Arial"/>
                <a:cs typeface="Arial"/>
              </a:rPr>
              <a:t>Space</a:t>
            </a:r>
            <a:r>
              <a:rPr sz="2000" u="heavy" spc="-1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u="heavy" spc="-10" dirty="0">
                <a:solidFill>
                  <a:srgbClr val="0000FF"/>
                </a:solidFill>
                <a:latin typeface="Arial"/>
                <a:cs typeface="Arial"/>
              </a:rPr>
              <a:t>Analysi</a:t>
            </a:r>
            <a:r>
              <a:rPr sz="2000" u="heavy" spc="-5" dirty="0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sz="2000" spc="-10" dirty="0">
                <a:solidFill>
                  <a:prstClr val="black"/>
                </a:solidFill>
                <a:latin typeface="Arial"/>
                <a:cs typeface="Arial"/>
              </a:rPr>
              <a:t>,</a:t>
            </a:r>
            <a:r>
              <a:rPr sz="20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170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2000" spc="-20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000" spc="-15" dirty="0">
                <a:solidFill>
                  <a:prstClr val="black"/>
                </a:solidFill>
                <a:latin typeface="Arial"/>
                <a:cs typeface="Arial"/>
              </a:rPr>
              <a:t>MI</a:t>
            </a:r>
            <a:r>
              <a:rPr sz="20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prstClr val="black"/>
                </a:solidFill>
                <a:latin typeface="Arial"/>
                <a:cs typeface="Arial"/>
              </a:rPr>
              <a:t>2002.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28"/>
            <a:r>
              <a:rPr spc="-5" dirty="0"/>
              <a:t>Mea</a:t>
            </a:r>
            <a:r>
              <a:rPr dirty="0"/>
              <a:t>n</a:t>
            </a:r>
            <a:r>
              <a:rPr spc="90" dirty="0">
                <a:latin typeface="Times New Roman"/>
                <a:cs typeface="Times New Roman"/>
              </a:rPr>
              <a:t> </a:t>
            </a:r>
            <a:r>
              <a:rPr spc="-5" dirty="0"/>
              <a:t>shif</a:t>
            </a:r>
            <a:r>
              <a:rPr dirty="0"/>
              <a:t>t</a:t>
            </a:r>
            <a:r>
              <a:rPr spc="90" dirty="0">
                <a:latin typeface="Times New Roman"/>
                <a:cs typeface="Times New Roman"/>
              </a:rPr>
              <a:t> </a:t>
            </a:r>
            <a:r>
              <a:rPr spc="-5" dirty="0"/>
              <a:t>clusterin</a:t>
            </a:r>
            <a:r>
              <a:rPr dirty="0"/>
              <a:t>g</a:t>
            </a:r>
            <a:r>
              <a:rPr spc="70" dirty="0">
                <a:latin typeface="Times New Roman"/>
                <a:cs typeface="Times New Roman"/>
              </a:rPr>
              <a:t> </a:t>
            </a:r>
            <a:r>
              <a:rPr spc="-5" dirty="0"/>
              <a:t>an</a:t>
            </a:r>
            <a:r>
              <a:rPr dirty="0"/>
              <a:t>d</a:t>
            </a:r>
            <a:r>
              <a:rPr spc="90" dirty="0">
                <a:latin typeface="Times New Roman"/>
                <a:cs typeface="Times New Roman"/>
              </a:rPr>
              <a:t> </a:t>
            </a:r>
            <a:r>
              <a:rPr spc="-5" dirty="0"/>
              <a:t>segmentation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64575" y="1005010"/>
            <a:ext cx="6724015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4147" marR="5077" indent="-341499">
              <a:buClr>
                <a:srgbClr val="010000"/>
              </a:buClr>
              <a:buFont typeface="Arial"/>
              <a:buChar char="•"/>
              <a:tabLst>
                <a:tab pos="354778" algn="l"/>
              </a:tabLst>
            </a:pP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2800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advanced</a:t>
            </a:r>
            <a:r>
              <a:rPr sz="2800" spc="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and</a:t>
            </a:r>
            <a:r>
              <a:rPr sz="2800" spc="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versatile</a:t>
            </a:r>
            <a:r>
              <a:rPr sz="2800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technique</a:t>
            </a:r>
            <a:r>
              <a:rPr sz="2800" spc="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for</a:t>
            </a:r>
            <a:r>
              <a:rPr sz="28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clustering-based</a:t>
            </a:r>
            <a:r>
              <a:rPr sz="2800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segmentation</a:t>
            </a:r>
            <a:endParaRPr sz="28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810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9740" y="1005010"/>
            <a:ext cx="792353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3868" marR="5077" indent="-531225">
              <a:buClr>
                <a:srgbClr val="010000"/>
              </a:buClr>
              <a:buFont typeface="Arial"/>
              <a:buChar char="•"/>
              <a:tabLst>
                <a:tab pos="544501" algn="l"/>
              </a:tabLst>
            </a:pP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800" spc="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mean</a:t>
            </a:r>
            <a:r>
              <a:rPr sz="2800" spc="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shift</a:t>
            </a:r>
            <a:r>
              <a:rPr sz="2800" spc="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algorithm</a:t>
            </a:r>
            <a:r>
              <a:rPr sz="2800" spc="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seeks</a:t>
            </a:r>
            <a:r>
              <a:rPr sz="2800" spc="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prstClr val="black"/>
                </a:solidFill>
                <a:latin typeface="Arial"/>
                <a:cs typeface="Arial"/>
              </a:rPr>
              <a:t>modes</a:t>
            </a:r>
            <a:r>
              <a:rPr sz="2800" i="1" spc="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or</a:t>
            </a:r>
            <a:r>
              <a:rPr sz="2800" spc="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local</a:t>
            </a:r>
            <a:r>
              <a:rPr sz="28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maxima</a:t>
            </a:r>
            <a:r>
              <a:rPr sz="2800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of</a:t>
            </a:r>
            <a:r>
              <a:rPr sz="2800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density</a:t>
            </a:r>
            <a:r>
              <a:rPr sz="2800" spc="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in</a:t>
            </a:r>
            <a:r>
              <a:rPr sz="2800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800" spc="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feature</a:t>
            </a:r>
            <a:r>
              <a:rPr sz="2800" spc="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space</a:t>
            </a:r>
            <a:endParaRPr sz="28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28"/>
            <a:r>
              <a:rPr spc="-5" dirty="0"/>
              <a:t>Mea</a:t>
            </a:r>
            <a:r>
              <a:rPr dirty="0"/>
              <a:t>n</a:t>
            </a:r>
            <a:r>
              <a:rPr spc="90" dirty="0">
                <a:latin typeface="Times New Roman"/>
                <a:cs typeface="Times New Roman"/>
              </a:rPr>
              <a:t> </a:t>
            </a:r>
            <a:r>
              <a:rPr spc="-5" dirty="0"/>
              <a:t>shif</a:t>
            </a:r>
            <a:r>
              <a:rPr dirty="0"/>
              <a:t>t</a:t>
            </a:r>
            <a:r>
              <a:rPr spc="90" dirty="0">
                <a:latin typeface="Times New Roman"/>
                <a:cs typeface="Times New Roman"/>
              </a:rPr>
              <a:t> </a:t>
            </a:r>
            <a:r>
              <a:rPr spc="-5" dirty="0"/>
              <a:t>algorithm</a:t>
            </a:r>
          </a:p>
        </p:txBody>
      </p:sp>
      <p:sp>
        <p:nvSpPr>
          <p:cNvPr id="4" name="object 4"/>
          <p:cNvSpPr/>
          <p:nvPr/>
        </p:nvSpPr>
        <p:spPr>
          <a:xfrm>
            <a:off x="76200" y="2955037"/>
            <a:ext cx="8912352" cy="32933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71321" y="2520850"/>
            <a:ext cx="906144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52"/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image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99968" y="2216050"/>
            <a:ext cx="2986405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52" marR="5077" indent="411068"/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Featur</a:t>
            </a:r>
            <a:r>
              <a:rPr sz="2400" b="1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400" b="1" spc="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space</a:t>
            </a:r>
            <a:r>
              <a:rPr sz="2400" b="1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(L*u*v</a:t>
            </a:r>
            <a:r>
              <a:rPr sz="2400" b="1" dirty="0">
                <a:solidFill>
                  <a:prstClr val="black"/>
                </a:solidFill>
                <a:latin typeface="Arial"/>
                <a:cs typeface="Arial"/>
              </a:rPr>
              <a:t>*</a:t>
            </a:r>
            <a:r>
              <a:rPr sz="2400" b="1" spc="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prstClr val="black"/>
                </a:solidFill>
                <a:latin typeface="Arial"/>
                <a:cs typeface="Arial"/>
              </a:rPr>
              <a:t>colo</a:t>
            </a:r>
            <a:r>
              <a:rPr sz="2400" b="1" spc="-1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400" b="1" spc="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values)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699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62604" y="3429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69104" y="3429334"/>
            <a:ext cx="151373" cy="1519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92904" y="3276934"/>
            <a:ext cx="151373" cy="1519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40684" y="3222060"/>
            <a:ext cx="151353" cy="1519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5682233" y="3593174"/>
            <a:ext cx="151338" cy="1519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55159" y="3593165"/>
            <a:ext cx="151352" cy="15198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5932932" y="3615260"/>
            <a:ext cx="151352" cy="15198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23332" y="3429331"/>
            <a:ext cx="151352" cy="1519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63233" y="3429366"/>
            <a:ext cx="151338" cy="15198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921504" y="3143584"/>
            <a:ext cx="151373" cy="1519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638804" y="3048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791204" y="3810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486400" y="3831661"/>
            <a:ext cx="151374" cy="15198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181600" y="3680784"/>
            <a:ext cx="151374" cy="15198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953004" y="3429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181604" y="3200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48404" y="36579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172204" y="3962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88735" y="4094592"/>
            <a:ext cx="151338" cy="15198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486404" y="4115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029204" y="3962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648204" y="36579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572004" y="3124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953004" y="3048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334004" y="2819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921504" y="2819734"/>
            <a:ext cx="151373" cy="1519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638804" y="25149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724404" y="2819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105404" y="2591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638804" y="1981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181604" y="2210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921504" y="2438734"/>
            <a:ext cx="151373" cy="1519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921504" y="1371934"/>
            <a:ext cx="151373" cy="1519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172204" y="21339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259829" y="2677237"/>
            <a:ext cx="151352" cy="15198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248404" y="3124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629404" y="28959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629404" y="25149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553204" y="2057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324604" y="1600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934204" y="1295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010404" y="17529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315204" y="2362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705604" y="3353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162803" y="28959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924804" y="2972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934204" y="3886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479034" y="3431610"/>
            <a:ext cx="151353" cy="1519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477004" y="4267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543804" y="4343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934204" y="4724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096004" y="4572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638804" y="4496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019803" y="5029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477004" y="5486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867404" y="5486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410204" y="5029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105404" y="4572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4495804" y="4267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4724404" y="4953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4953004" y="5486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114804" y="5639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038604" y="5029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3505204" y="4267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4038604" y="3962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4267204" y="3429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3733804" y="2972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4267204" y="2591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4724404" y="2438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4343404" y="1829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5029204" y="1600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4191004" y="1219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3733804" y="1600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3657604" y="2210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3276604" y="2667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3657604" y="3505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2895604" y="3581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2819404" y="44199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3048004" y="5258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2362204" y="5639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1905004" y="4877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905004" y="3962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2514604" y="2743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2895604" y="1905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1981204" y="1905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828804" y="3048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762003" y="4724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838204" y="5791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838204" y="3505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990604" y="2286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1143004" y="1219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2590804" y="1067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2577118" y="1510319"/>
            <a:ext cx="2847975" cy="2924175"/>
          </a:xfrm>
          <a:custGeom>
            <a:avLst/>
            <a:gdLst/>
            <a:ahLst/>
            <a:cxnLst/>
            <a:rect l="l" t="t" r="r" b="b"/>
            <a:pathLst>
              <a:path w="2847975" h="2924175">
                <a:moveTo>
                  <a:pt x="1424177" y="0"/>
                </a:moveTo>
                <a:lnTo>
                  <a:pt x="1386839" y="0"/>
                </a:lnTo>
                <a:lnTo>
                  <a:pt x="1276762" y="7457"/>
                </a:lnTo>
                <a:lnTo>
                  <a:pt x="1169302" y="23160"/>
                </a:lnTo>
                <a:lnTo>
                  <a:pt x="1064740" y="46787"/>
                </a:lnTo>
                <a:lnTo>
                  <a:pt x="963359" y="78016"/>
                </a:lnTo>
                <a:lnTo>
                  <a:pt x="865440" y="116527"/>
                </a:lnTo>
                <a:lnTo>
                  <a:pt x="771265" y="161999"/>
                </a:lnTo>
                <a:lnTo>
                  <a:pt x="681117" y="214109"/>
                </a:lnTo>
                <a:lnTo>
                  <a:pt x="595276" y="272537"/>
                </a:lnTo>
                <a:lnTo>
                  <a:pt x="514026" y="336961"/>
                </a:lnTo>
                <a:lnTo>
                  <a:pt x="437647" y="407060"/>
                </a:lnTo>
                <a:lnTo>
                  <a:pt x="366421" y="482513"/>
                </a:lnTo>
                <a:lnTo>
                  <a:pt x="300631" y="562998"/>
                </a:lnTo>
                <a:lnTo>
                  <a:pt x="240558" y="648195"/>
                </a:lnTo>
                <a:lnTo>
                  <a:pt x="186485" y="737782"/>
                </a:lnTo>
                <a:lnTo>
                  <a:pt x="138692" y="831438"/>
                </a:lnTo>
                <a:lnTo>
                  <a:pt x="97462" y="928841"/>
                </a:lnTo>
                <a:lnTo>
                  <a:pt x="63077" y="1029670"/>
                </a:lnTo>
                <a:lnTo>
                  <a:pt x="35819" y="1133604"/>
                </a:lnTo>
                <a:lnTo>
                  <a:pt x="15969" y="1240321"/>
                </a:lnTo>
                <a:lnTo>
                  <a:pt x="3809" y="1349501"/>
                </a:lnTo>
                <a:lnTo>
                  <a:pt x="0" y="1424177"/>
                </a:lnTo>
                <a:lnTo>
                  <a:pt x="0" y="1499615"/>
                </a:lnTo>
                <a:lnTo>
                  <a:pt x="3809" y="1574291"/>
                </a:lnTo>
                <a:lnTo>
                  <a:pt x="16202" y="1685419"/>
                </a:lnTo>
                <a:lnTo>
                  <a:pt x="36597" y="1793997"/>
                </a:lnTo>
                <a:lnTo>
                  <a:pt x="64690" y="1899685"/>
                </a:lnTo>
                <a:lnTo>
                  <a:pt x="100175" y="2002142"/>
                </a:lnTo>
                <a:lnTo>
                  <a:pt x="142747" y="2101027"/>
                </a:lnTo>
                <a:lnTo>
                  <a:pt x="192101" y="2195999"/>
                </a:lnTo>
                <a:lnTo>
                  <a:pt x="247932" y="2286717"/>
                </a:lnTo>
                <a:lnTo>
                  <a:pt x="309934" y="2372840"/>
                </a:lnTo>
                <a:lnTo>
                  <a:pt x="377801" y="2454027"/>
                </a:lnTo>
                <a:lnTo>
                  <a:pt x="451229" y="2529937"/>
                </a:lnTo>
                <a:lnTo>
                  <a:pt x="529913" y="2600229"/>
                </a:lnTo>
                <a:lnTo>
                  <a:pt x="613546" y="2664562"/>
                </a:lnTo>
                <a:lnTo>
                  <a:pt x="701824" y="2722596"/>
                </a:lnTo>
                <a:lnTo>
                  <a:pt x="794442" y="2773989"/>
                </a:lnTo>
                <a:lnTo>
                  <a:pt x="891093" y="2818400"/>
                </a:lnTo>
                <a:lnTo>
                  <a:pt x="991474" y="2855488"/>
                </a:lnTo>
                <a:lnTo>
                  <a:pt x="1095278" y="2884912"/>
                </a:lnTo>
                <a:lnTo>
                  <a:pt x="1202200" y="2906332"/>
                </a:lnTo>
                <a:lnTo>
                  <a:pt x="1311935" y="2919406"/>
                </a:lnTo>
                <a:lnTo>
                  <a:pt x="1424177" y="2923793"/>
                </a:lnTo>
                <a:lnTo>
                  <a:pt x="1460753" y="2923793"/>
                </a:lnTo>
                <a:lnTo>
                  <a:pt x="1497329" y="2922269"/>
                </a:lnTo>
                <a:lnTo>
                  <a:pt x="1609338" y="2911658"/>
                </a:lnTo>
                <a:lnTo>
                  <a:pt x="1701003" y="2895599"/>
                </a:lnTo>
                <a:lnTo>
                  <a:pt x="1423415" y="2895599"/>
                </a:lnTo>
                <a:lnTo>
                  <a:pt x="1387601" y="2894837"/>
                </a:lnTo>
                <a:lnTo>
                  <a:pt x="1279938" y="2887837"/>
                </a:lnTo>
                <a:lnTo>
                  <a:pt x="1174766" y="2872660"/>
                </a:lnTo>
                <a:lnTo>
                  <a:pt x="1072369" y="2849632"/>
                </a:lnTo>
                <a:lnTo>
                  <a:pt x="973034" y="2819079"/>
                </a:lnTo>
                <a:lnTo>
                  <a:pt x="877045" y="2781324"/>
                </a:lnTo>
                <a:lnTo>
                  <a:pt x="784688" y="2736694"/>
                </a:lnTo>
                <a:lnTo>
                  <a:pt x="696248" y="2685513"/>
                </a:lnTo>
                <a:lnTo>
                  <a:pt x="612011" y="2628107"/>
                </a:lnTo>
                <a:lnTo>
                  <a:pt x="532261" y="2564801"/>
                </a:lnTo>
                <a:lnTo>
                  <a:pt x="457283" y="2495919"/>
                </a:lnTo>
                <a:lnTo>
                  <a:pt x="387364" y="2421788"/>
                </a:lnTo>
                <a:lnTo>
                  <a:pt x="322788" y="2342732"/>
                </a:lnTo>
                <a:lnTo>
                  <a:pt x="263840" y="2259076"/>
                </a:lnTo>
                <a:lnTo>
                  <a:pt x="210806" y="2171145"/>
                </a:lnTo>
                <a:lnTo>
                  <a:pt x="163971" y="2079266"/>
                </a:lnTo>
                <a:lnTo>
                  <a:pt x="123621" y="1983762"/>
                </a:lnTo>
                <a:lnTo>
                  <a:pt x="90040" y="1884958"/>
                </a:lnTo>
                <a:lnTo>
                  <a:pt x="63513" y="1783181"/>
                </a:lnTo>
                <a:lnTo>
                  <a:pt x="44327" y="1678755"/>
                </a:lnTo>
                <a:lnTo>
                  <a:pt x="32765" y="1572005"/>
                </a:lnTo>
                <a:lnTo>
                  <a:pt x="28955" y="1498853"/>
                </a:lnTo>
                <a:lnTo>
                  <a:pt x="28193" y="1461515"/>
                </a:lnTo>
                <a:lnTo>
                  <a:pt x="28955" y="1424939"/>
                </a:lnTo>
                <a:lnTo>
                  <a:pt x="32765" y="1351025"/>
                </a:lnTo>
                <a:lnTo>
                  <a:pt x="44779" y="1242094"/>
                </a:lnTo>
                <a:lnTo>
                  <a:pt x="64653" y="1135680"/>
                </a:lnTo>
                <a:lnTo>
                  <a:pt x="92088" y="1032116"/>
                </a:lnTo>
                <a:lnTo>
                  <a:pt x="126784" y="931731"/>
                </a:lnTo>
                <a:lnTo>
                  <a:pt x="168439" y="834857"/>
                </a:lnTo>
                <a:lnTo>
                  <a:pt x="216754" y="741826"/>
                </a:lnTo>
                <a:lnTo>
                  <a:pt x="271428" y="652967"/>
                </a:lnTo>
                <a:lnTo>
                  <a:pt x="332160" y="568613"/>
                </a:lnTo>
                <a:lnTo>
                  <a:pt x="398651" y="489094"/>
                </a:lnTo>
                <a:lnTo>
                  <a:pt x="470599" y="414741"/>
                </a:lnTo>
                <a:lnTo>
                  <a:pt x="547705" y="345885"/>
                </a:lnTo>
                <a:lnTo>
                  <a:pt x="629668" y="282859"/>
                </a:lnTo>
                <a:lnTo>
                  <a:pt x="716188" y="225991"/>
                </a:lnTo>
                <a:lnTo>
                  <a:pt x="806964" y="175614"/>
                </a:lnTo>
                <a:lnTo>
                  <a:pt x="901696" y="132059"/>
                </a:lnTo>
                <a:lnTo>
                  <a:pt x="1000083" y="95656"/>
                </a:lnTo>
                <a:lnTo>
                  <a:pt x="1101825" y="66737"/>
                </a:lnTo>
                <a:lnTo>
                  <a:pt x="1206622" y="45633"/>
                </a:lnTo>
                <a:lnTo>
                  <a:pt x="1314173" y="32675"/>
                </a:lnTo>
                <a:lnTo>
                  <a:pt x="1424177" y="28193"/>
                </a:lnTo>
                <a:lnTo>
                  <a:pt x="1698469" y="28193"/>
                </a:lnTo>
                <a:lnTo>
                  <a:pt x="1646046" y="17653"/>
                </a:lnTo>
                <a:lnTo>
                  <a:pt x="1536365" y="4492"/>
                </a:lnTo>
                <a:lnTo>
                  <a:pt x="1424177" y="0"/>
                </a:lnTo>
                <a:close/>
              </a:path>
              <a:path w="2847975" h="2924175">
                <a:moveTo>
                  <a:pt x="1698469" y="28193"/>
                </a:moveTo>
                <a:lnTo>
                  <a:pt x="1424177" y="28193"/>
                </a:lnTo>
                <a:lnTo>
                  <a:pt x="1459991" y="28955"/>
                </a:lnTo>
                <a:lnTo>
                  <a:pt x="1495805" y="30479"/>
                </a:lnTo>
                <a:lnTo>
                  <a:pt x="1603304" y="40332"/>
                </a:lnTo>
                <a:lnTo>
                  <a:pt x="1708098" y="58294"/>
                </a:lnTo>
                <a:lnTo>
                  <a:pt x="1809910" y="84031"/>
                </a:lnTo>
                <a:lnTo>
                  <a:pt x="1908466" y="117210"/>
                </a:lnTo>
                <a:lnTo>
                  <a:pt x="2003489" y="157498"/>
                </a:lnTo>
                <a:lnTo>
                  <a:pt x="2094703" y="204562"/>
                </a:lnTo>
                <a:lnTo>
                  <a:pt x="2181831" y="258069"/>
                </a:lnTo>
                <a:lnTo>
                  <a:pt x="2264598" y="317686"/>
                </a:lnTo>
                <a:lnTo>
                  <a:pt x="2342727" y="383079"/>
                </a:lnTo>
                <a:lnTo>
                  <a:pt x="2415943" y="453915"/>
                </a:lnTo>
                <a:lnTo>
                  <a:pt x="2483970" y="529862"/>
                </a:lnTo>
                <a:lnTo>
                  <a:pt x="2546530" y="610585"/>
                </a:lnTo>
                <a:lnTo>
                  <a:pt x="2603349" y="695752"/>
                </a:lnTo>
                <a:lnTo>
                  <a:pt x="2654149" y="785030"/>
                </a:lnTo>
                <a:lnTo>
                  <a:pt x="2698656" y="878085"/>
                </a:lnTo>
                <a:lnTo>
                  <a:pt x="2736592" y="974585"/>
                </a:lnTo>
                <a:lnTo>
                  <a:pt x="2767682" y="1074196"/>
                </a:lnTo>
                <a:lnTo>
                  <a:pt x="2791650" y="1176585"/>
                </a:lnTo>
                <a:lnTo>
                  <a:pt x="2808219" y="1281418"/>
                </a:lnTo>
                <a:lnTo>
                  <a:pt x="2817113" y="1388363"/>
                </a:lnTo>
                <a:lnTo>
                  <a:pt x="2819399" y="1462277"/>
                </a:lnTo>
                <a:lnTo>
                  <a:pt x="2818637" y="1498853"/>
                </a:lnTo>
                <a:lnTo>
                  <a:pt x="2807809" y="1645289"/>
                </a:lnTo>
                <a:lnTo>
                  <a:pt x="2790586" y="1752110"/>
                </a:lnTo>
                <a:lnTo>
                  <a:pt x="2765738" y="1856312"/>
                </a:lnTo>
                <a:lnTo>
                  <a:pt x="2733555" y="1957553"/>
                </a:lnTo>
                <a:lnTo>
                  <a:pt x="2694330" y="2055489"/>
                </a:lnTo>
                <a:lnTo>
                  <a:pt x="2648353" y="2149777"/>
                </a:lnTo>
                <a:lnTo>
                  <a:pt x="2595918" y="2240075"/>
                </a:lnTo>
                <a:lnTo>
                  <a:pt x="2537316" y="2326040"/>
                </a:lnTo>
                <a:lnTo>
                  <a:pt x="2472838" y="2407328"/>
                </a:lnTo>
                <a:lnTo>
                  <a:pt x="2402776" y="2483598"/>
                </a:lnTo>
                <a:lnTo>
                  <a:pt x="2327422" y="2554506"/>
                </a:lnTo>
                <a:lnTo>
                  <a:pt x="2247068" y="2619710"/>
                </a:lnTo>
                <a:lnTo>
                  <a:pt x="2162005" y="2678867"/>
                </a:lnTo>
                <a:lnTo>
                  <a:pt x="2072525" y="2731633"/>
                </a:lnTo>
                <a:lnTo>
                  <a:pt x="1978920" y="2777666"/>
                </a:lnTo>
                <a:lnTo>
                  <a:pt x="1881482" y="2816623"/>
                </a:lnTo>
                <a:lnTo>
                  <a:pt x="1780502" y="2848162"/>
                </a:lnTo>
                <a:lnTo>
                  <a:pt x="1676272" y="2871939"/>
                </a:lnTo>
                <a:lnTo>
                  <a:pt x="1569084" y="2887612"/>
                </a:lnTo>
                <a:lnTo>
                  <a:pt x="1459229" y="2894837"/>
                </a:lnTo>
                <a:lnTo>
                  <a:pt x="1423415" y="2895599"/>
                </a:lnTo>
                <a:lnTo>
                  <a:pt x="1701003" y="2895599"/>
                </a:lnTo>
                <a:lnTo>
                  <a:pt x="1824108" y="2865324"/>
                </a:lnTo>
                <a:lnTo>
                  <a:pt x="1926304" y="2830306"/>
                </a:lnTo>
                <a:lnTo>
                  <a:pt x="2024663" y="2787859"/>
                </a:lnTo>
                <a:lnTo>
                  <a:pt x="2118905" y="2738335"/>
                </a:lnTo>
                <a:lnTo>
                  <a:pt x="2208745" y="2682087"/>
                </a:lnTo>
                <a:lnTo>
                  <a:pt x="2293902" y="2619469"/>
                </a:lnTo>
                <a:lnTo>
                  <a:pt x="2374092" y="2550833"/>
                </a:lnTo>
                <a:lnTo>
                  <a:pt x="2449033" y="2476532"/>
                </a:lnTo>
                <a:lnTo>
                  <a:pt x="2518443" y="2396920"/>
                </a:lnTo>
                <a:lnTo>
                  <a:pt x="2582039" y="2312348"/>
                </a:lnTo>
                <a:lnTo>
                  <a:pt x="2639538" y="2223171"/>
                </a:lnTo>
                <a:lnTo>
                  <a:pt x="2690659" y="2129741"/>
                </a:lnTo>
                <a:lnTo>
                  <a:pt x="2735117" y="2032411"/>
                </a:lnTo>
                <a:lnTo>
                  <a:pt x="2772631" y="1931533"/>
                </a:lnTo>
                <a:lnTo>
                  <a:pt x="2802918" y="1827462"/>
                </a:lnTo>
                <a:lnTo>
                  <a:pt x="2825696" y="1720551"/>
                </a:lnTo>
                <a:lnTo>
                  <a:pt x="2840682" y="1611151"/>
                </a:lnTo>
                <a:lnTo>
                  <a:pt x="2847593" y="1499615"/>
                </a:lnTo>
                <a:lnTo>
                  <a:pt x="2847593" y="1424177"/>
                </a:lnTo>
                <a:lnTo>
                  <a:pt x="2843783" y="1349501"/>
                </a:lnTo>
                <a:lnTo>
                  <a:pt x="2831398" y="1238404"/>
                </a:lnTo>
                <a:lnTo>
                  <a:pt x="2811015" y="1129861"/>
                </a:lnTo>
                <a:lnTo>
                  <a:pt x="2782938" y="1024211"/>
                </a:lnTo>
                <a:lnTo>
                  <a:pt x="2747474" y="921795"/>
                </a:lnTo>
                <a:lnTo>
                  <a:pt x="2704926" y="822951"/>
                </a:lnTo>
                <a:lnTo>
                  <a:pt x="2655600" y="728020"/>
                </a:lnTo>
                <a:lnTo>
                  <a:pt x="2599802" y="637341"/>
                </a:lnTo>
                <a:lnTo>
                  <a:pt x="2537835" y="551253"/>
                </a:lnTo>
                <a:lnTo>
                  <a:pt x="2470006" y="470097"/>
                </a:lnTo>
                <a:lnTo>
                  <a:pt x="2396619" y="394213"/>
                </a:lnTo>
                <a:lnTo>
                  <a:pt x="2317979" y="323939"/>
                </a:lnTo>
                <a:lnTo>
                  <a:pt x="2234391" y="259615"/>
                </a:lnTo>
                <a:lnTo>
                  <a:pt x="2146161" y="201581"/>
                </a:lnTo>
                <a:lnTo>
                  <a:pt x="2053593" y="150178"/>
                </a:lnTo>
                <a:lnTo>
                  <a:pt x="1956993" y="105743"/>
                </a:lnTo>
                <a:lnTo>
                  <a:pt x="1856665" y="68618"/>
                </a:lnTo>
                <a:lnTo>
                  <a:pt x="1752914" y="39141"/>
                </a:lnTo>
                <a:lnTo>
                  <a:pt x="1698469" y="28193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3770156" y="905280"/>
            <a:ext cx="5155183" cy="512444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7761230" y="995151"/>
            <a:ext cx="860425" cy="11813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20" marR="5077" algn="ctr"/>
            <a:r>
              <a:rPr sz="1600" dirty="0">
                <a:solidFill>
                  <a:prstClr val="black"/>
                </a:solidFill>
                <a:latin typeface="Arial"/>
                <a:cs typeface="Arial"/>
              </a:rPr>
              <a:t>Search</a:t>
            </a:r>
            <a:r>
              <a:rPr sz="16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window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8"/>
              </a:spcBef>
            </a:pPr>
            <a:endParaRPr sz="13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020" marR="5077" algn="ctr"/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Cente</a:t>
            </a:r>
            <a:r>
              <a:rPr sz="160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16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of</a:t>
            </a:r>
            <a:r>
              <a:rPr sz="1600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prstClr val="black"/>
                </a:solidFill>
                <a:latin typeface="Arial"/>
                <a:cs typeface="Arial"/>
              </a:rPr>
              <a:t>mass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199136" y="6587131"/>
            <a:ext cx="243840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52"/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Slide</a:t>
            </a:r>
            <a:r>
              <a:rPr sz="14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by</a:t>
            </a:r>
            <a:r>
              <a:rPr sz="1400" spc="1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-195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  <a:r>
              <a:rPr sz="14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Ukrainitz</a:t>
            </a:r>
            <a:r>
              <a:rPr sz="14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&amp;</a:t>
            </a:r>
            <a:r>
              <a:rPr sz="14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B.</a:t>
            </a:r>
            <a:r>
              <a:rPr sz="14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Sarel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7693447" y="5490959"/>
            <a:ext cx="99631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9440" marR="5077" indent="-207428"/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Mea</a:t>
            </a:r>
            <a:r>
              <a:rPr sz="1600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1600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Shift</a:t>
            </a:r>
            <a:r>
              <a:rPr sz="1600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vector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8" name="object 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28"/>
            <a:r>
              <a:rPr spc="-5" dirty="0"/>
              <a:t>Mea</a:t>
            </a:r>
            <a:r>
              <a:rPr dirty="0"/>
              <a:t>n</a:t>
            </a:r>
            <a:r>
              <a:rPr spc="90" dirty="0">
                <a:latin typeface="Times New Roman"/>
                <a:cs typeface="Times New Roman"/>
              </a:rPr>
              <a:t> </a:t>
            </a:r>
            <a:r>
              <a:rPr spc="-5" dirty="0"/>
              <a:t>shift</a:t>
            </a:r>
          </a:p>
        </p:txBody>
      </p:sp>
    </p:spTree>
    <p:extLst>
      <p:ext uri="{BB962C8B-B14F-4D97-AF65-F5344CB8AC3E}">
        <p14:creationId xmlns:p14="http://schemas.microsoft.com/office/powerpoint/2010/main" val="223951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62604" y="3429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69104" y="3429334"/>
            <a:ext cx="151373" cy="1519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92904" y="3276934"/>
            <a:ext cx="151373" cy="1519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40684" y="3222060"/>
            <a:ext cx="151353" cy="1519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5682233" y="3593174"/>
            <a:ext cx="151338" cy="1519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55159" y="3593165"/>
            <a:ext cx="151352" cy="15198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5932932" y="3615260"/>
            <a:ext cx="151352" cy="15198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23332" y="3429331"/>
            <a:ext cx="151352" cy="1519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63233" y="3429366"/>
            <a:ext cx="151338" cy="15198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921504" y="3143584"/>
            <a:ext cx="151373" cy="1519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638804" y="3048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791204" y="3810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486400" y="3831661"/>
            <a:ext cx="151374" cy="15198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181600" y="3680784"/>
            <a:ext cx="151374" cy="15198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953004" y="3429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181604" y="3200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48404" y="36579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172204" y="3962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88735" y="4094592"/>
            <a:ext cx="151338" cy="15198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486404" y="4115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029204" y="3962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648204" y="36579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572004" y="3124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953004" y="3048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334004" y="2819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921504" y="2819734"/>
            <a:ext cx="151373" cy="1519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638804" y="25149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724404" y="2819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105404" y="2591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638804" y="1981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181604" y="2210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921504" y="2438734"/>
            <a:ext cx="151373" cy="1519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921504" y="1371934"/>
            <a:ext cx="151373" cy="1519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172204" y="21339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259829" y="2677237"/>
            <a:ext cx="151352" cy="15198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248404" y="3124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629404" y="28959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629404" y="25149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553204" y="2057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324604" y="1600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934204" y="1295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010404" y="17529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315204" y="2362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705604" y="3353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162803" y="28959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924804" y="2972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934204" y="3886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479034" y="3431610"/>
            <a:ext cx="151353" cy="1519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477004" y="4267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543804" y="4343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934204" y="4724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096004" y="4572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638804" y="4496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019803" y="5029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477004" y="5486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867404" y="5486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410204" y="5029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105404" y="4572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4495804" y="4267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4724404" y="4953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4953004" y="5486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114804" y="5639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038604" y="5029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3505204" y="4267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4038604" y="3962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4267204" y="3429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3733804" y="2972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4267204" y="2591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4724404" y="2438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4343404" y="1829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5029204" y="1600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4191004" y="1219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3733804" y="1600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3657604" y="2210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3276604" y="2667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3657604" y="3505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2895604" y="3581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2819404" y="44199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3048004" y="5258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2362204" y="5639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1905004" y="4877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905004" y="3962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2514604" y="2743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2895604" y="1905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1981204" y="1905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828804" y="3048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762003" y="4724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838204" y="5791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838204" y="3505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990604" y="2286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1143004" y="1219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2590804" y="1067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3153190" y="1662719"/>
            <a:ext cx="2847975" cy="2924175"/>
          </a:xfrm>
          <a:custGeom>
            <a:avLst/>
            <a:gdLst/>
            <a:ahLst/>
            <a:cxnLst/>
            <a:rect l="l" t="t" r="r" b="b"/>
            <a:pathLst>
              <a:path w="2847975" h="2924175">
                <a:moveTo>
                  <a:pt x="1424177" y="0"/>
                </a:moveTo>
                <a:lnTo>
                  <a:pt x="1386839" y="0"/>
                </a:lnTo>
                <a:lnTo>
                  <a:pt x="1276753" y="7466"/>
                </a:lnTo>
                <a:lnTo>
                  <a:pt x="1169291" y="23176"/>
                </a:lnTo>
                <a:lnTo>
                  <a:pt x="1064735" y="46810"/>
                </a:lnTo>
                <a:lnTo>
                  <a:pt x="963365" y="78046"/>
                </a:lnTo>
                <a:lnTo>
                  <a:pt x="865461" y="116562"/>
                </a:lnTo>
                <a:lnTo>
                  <a:pt x="771306" y="162037"/>
                </a:lnTo>
                <a:lnTo>
                  <a:pt x="681178" y="214150"/>
                </a:lnTo>
                <a:lnTo>
                  <a:pt x="595360" y="272580"/>
                </a:lnTo>
                <a:lnTo>
                  <a:pt x="514131" y="337006"/>
                </a:lnTo>
                <a:lnTo>
                  <a:pt x="437772" y="407106"/>
                </a:lnTo>
                <a:lnTo>
                  <a:pt x="366565" y="482558"/>
                </a:lnTo>
                <a:lnTo>
                  <a:pt x="300789" y="563042"/>
                </a:lnTo>
                <a:lnTo>
                  <a:pt x="240726" y="648237"/>
                </a:lnTo>
                <a:lnTo>
                  <a:pt x="186656" y="737821"/>
                </a:lnTo>
                <a:lnTo>
                  <a:pt x="138859" y="831472"/>
                </a:lnTo>
                <a:lnTo>
                  <a:pt x="97617" y="928870"/>
                </a:lnTo>
                <a:lnTo>
                  <a:pt x="63211" y="1029693"/>
                </a:lnTo>
                <a:lnTo>
                  <a:pt x="35920" y="1133620"/>
                </a:lnTo>
                <a:lnTo>
                  <a:pt x="16026" y="1240330"/>
                </a:lnTo>
                <a:lnTo>
                  <a:pt x="3809" y="1349501"/>
                </a:lnTo>
                <a:lnTo>
                  <a:pt x="0" y="1461515"/>
                </a:lnTo>
                <a:lnTo>
                  <a:pt x="0" y="1462277"/>
                </a:lnTo>
                <a:lnTo>
                  <a:pt x="1523" y="1536953"/>
                </a:lnTo>
                <a:lnTo>
                  <a:pt x="16323" y="1685499"/>
                </a:lnTo>
                <a:lnTo>
                  <a:pt x="36809" y="1794135"/>
                </a:lnTo>
                <a:lnTo>
                  <a:pt x="64966" y="1899861"/>
                </a:lnTo>
                <a:lnTo>
                  <a:pt x="100491" y="2002339"/>
                </a:lnTo>
                <a:lnTo>
                  <a:pt x="143082" y="2101229"/>
                </a:lnTo>
                <a:lnTo>
                  <a:pt x="192435" y="2196194"/>
                </a:lnTo>
                <a:lnTo>
                  <a:pt x="248250" y="2286894"/>
                </a:lnTo>
                <a:lnTo>
                  <a:pt x="310223" y="2372990"/>
                </a:lnTo>
                <a:lnTo>
                  <a:pt x="378052" y="2454144"/>
                </a:lnTo>
                <a:lnTo>
                  <a:pt x="451435" y="2530018"/>
                </a:lnTo>
                <a:lnTo>
                  <a:pt x="530069" y="2600272"/>
                </a:lnTo>
                <a:lnTo>
                  <a:pt x="613651" y="2664568"/>
                </a:lnTo>
                <a:lnTo>
                  <a:pt x="701880" y="2722567"/>
                </a:lnTo>
                <a:lnTo>
                  <a:pt x="794453" y="2773930"/>
                </a:lnTo>
                <a:lnTo>
                  <a:pt x="891068" y="2818319"/>
                </a:lnTo>
                <a:lnTo>
                  <a:pt x="991421" y="2855395"/>
                </a:lnTo>
                <a:lnTo>
                  <a:pt x="1095211" y="2884819"/>
                </a:lnTo>
                <a:lnTo>
                  <a:pt x="1202136" y="2906253"/>
                </a:lnTo>
                <a:lnTo>
                  <a:pt x="1311892" y="2919357"/>
                </a:lnTo>
                <a:lnTo>
                  <a:pt x="1424177" y="2923793"/>
                </a:lnTo>
                <a:lnTo>
                  <a:pt x="1460753" y="2923793"/>
                </a:lnTo>
                <a:lnTo>
                  <a:pt x="1497329" y="2922269"/>
                </a:lnTo>
                <a:lnTo>
                  <a:pt x="1609286" y="2911697"/>
                </a:lnTo>
                <a:lnTo>
                  <a:pt x="1701301" y="2895599"/>
                </a:lnTo>
                <a:lnTo>
                  <a:pt x="1423415" y="2895599"/>
                </a:lnTo>
                <a:lnTo>
                  <a:pt x="1387601" y="2894837"/>
                </a:lnTo>
                <a:lnTo>
                  <a:pt x="1279931" y="2887792"/>
                </a:lnTo>
                <a:lnTo>
                  <a:pt x="1174762" y="2872586"/>
                </a:lnTo>
                <a:lnTo>
                  <a:pt x="1072380" y="2849543"/>
                </a:lnTo>
                <a:lnTo>
                  <a:pt x="973066" y="2818986"/>
                </a:lnTo>
                <a:lnTo>
                  <a:pt x="877105" y="2781238"/>
                </a:lnTo>
                <a:lnTo>
                  <a:pt x="784781" y="2736623"/>
                </a:lnTo>
                <a:lnTo>
                  <a:pt x="696375" y="2685464"/>
                </a:lnTo>
                <a:lnTo>
                  <a:pt x="612173" y="2628085"/>
                </a:lnTo>
                <a:lnTo>
                  <a:pt x="532458" y="2564808"/>
                </a:lnTo>
                <a:lnTo>
                  <a:pt x="457512" y="2495957"/>
                </a:lnTo>
                <a:lnTo>
                  <a:pt x="387620" y="2421856"/>
                </a:lnTo>
                <a:lnTo>
                  <a:pt x="323064" y="2342827"/>
                </a:lnTo>
                <a:lnTo>
                  <a:pt x="264129" y="2259194"/>
                </a:lnTo>
                <a:lnTo>
                  <a:pt x="211098" y="2171280"/>
                </a:lnTo>
                <a:lnTo>
                  <a:pt x="164254" y="2079408"/>
                </a:lnTo>
                <a:lnTo>
                  <a:pt x="123881" y="1983903"/>
                </a:lnTo>
                <a:lnTo>
                  <a:pt x="90262" y="1885087"/>
                </a:lnTo>
                <a:lnTo>
                  <a:pt x="63681" y="1783283"/>
                </a:lnTo>
                <a:lnTo>
                  <a:pt x="44421" y="1678815"/>
                </a:lnTo>
                <a:lnTo>
                  <a:pt x="32765" y="1572005"/>
                </a:lnTo>
                <a:lnTo>
                  <a:pt x="28955" y="1498853"/>
                </a:lnTo>
                <a:lnTo>
                  <a:pt x="28193" y="1461515"/>
                </a:lnTo>
                <a:lnTo>
                  <a:pt x="28955" y="1424939"/>
                </a:lnTo>
                <a:lnTo>
                  <a:pt x="32765" y="1351025"/>
                </a:lnTo>
                <a:lnTo>
                  <a:pt x="44859" y="1242154"/>
                </a:lnTo>
                <a:lnTo>
                  <a:pt x="64800" y="1135785"/>
                </a:lnTo>
                <a:lnTo>
                  <a:pt x="92289" y="1032250"/>
                </a:lnTo>
                <a:lnTo>
                  <a:pt x="127027" y="931883"/>
                </a:lnTo>
                <a:lnTo>
                  <a:pt x="168713" y="835016"/>
                </a:lnTo>
                <a:lnTo>
                  <a:pt x="217050" y="741981"/>
                </a:lnTo>
                <a:lnTo>
                  <a:pt x="271735" y="653112"/>
                </a:lnTo>
                <a:lnTo>
                  <a:pt x="332472" y="568740"/>
                </a:lnTo>
                <a:lnTo>
                  <a:pt x="398959" y="489199"/>
                </a:lnTo>
                <a:lnTo>
                  <a:pt x="470896" y="414821"/>
                </a:lnTo>
                <a:lnTo>
                  <a:pt x="547986" y="345939"/>
                </a:lnTo>
                <a:lnTo>
                  <a:pt x="629927" y="282885"/>
                </a:lnTo>
                <a:lnTo>
                  <a:pt x="716421" y="225992"/>
                </a:lnTo>
                <a:lnTo>
                  <a:pt x="807167" y="175593"/>
                </a:lnTo>
                <a:lnTo>
                  <a:pt x="901867" y="132020"/>
                </a:lnTo>
                <a:lnTo>
                  <a:pt x="1000220" y="95606"/>
                </a:lnTo>
                <a:lnTo>
                  <a:pt x="1101927" y="66684"/>
                </a:lnTo>
                <a:lnTo>
                  <a:pt x="1206689" y="45586"/>
                </a:lnTo>
                <a:lnTo>
                  <a:pt x="1314206" y="32645"/>
                </a:lnTo>
                <a:lnTo>
                  <a:pt x="1424177" y="28193"/>
                </a:lnTo>
                <a:lnTo>
                  <a:pt x="1698599" y="28193"/>
                </a:lnTo>
                <a:lnTo>
                  <a:pt x="1646031" y="17629"/>
                </a:lnTo>
                <a:lnTo>
                  <a:pt x="1536353" y="4479"/>
                </a:lnTo>
                <a:lnTo>
                  <a:pt x="1424177" y="0"/>
                </a:lnTo>
                <a:close/>
              </a:path>
              <a:path w="2847975" h="2924175">
                <a:moveTo>
                  <a:pt x="1698599" y="28193"/>
                </a:moveTo>
                <a:lnTo>
                  <a:pt x="1424177" y="28193"/>
                </a:lnTo>
                <a:lnTo>
                  <a:pt x="1459991" y="28955"/>
                </a:lnTo>
                <a:lnTo>
                  <a:pt x="1495805" y="30479"/>
                </a:lnTo>
                <a:lnTo>
                  <a:pt x="1603463" y="40357"/>
                </a:lnTo>
                <a:lnTo>
                  <a:pt x="1708364" y="58331"/>
                </a:lnTo>
                <a:lnTo>
                  <a:pt x="1810239" y="84069"/>
                </a:lnTo>
                <a:lnTo>
                  <a:pt x="1908818" y="117239"/>
                </a:lnTo>
                <a:lnTo>
                  <a:pt x="2003831" y="157511"/>
                </a:lnTo>
                <a:lnTo>
                  <a:pt x="2095009" y="204553"/>
                </a:lnTo>
                <a:lnTo>
                  <a:pt x="2182083" y="258033"/>
                </a:lnTo>
                <a:lnTo>
                  <a:pt x="2264783" y="317620"/>
                </a:lnTo>
                <a:lnTo>
                  <a:pt x="2342839" y="382983"/>
                </a:lnTo>
                <a:lnTo>
                  <a:pt x="2415981" y="453790"/>
                </a:lnTo>
                <a:lnTo>
                  <a:pt x="2483941" y="529709"/>
                </a:lnTo>
                <a:lnTo>
                  <a:pt x="2546449" y="610410"/>
                </a:lnTo>
                <a:lnTo>
                  <a:pt x="2603234" y="695560"/>
                </a:lnTo>
                <a:lnTo>
                  <a:pt x="2654028" y="784828"/>
                </a:lnTo>
                <a:lnTo>
                  <a:pt x="2698561" y="877884"/>
                </a:lnTo>
                <a:lnTo>
                  <a:pt x="2736564" y="974395"/>
                </a:lnTo>
                <a:lnTo>
                  <a:pt x="2767766" y="1074030"/>
                </a:lnTo>
                <a:lnTo>
                  <a:pt x="2791898" y="1176457"/>
                </a:lnTo>
                <a:lnTo>
                  <a:pt x="2808691" y="1281345"/>
                </a:lnTo>
                <a:lnTo>
                  <a:pt x="2817875" y="1388363"/>
                </a:lnTo>
                <a:lnTo>
                  <a:pt x="2819399" y="1462277"/>
                </a:lnTo>
                <a:lnTo>
                  <a:pt x="2817875" y="1536191"/>
                </a:lnTo>
                <a:lnTo>
                  <a:pt x="2808350" y="1645366"/>
                </a:lnTo>
                <a:lnTo>
                  <a:pt x="2790957" y="1752239"/>
                </a:lnTo>
                <a:lnTo>
                  <a:pt x="2765984" y="1856469"/>
                </a:lnTo>
                <a:lnTo>
                  <a:pt x="2733717" y="1957718"/>
                </a:lnTo>
                <a:lnTo>
                  <a:pt x="2694444" y="2055645"/>
                </a:lnTo>
                <a:lnTo>
                  <a:pt x="2648453" y="2149910"/>
                </a:lnTo>
                <a:lnTo>
                  <a:pt x="2596030" y="2240174"/>
                </a:lnTo>
                <a:lnTo>
                  <a:pt x="2537463" y="2326097"/>
                </a:lnTo>
                <a:lnTo>
                  <a:pt x="2473040" y="2407338"/>
                </a:lnTo>
                <a:lnTo>
                  <a:pt x="2403046" y="2483558"/>
                </a:lnTo>
                <a:lnTo>
                  <a:pt x="2327771" y="2554418"/>
                </a:lnTo>
                <a:lnTo>
                  <a:pt x="2247501" y="2619576"/>
                </a:lnTo>
                <a:lnTo>
                  <a:pt x="2162522" y="2678694"/>
                </a:lnTo>
                <a:lnTo>
                  <a:pt x="2073124" y="2731432"/>
                </a:lnTo>
                <a:lnTo>
                  <a:pt x="1979592" y="2777450"/>
                </a:lnTo>
                <a:lnTo>
                  <a:pt x="1882215" y="2816407"/>
                </a:lnTo>
                <a:lnTo>
                  <a:pt x="1781278" y="2847964"/>
                </a:lnTo>
                <a:lnTo>
                  <a:pt x="1677071" y="2871782"/>
                </a:lnTo>
                <a:lnTo>
                  <a:pt x="1569880" y="2887519"/>
                </a:lnTo>
                <a:lnTo>
                  <a:pt x="1459991" y="2894837"/>
                </a:lnTo>
                <a:lnTo>
                  <a:pt x="1423415" y="2895599"/>
                </a:lnTo>
                <a:lnTo>
                  <a:pt x="1701301" y="2895599"/>
                </a:lnTo>
                <a:lnTo>
                  <a:pt x="1824018" y="2865419"/>
                </a:lnTo>
                <a:lnTo>
                  <a:pt x="1926222" y="2830419"/>
                </a:lnTo>
                <a:lnTo>
                  <a:pt x="2024603" y="2787984"/>
                </a:lnTo>
                <a:lnTo>
                  <a:pt x="2118878" y="2738467"/>
                </a:lnTo>
                <a:lnTo>
                  <a:pt x="2208760" y="2682222"/>
                </a:lnTo>
                <a:lnTo>
                  <a:pt x="2293993" y="2619576"/>
                </a:lnTo>
                <a:lnTo>
                  <a:pt x="2374203" y="2550960"/>
                </a:lnTo>
                <a:lnTo>
                  <a:pt x="2449193" y="2476651"/>
                </a:lnTo>
                <a:lnTo>
                  <a:pt x="2518649" y="2397028"/>
                </a:lnTo>
                <a:lnTo>
                  <a:pt x="2582285" y="2312444"/>
                </a:lnTo>
                <a:lnTo>
                  <a:pt x="2639815" y="2223253"/>
                </a:lnTo>
                <a:lnTo>
                  <a:pt x="2690954" y="2129808"/>
                </a:lnTo>
                <a:lnTo>
                  <a:pt x="2735417" y="2032464"/>
                </a:lnTo>
                <a:lnTo>
                  <a:pt x="2772918" y="1931573"/>
                </a:lnTo>
                <a:lnTo>
                  <a:pt x="2803171" y="1827489"/>
                </a:lnTo>
                <a:lnTo>
                  <a:pt x="2825892" y="1720566"/>
                </a:lnTo>
                <a:lnTo>
                  <a:pt x="2840795" y="1611157"/>
                </a:lnTo>
                <a:lnTo>
                  <a:pt x="2847593" y="1499615"/>
                </a:lnTo>
                <a:lnTo>
                  <a:pt x="2847593" y="1424177"/>
                </a:lnTo>
                <a:lnTo>
                  <a:pt x="2843783" y="1349501"/>
                </a:lnTo>
                <a:lnTo>
                  <a:pt x="2831472" y="1238395"/>
                </a:lnTo>
                <a:lnTo>
                  <a:pt x="2811145" y="1129844"/>
                </a:lnTo>
                <a:lnTo>
                  <a:pt x="2783110" y="1024186"/>
                </a:lnTo>
                <a:lnTo>
                  <a:pt x="2747673" y="921762"/>
                </a:lnTo>
                <a:lnTo>
                  <a:pt x="2705140" y="822912"/>
                </a:lnTo>
                <a:lnTo>
                  <a:pt x="2655819" y="727975"/>
                </a:lnTo>
                <a:lnTo>
                  <a:pt x="2600016" y="637292"/>
                </a:lnTo>
                <a:lnTo>
                  <a:pt x="2538037" y="551201"/>
                </a:lnTo>
                <a:lnTo>
                  <a:pt x="2470189" y="470042"/>
                </a:lnTo>
                <a:lnTo>
                  <a:pt x="2396779" y="394155"/>
                </a:lnTo>
                <a:lnTo>
                  <a:pt x="2318113" y="323881"/>
                </a:lnTo>
                <a:lnTo>
                  <a:pt x="2234497" y="259558"/>
                </a:lnTo>
                <a:lnTo>
                  <a:pt x="2146238" y="201526"/>
                </a:lnTo>
                <a:lnTo>
                  <a:pt x="2053643" y="150126"/>
                </a:lnTo>
                <a:lnTo>
                  <a:pt x="1957018" y="105696"/>
                </a:lnTo>
                <a:lnTo>
                  <a:pt x="1856670" y="68577"/>
                </a:lnTo>
                <a:lnTo>
                  <a:pt x="1752906" y="39108"/>
                </a:lnTo>
                <a:lnTo>
                  <a:pt x="1698599" y="28193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4461510" y="2993056"/>
            <a:ext cx="247650" cy="247650"/>
          </a:xfrm>
          <a:custGeom>
            <a:avLst/>
            <a:gdLst/>
            <a:ahLst/>
            <a:cxnLst/>
            <a:rect l="l" t="t" r="r" b="b"/>
            <a:pathLst>
              <a:path w="247650" h="247650">
                <a:moveTo>
                  <a:pt x="123398" y="0"/>
                </a:moveTo>
                <a:lnTo>
                  <a:pt x="73900" y="10117"/>
                </a:lnTo>
                <a:lnTo>
                  <a:pt x="31809" y="40195"/>
                </a:lnTo>
                <a:lnTo>
                  <a:pt x="4525" y="90224"/>
                </a:lnTo>
                <a:lnTo>
                  <a:pt x="0" y="111332"/>
                </a:lnTo>
                <a:lnTo>
                  <a:pt x="0" y="130382"/>
                </a:lnTo>
                <a:lnTo>
                  <a:pt x="8893" y="169176"/>
                </a:lnTo>
                <a:lnTo>
                  <a:pt x="28538" y="202846"/>
                </a:lnTo>
                <a:lnTo>
                  <a:pt x="69984" y="235406"/>
                </a:lnTo>
                <a:lnTo>
                  <a:pt x="119249" y="247098"/>
                </a:lnTo>
                <a:lnTo>
                  <a:pt x="136135" y="246487"/>
                </a:lnTo>
                <a:lnTo>
                  <a:pt x="152797" y="243669"/>
                </a:lnTo>
                <a:lnTo>
                  <a:pt x="168962" y="238671"/>
                </a:lnTo>
                <a:lnTo>
                  <a:pt x="184359" y="231520"/>
                </a:lnTo>
                <a:lnTo>
                  <a:pt x="189895" y="227942"/>
                </a:lnTo>
                <a:lnTo>
                  <a:pt x="117146" y="227942"/>
                </a:lnTo>
                <a:lnTo>
                  <a:pt x="103028" y="226226"/>
                </a:lnTo>
                <a:lnTo>
                  <a:pt x="63473" y="209846"/>
                </a:lnTo>
                <a:lnTo>
                  <a:pt x="32909" y="176266"/>
                </a:lnTo>
                <a:lnTo>
                  <a:pt x="19049" y="133430"/>
                </a:lnTo>
                <a:lnTo>
                  <a:pt x="19049" y="112856"/>
                </a:lnTo>
                <a:lnTo>
                  <a:pt x="37331" y="64101"/>
                </a:lnTo>
                <a:lnTo>
                  <a:pt x="70426" y="33083"/>
                </a:lnTo>
                <a:lnTo>
                  <a:pt x="111795" y="19643"/>
                </a:lnTo>
                <a:lnTo>
                  <a:pt x="126293" y="19042"/>
                </a:lnTo>
                <a:lnTo>
                  <a:pt x="190210" y="19042"/>
                </a:lnTo>
                <a:lnTo>
                  <a:pt x="188129" y="17577"/>
                </a:lnTo>
                <a:lnTo>
                  <a:pt x="172904" y="9853"/>
                </a:lnTo>
                <a:lnTo>
                  <a:pt x="156858" y="4349"/>
                </a:lnTo>
                <a:lnTo>
                  <a:pt x="140264" y="1064"/>
                </a:lnTo>
                <a:lnTo>
                  <a:pt x="123398" y="0"/>
                </a:lnTo>
                <a:close/>
              </a:path>
              <a:path w="247650" h="247650">
                <a:moveTo>
                  <a:pt x="190210" y="19042"/>
                </a:moveTo>
                <a:lnTo>
                  <a:pt x="126293" y="19042"/>
                </a:lnTo>
                <a:lnTo>
                  <a:pt x="140742" y="20370"/>
                </a:lnTo>
                <a:lnTo>
                  <a:pt x="154899" y="23623"/>
                </a:lnTo>
                <a:lnTo>
                  <a:pt x="193200" y="44863"/>
                </a:lnTo>
                <a:lnTo>
                  <a:pt x="220158" y="83205"/>
                </a:lnTo>
                <a:lnTo>
                  <a:pt x="228599" y="118190"/>
                </a:lnTo>
                <a:lnTo>
                  <a:pt x="228599" y="123524"/>
                </a:lnTo>
                <a:lnTo>
                  <a:pt x="227837" y="128858"/>
                </a:lnTo>
                <a:lnTo>
                  <a:pt x="225341" y="146492"/>
                </a:lnTo>
                <a:lnTo>
                  <a:pt x="205574" y="189280"/>
                </a:lnTo>
                <a:lnTo>
                  <a:pt x="172188" y="216540"/>
                </a:lnTo>
                <a:lnTo>
                  <a:pt x="131349" y="227815"/>
                </a:lnTo>
                <a:lnTo>
                  <a:pt x="117146" y="227942"/>
                </a:lnTo>
                <a:lnTo>
                  <a:pt x="189895" y="227942"/>
                </a:lnTo>
                <a:lnTo>
                  <a:pt x="223200" y="197430"/>
                </a:lnTo>
                <a:lnTo>
                  <a:pt x="245285" y="144965"/>
                </a:lnTo>
                <a:lnTo>
                  <a:pt x="247649" y="123524"/>
                </a:lnTo>
                <a:lnTo>
                  <a:pt x="246887" y="116666"/>
                </a:lnTo>
                <a:lnTo>
                  <a:pt x="246887" y="110570"/>
                </a:lnTo>
                <a:lnTo>
                  <a:pt x="235336" y="70685"/>
                </a:lnTo>
                <a:lnTo>
                  <a:pt x="202259" y="27522"/>
                </a:lnTo>
                <a:lnTo>
                  <a:pt x="190210" y="19042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4584953" y="2894076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199"/>
                </a:lnTo>
              </a:path>
            </a:pathLst>
          </a:custGeom>
          <a:ln w="13461">
            <a:solidFill>
              <a:srgbClr val="00CC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4353305" y="3120009"/>
            <a:ext cx="457200" cy="0"/>
          </a:xfrm>
          <a:custGeom>
            <a:avLst/>
            <a:gdLst/>
            <a:ahLst/>
            <a:cxnLst/>
            <a:rect l="l" t="t" r="r" b="b"/>
            <a:pathLst>
              <a:path w="457200">
                <a:moveTo>
                  <a:pt x="0" y="0"/>
                </a:moveTo>
                <a:lnTo>
                  <a:pt x="457199" y="0"/>
                </a:lnTo>
              </a:path>
            </a:pathLst>
          </a:custGeom>
          <a:ln w="14223">
            <a:solidFill>
              <a:srgbClr val="00CC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7458460" y="905256"/>
            <a:ext cx="1466850" cy="628650"/>
          </a:xfrm>
          <a:custGeom>
            <a:avLst/>
            <a:gdLst/>
            <a:ahLst/>
            <a:cxnLst/>
            <a:rect l="l" t="t" r="r" b="b"/>
            <a:pathLst>
              <a:path w="1466850" h="628650">
                <a:moveTo>
                  <a:pt x="1355597" y="0"/>
                </a:moveTo>
                <a:lnTo>
                  <a:pt x="105108" y="211"/>
                </a:lnTo>
                <a:lnTo>
                  <a:pt x="65542" y="9915"/>
                </a:lnTo>
                <a:lnTo>
                  <a:pt x="32915" y="32375"/>
                </a:lnTo>
                <a:lnTo>
                  <a:pt x="9753" y="65462"/>
                </a:lnTo>
                <a:lnTo>
                  <a:pt x="0" y="111251"/>
                </a:lnTo>
                <a:lnTo>
                  <a:pt x="0" y="518159"/>
                </a:lnTo>
                <a:lnTo>
                  <a:pt x="9859" y="562797"/>
                </a:lnTo>
                <a:lnTo>
                  <a:pt x="32321" y="595947"/>
                </a:lnTo>
                <a:lnTo>
                  <a:pt x="74260" y="622577"/>
                </a:lnTo>
                <a:lnTo>
                  <a:pt x="111251" y="628649"/>
                </a:lnTo>
                <a:lnTo>
                  <a:pt x="1356359" y="628649"/>
                </a:lnTo>
                <a:lnTo>
                  <a:pt x="1396471" y="620804"/>
                </a:lnTo>
                <a:lnTo>
                  <a:pt x="1417302" y="609599"/>
                </a:lnTo>
                <a:lnTo>
                  <a:pt x="1355597" y="609599"/>
                </a:lnTo>
                <a:lnTo>
                  <a:pt x="102074" y="609048"/>
                </a:lnTo>
                <a:lnTo>
                  <a:pt x="63682" y="596229"/>
                </a:lnTo>
                <a:lnTo>
                  <a:pt x="34467" y="568846"/>
                </a:lnTo>
                <a:lnTo>
                  <a:pt x="19049" y="517397"/>
                </a:lnTo>
                <a:lnTo>
                  <a:pt x="19049" y="111251"/>
                </a:lnTo>
                <a:lnTo>
                  <a:pt x="29525" y="68887"/>
                </a:lnTo>
                <a:lnTo>
                  <a:pt x="60197" y="34289"/>
                </a:lnTo>
                <a:lnTo>
                  <a:pt x="97998" y="20081"/>
                </a:lnTo>
                <a:lnTo>
                  <a:pt x="111251" y="19049"/>
                </a:lnTo>
                <a:lnTo>
                  <a:pt x="1417844" y="19049"/>
                </a:lnTo>
                <a:lnTo>
                  <a:pt x="1417069" y="18457"/>
                </a:lnTo>
                <a:lnTo>
                  <a:pt x="1405459" y="11653"/>
                </a:lnTo>
                <a:lnTo>
                  <a:pt x="1393045" y="6348"/>
                </a:lnTo>
                <a:lnTo>
                  <a:pt x="1379942" y="2674"/>
                </a:lnTo>
                <a:lnTo>
                  <a:pt x="1366265" y="761"/>
                </a:lnTo>
                <a:lnTo>
                  <a:pt x="1355597" y="0"/>
                </a:lnTo>
                <a:close/>
              </a:path>
              <a:path w="1466850" h="628650">
                <a:moveTo>
                  <a:pt x="1417844" y="19049"/>
                </a:moveTo>
                <a:lnTo>
                  <a:pt x="1355597" y="19049"/>
                </a:lnTo>
                <a:lnTo>
                  <a:pt x="1365503" y="19811"/>
                </a:lnTo>
                <a:lnTo>
                  <a:pt x="1381825" y="23027"/>
                </a:lnTo>
                <a:lnTo>
                  <a:pt x="1417349" y="42699"/>
                </a:lnTo>
                <a:lnTo>
                  <a:pt x="1440987" y="75628"/>
                </a:lnTo>
                <a:lnTo>
                  <a:pt x="1447799" y="111251"/>
                </a:lnTo>
                <a:lnTo>
                  <a:pt x="1447799" y="517397"/>
                </a:lnTo>
                <a:lnTo>
                  <a:pt x="1439046" y="556329"/>
                </a:lnTo>
                <a:lnTo>
                  <a:pt x="1414308" y="588621"/>
                </a:lnTo>
                <a:lnTo>
                  <a:pt x="1378279" y="606955"/>
                </a:lnTo>
                <a:lnTo>
                  <a:pt x="1355597" y="609599"/>
                </a:lnTo>
                <a:lnTo>
                  <a:pt x="1417302" y="609599"/>
                </a:lnTo>
                <a:lnTo>
                  <a:pt x="1448391" y="578869"/>
                </a:lnTo>
                <a:lnTo>
                  <a:pt x="1464175" y="541742"/>
                </a:lnTo>
                <a:lnTo>
                  <a:pt x="1466849" y="517397"/>
                </a:lnTo>
                <a:lnTo>
                  <a:pt x="1466849" y="110489"/>
                </a:lnTo>
                <a:lnTo>
                  <a:pt x="1459004" y="70378"/>
                </a:lnTo>
                <a:lnTo>
                  <a:pt x="1437413" y="36040"/>
                </a:lnTo>
                <a:lnTo>
                  <a:pt x="1427759" y="26630"/>
                </a:lnTo>
                <a:lnTo>
                  <a:pt x="1417844" y="19049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7458460" y="1591056"/>
            <a:ext cx="1466850" cy="628650"/>
          </a:xfrm>
          <a:custGeom>
            <a:avLst/>
            <a:gdLst/>
            <a:ahLst/>
            <a:cxnLst/>
            <a:rect l="l" t="t" r="r" b="b"/>
            <a:pathLst>
              <a:path w="1466850" h="628650">
                <a:moveTo>
                  <a:pt x="1355597" y="0"/>
                </a:moveTo>
                <a:lnTo>
                  <a:pt x="105108" y="211"/>
                </a:lnTo>
                <a:lnTo>
                  <a:pt x="65542" y="9915"/>
                </a:lnTo>
                <a:lnTo>
                  <a:pt x="32915" y="32375"/>
                </a:lnTo>
                <a:lnTo>
                  <a:pt x="9753" y="65462"/>
                </a:lnTo>
                <a:lnTo>
                  <a:pt x="0" y="111251"/>
                </a:lnTo>
                <a:lnTo>
                  <a:pt x="0" y="518159"/>
                </a:lnTo>
                <a:lnTo>
                  <a:pt x="9859" y="562797"/>
                </a:lnTo>
                <a:lnTo>
                  <a:pt x="32321" y="595947"/>
                </a:lnTo>
                <a:lnTo>
                  <a:pt x="74260" y="622577"/>
                </a:lnTo>
                <a:lnTo>
                  <a:pt x="111251" y="628649"/>
                </a:lnTo>
                <a:lnTo>
                  <a:pt x="1356359" y="628649"/>
                </a:lnTo>
                <a:lnTo>
                  <a:pt x="1396471" y="620804"/>
                </a:lnTo>
                <a:lnTo>
                  <a:pt x="1417302" y="609599"/>
                </a:lnTo>
                <a:lnTo>
                  <a:pt x="1355597" y="609599"/>
                </a:lnTo>
                <a:lnTo>
                  <a:pt x="102074" y="609048"/>
                </a:lnTo>
                <a:lnTo>
                  <a:pt x="63682" y="596229"/>
                </a:lnTo>
                <a:lnTo>
                  <a:pt x="34467" y="568846"/>
                </a:lnTo>
                <a:lnTo>
                  <a:pt x="19049" y="517397"/>
                </a:lnTo>
                <a:lnTo>
                  <a:pt x="19049" y="111251"/>
                </a:lnTo>
                <a:lnTo>
                  <a:pt x="29525" y="68887"/>
                </a:lnTo>
                <a:lnTo>
                  <a:pt x="60197" y="34289"/>
                </a:lnTo>
                <a:lnTo>
                  <a:pt x="97998" y="20081"/>
                </a:lnTo>
                <a:lnTo>
                  <a:pt x="111251" y="19049"/>
                </a:lnTo>
                <a:lnTo>
                  <a:pt x="1417844" y="19049"/>
                </a:lnTo>
                <a:lnTo>
                  <a:pt x="1417069" y="18457"/>
                </a:lnTo>
                <a:lnTo>
                  <a:pt x="1405459" y="11653"/>
                </a:lnTo>
                <a:lnTo>
                  <a:pt x="1393045" y="6348"/>
                </a:lnTo>
                <a:lnTo>
                  <a:pt x="1379942" y="2674"/>
                </a:lnTo>
                <a:lnTo>
                  <a:pt x="1366265" y="761"/>
                </a:lnTo>
                <a:lnTo>
                  <a:pt x="1355597" y="0"/>
                </a:lnTo>
                <a:close/>
              </a:path>
              <a:path w="1466850" h="628650">
                <a:moveTo>
                  <a:pt x="1417844" y="19049"/>
                </a:moveTo>
                <a:lnTo>
                  <a:pt x="1355597" y="19049"/>
                </a:lnTo>
                <a:lnTo>
                  <a:pt x="1365503" y="19811"/>
                </a:lnTo>
                <a:lnTo>
                  <a:pt x="1381825" y="23027"/>
                </a:lnTo>
                <a:lnTo>
                  <a:pt x="1417349" y="42699"/>
                </a:lnTo>
                <a:lnTo>
                  <a:pt x="1440987" y="75628"/>
                </a:lnTo>
                <a:lnTo>
                  <a:pt x="1447799" y="111251"/>
                </a:lnTo>
                <a:lnTo>
                  <a:pt x="1447799" y="517397"/>
                </a:lnTo>
                <a:lnTo>
                  <a:pt x="1439046" y="556329"/>
                </a:lnTo>
                <a:lnTo>
                  <a:pt x="1414308" y="588621"/>
                </a:lnTo>
                <a:lnTo>
                  <a:pt x="1378279" y="606955"/>
                </a:lnTo>
                <a:lnTo>
                  <a:pt x="1355597" y="609599"/>
                </a:lnTo>
                <a:lnTo>
                  <a:pt x="1417302" y="609599"/>
                </a:lnTo>
                <a:lnTo>
                  <a:pt x="1448391" y="578869"/>
                </a:lnTo>
                <a:lnTo>
                  <a:pt x="1464175" y="541742"/>
                </a:lnTo>
                <a:lnTo>
                  <a:pt x="1466849" y="517397"/>
                </a:lnTo>
                <a:lnTo>
                  <a:pt x="1466849" y="110489"/>
                </a:lnTo>
                <a:lnTo>
                  <a:pt x="1459004" y="70378"/>
                </a:lnTo>
                <a:lnTo>
                  <a:pt x="1437413" y="36040"/>
                </a:lnTo>
                <a:lnTo>
                  <a:pt x="1427759" y="26630"/>
                </a:lnTo>
                <a:lnTo>
                  <a:pt x="1417844" y="19049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7761230" y="995151"/>
            <a:ext cx="860425" cy="11813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20" marR="5077" algn="ctr"/>
            <a:r>
              <a:rPr sz="1600" dirty="0">
                <a:solidFill>
                  <a:prstClr val="black"/>
                </a:solidFill>
                <a:latin typeface="Arial"/>
                <a:cs typeface="Arial"/>
              </a:rPr>
              <a:t>Search</a:t>
            </a:r>
            <a:r>
              <a:rPr sz="16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window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8"/>
              </a:spcBef>
            </a:pPr>
            <a:endParaRPr sz="13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020" marR="5077" algn="ctr"/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Cente</a:t>
            </a:r>
            <a:r>
              <a:rPr sz="160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16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of</a:t>
            </a:r>
            <a:r>
              <a:rPr sz="1600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prstClr val="black"/>
                </a:solidFill>
                <a:latin typeface="Arial"/>
                <a:cs typeface="Arial"/>
              </a:rPr>
              <a:t>mass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7467600" y="5410200"/>
            <a:ext cx="1447800" cy="609600"/>
          </a:xfrm>
          <a:custGeom>
            <a:avLst/>
            <a:gdLst/>
            <a:ahLst/>
            <a:cxnLst/>
            <a:rect l="l" t="t" r="r" b="b"/>
            <a:pathLst>
              <a:path w="1447800" h="609600">
                <a:moveTo>
                  <a:pt x="1346453" y="0"/>
                </a:moveTo>
                <a:lnTo>
                  <a:pt x="96634" y="144"/>
                </a:lnTo>
                <a:lnTo>
                  <a:pt x="55690" y="11137"/>
                </a:lnTo>
                <a:lnTo>
                  <a:pt x="23542" y="36888"/>
                </a:lnTo>
                <a:lnTo>
                  <a:pt x="4052" y="73533"/>
                </a:lnTo>
                <a:lnTo>
                  <a:pt x="0" y="102107"/>
                </a:lnTo>
                <a:lnTo>
                  <a:pt x="114" y="513121"/>
                </a:lnTo>
                <a:lnTo>
                  <a:pt x="10949" y="554141"/>
                </a:lnTo>
                <a:lnTo>
                  <a:pt x="36690" y="586206"/>
                </a:lnTo>
                <a:lnTo>
                  <a:pt x="73431" y="605580"/>
                </a:lnTo>
                <a:lnTo>
                  <a:pt x="102107" y="609599"/>
                </a:lnTo>
                <a:lnTo>
                  <a:pt x="1350709" y="609514"/>
                </a:lnTo>
                <a:lnTo>
                  <a:pt x="1391967" y="598996"/>
                </a:lnTo>
                <a:lnTo>
                  <a:pt x="1424241" y="573555"/>
                </a:lnTo>
                <a:lnTo>
                  <a:pt x="1443750" y="536969"/>
                </a:lnTo>
                <a:lnTo>
                  <a:pt x="1447799" y="508253"/>
                </a:lnTo>
                <a:lnTo>
                  <a:pt x="1447687" y="97238"/>
                </a:lnTo>
                <a:lnTo>
                  <a:pt x="1437009" y="56061"/>
                </a:lnTo>
                <a:lnTo>
                  <a:pt x="1411557" y="23707"/>
                </a:lnTo>
                <a:lnTo>
                  <a:pt x="1375067" y="4082"/>
                </a:lnTo>
                <a:lnTo>
                  <a:pt x="1346453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7458460" y="5401055"/>
            <a:ext cx="1466850" cy="628650"/>
          </a:xfrm>
          <a:custGeom>
            <a:avLst/>
            <a:gdLst/>
            <a:ahLst/>
            <a:cxnLst/>
            <a:rect l="l" t="t" r="r" b="b"/>
            <a:pathLst>
              <a:path w="1466850" h="628650">
                <a:moveTo>
                  <a:pt x="1355597" y="0"/>
                </a:moveTo>
                <a:lnTo>
                  <a:pt x="105108" y="212"/>
                </a:lnTo>
                <a:lnTo>
                  <a:pt x="65542" y="9917"/>
                </a:lnTo>
                <a:lnTo>
                  <a:pt x="32915" y="32373"/>
                </a:lnTo>
                <a:lnTo>
                  <a:pt x="9753" y="65460"/>
                </a:lnTo>
                <a:lnTo>
                  <a:pt x="0" y="111251"/>
                </a:lnTo>
                <a:lnTo>
                  <a:pt x="0" y="518159"/>
                </a:lnTo>
                <a:lnTo>
                  <a:pt x="9859" y="562799"/>
                </a:lnTo>
                <a:lnTo>
                  <a:pt x="32321" y="595945"/>
                </a:lnTo>
                <a:lnTo>
                  <a:pt x="74260" y="622575"/>
                </a:lnTo>
                <a:lnTo>
                  <a:pt x="111251" y="628649"/>
                </a:lnTo>
                <a:lnTo>
                  <a:pt x="1356359" y="628649"/>
                </a:lnTo>
                <a:lnTo>
                  <a:pt x="1396471" y="620801"/>
                </a:lnTo>
                <a:lnTo>
                  <a:pt x="1417295" y="609599"/>
                </a:lnTo>
                <a:lnTo>
                  <a:pt x="1355597" y="609599"/>
                </a:lnTo>
                <a:lnTo>
                  <a:pt x="102074" y="609047"/>
                </a:lnTo>
                <a:lnTo>
                  <a:pt x="63682" y="596222"/>
                </a:lnTo>
                <a:lnTo>
                  <a:pt x="34467" y="568840"/>
                </a:lnTo>
                <a:lnTo>
                  <a:pt x="19049" y="517397"/>
                </a:lnTo>
                <a:lnTo>
                  <a:pt x="19049" y="111251"/>
                </a:lnTo>
                <a:lnTo>
                  <a:pt x="29525" y="68890"/>
                </a:lnTo>
                <a:lnTo>
                  <a:pt x="60197" y="34289"/>
                </a:lnTo>
                <a:lnTo>
                  <a:pt x="97998" y="20086"/>
                </a:lnTo>
                <a:lnTo>
                  <a:pt x="111251" y="19049"/>
                </a:lnTo>
                <a:lnTo>
                  <a:pt x="1417848" y="19049"/>
                </a:lnTo>
                <a:lnTo>
                  <a:pt x="1417069" y="18454"/>
                </a:lnTo>
                <a:lnTo>
                  <a:pt x="1405459" y="11650"/>
                </a:lnTo>
                <a:lnTo>
                  <a:pt x="1393045" y="6345"/>
                </a:lnTo>
                <a:lnTo>
                  <a:pt x="1379942" y="2672"/>
                </a:lnTo>
                <a:lnTo>
                  <a:pt x="1366265" y="761"/>
                </a:lnTo>
                <a:lnTo>
                  <a:pt x="1355597" y="0"/>
                </a:lnTo>
                <a:close/>
              </a:path>
              <a:path w="1466850" h="628650">
                <a:moveTo>
                  <a:pt x="1417848" y="19049"/>
                </a:moveTo>
                <a:lnTo>
                  <a:pt x="1355597" y="19049"/>
                </a:lnTo>
                <a:lnTo>
                  <a:pt x="1365503" y="19811"/>
                </a:lnTo>
                <a:lnTo>
                  <a:pt x="1381825" y="23025"/>
                </a:lnTo>
                <a:lnTo>
                  <a:pt x="1417349" y="42693"/>
                </a:lnTo>
                <a:lnTo>
                  <a:pt x="1440987" y="75623"/>
                </a:lnTo>
                <a:lnTo>
                  <a:pt x="1447799" y="111251"/>
                </a:lnTo>
                <a:lnTo>
                  <a:pt x="1447799" y="517397"/>
                </a:lnTo>
                <a:lnTo>
                  <a:pt x="1439046" y="556333"/>
                </a:lnTo>
                <a:lnTo>
                  <a:pt x="1414308" y="588628"/>
                </a:lnTo>
                <a:lnTo>
                  <a:pt x="1378279" y="606958"/>
                </a:lnTo>
                <a:lnTo>
                  <a:pt x="1355597" y="609599"/>
                </a:lnTo>
                <a:lnTo>
                  <a:pt x="1417295" y="609599"/>
                </a:lnTo>
                <a:lnTo>
                  <a:pt x="1448391" y="578866"/>
                </a:lnTo>
                <a:lnTo>
                  <a:pt x="1464175" y="541741"/>
                </a:lnTo>
                <a:lnTo>
                  <a:pt x="1466849" y="517397"/>
                </a:lnTo>
                <a:lnTo>
                  <a:pt x="1466849" y="110489"/>
                </a:lnTo>
                <a:lnTo>
                  <a:pt x="1459004" y="70379"/>
                </a:lnTo>
                <a:lnTo>
                  <a:pt x="1437413" y="36038"/>
                </a:lnTo>
                <a:lnTo>
                  <a:pt x="1427759" y="26628"/>
                </a:lnTo>
                <a:lnTo>
                  <a:pt x="1417848" y="190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7693447" y="5490959"/>
            <a:ext cx="99631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9440" marR="5077" indent="-207428"/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Mea</a:t>
            </a:r>
            <a:r>
              <a:rPr sz="1600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1600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Shift</a:t>
            </a:r>
            <a:r>
              <a:rPr sz="1600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vector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5137403" y="3299562"/>
            <a:ext cx="247650" cy="247015"/>
          </a:xfrm>
          <a:custGeom>
            <a:avLst/>
            <a:gdLst/>
            <a:ahLst/>
            <a:cxnLst/>
            <a:rect l="l" t="t" r="r" b="b"/>
            <a:pathLst>
              <a:path w="247650" h="247014">
                <a:moveTo>
                  <a:pt x="123699" y="0"/>
                </a:moveTo>
                <a:lnTo>
                  <a:pt x="74053" y="10182"/>
                </a:lnTo>
                <a:lnTo>
                  <a:pt x="31988" y="40244"/>
                </a:lnTo>
                <a:lnTo>
                  <a:pt x="5065" y="90126"/>
                </a:lnTo>
                <a:lnTo>
                  <a:pt x="0" y="117245"/>
                </a:lnTo>
                <a:lnTo>
                  <a:pt x="0" y="130199"/>
                </a:lnTo>
                <a:lnTo>
                  <a:pt x="9566" y="169611"/>
                </a:lnTo>
                <a:lnTo>
                  <a:pt x="29117" y="203054"/>
                </a:lnTo>
                <a:lnTo>
                  <a:pt x="70571" y="235403"/>
                </a:lnTo>
                <a:lnTo>
                  <a:pt x="119930" y="247001"/>
                </a:lnTo>
                <a:lnTo>
                  <a:pt x="136847" y="246377"/>
                </a:lnTo>
                <a:lnTo>
                  <a:pt x="153534" y="243551"/>
                </a:lnTo>
                <a:lnTo>
                  <a:pt x="169713" y="238550"/>
                </a:lnTo>
                <a:lnTo>
                  <a:pt x="185109" y="231399"/>
                </a:lnTo>
                <a:lnTo>
                  <a:pt x="190441" y="227949"/>
                </a:lnTo>
                <a:lnTo>
                  <a:pt x="116938" y="227949"/>
                </a:lnTo>
                <a:lnTo>
                  <a:pt x="102930" y="226171"/>
                </a:lnTo>
                <a:lnTo>
                  <a:pt x="63750" y="209650"/>
                </a:lnTo>
                <a:lnTo>
                  <a:pt x="33528" y="176029"/>
                </a:lnTo>
                <a:lnTo>
                  <a:pt x="19811" y="134009"/>
                </a:lnTo>
                <a:lnTo>
                  <a:pt x="19049" y="128675"/>
                </a:lnTo>
                <a:lnTo>
                  <a:pt x="19049" y="118007"/>
                </a:lnTo>
                <a:lnTo>
                  <a:pt x="29757" y="78224"/>
                </a:lnTo>
                <a:lnTo>
                  <a:pt x="58457" y="41347"/>
                </a:lnTo>
                <a:lnTo>
                  <a:pt x="97791" y="22085"/>
                </a:lnTo>
                <a:lnTo>
                  <a:pt x="126640" y="18950"/>
                </a:lnTo>
                <a:lnTo>
                  <a:pt x="190764" y="18950"/>
                </a:lnTo>
                <a:lnTo>
                  <a:pt x="188622" y="17448"/>
                </a:lnTo>
                <a:lnTo>
                  <a:pt x="173367" y="9756"/>
                </a:lnTo>
                <a:lnTo>
                  <a:pt x="157275" y="4285"/>
                </a:lnTo>
                <a:lnTo>
                  <a:pt x="140626" y="1033"/>
                </a:lnTo>
                <a:lnTo>
                  <a:pt x="123699" y="0"/>
                </a:lnTo>
                <a:close/>
              </a:path>
              <a:path w="247650" h="247014">
                <a:moveTo>
                  <a:pt x="190764" y="18950"/>
                </a:moveTo>
                <a:lnTo>
                  <a:pt x="126640" y="18950"/>
                </a:lnTo>
                <a:lnTo>
                  <a:pt x="141115" y="20278"/>
                </a:lnTo>
                <a:lnTo>
                  <a:pt x="155295" y="23527"/>
                </a:lnTo>
                <a:lnTo>
                  <a:pt x="193606" y="44748"/>
                </a:lnTo>
                <a:lnTo>
                  <a:pt x="220407" y="83055"/>
                </a:lnTo>
                <a:lnTo>
                  <a:pt x="228599" y="118007"/>
                </a:lnTo>
                <a:lnTo>
                  <a:pt x="228599" y="129437"/>
                </a:lnTo>
                <a:lnTo>
                  <a:pt x="213903" y="177226"/>
                </a:lnTo>
                <a:lnTo>
                  <a:pt x="184038" y="209550"/>
                </a:lnTo>
                <a:lnTo>
                  <a:pt x="145037" y="226001"/>
                </a:lnTo>
                <a:lnTo>
                  <a:pt x="116938" y="227949"/>
                </a:lnTo>
                <a:lnTo>
                  <a:pt x="190441" y="227949"/>
                </a:lnTo>
                <a:lnTo>
                  <a:pt x="223820" y="197309"/>
                </a:lnTo>
                <a:lnTo>
                  <a:pt x="245500" y="144810"/>
                </a:lnTo>
                <a:lnTo>
                  <a:pt x="247649" y="123341"/>
                </a:lnTo>
                <a:lnTo>
                  <a:pt x="247649" y="116483"/>
                </a:lnTo>
                <a:lnTo>
                  <a:pt x="235668" y="70482"/>
                </a:lnTo>
                <a:lnTo>
                  <a:pt x="202760" y="27365"/>
                </a:lnTo>
                <a:lnTo>
                  <a:pt x="190764" y="1895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5261228" y="3200400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199"/>
                </a:lnTo>
              </a:path>
            </a:pathLst>
          </a:custGeom>
          <a:ln w="14223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5029200" y="3426333"/>
            <a:ext cx="457200" cy="0"/>
          </a:xfrm>
          <a:custGeom>
            <a:avLst/>
            <a:gdLst/>
            <a:ahLst/>
            <a:cxnLst/>
            <a:rect l="l" t="t" r="r" b="b"/>
            <a:pathLst>
              <a:path w="457200">
                <a:moveTo>
                  <a:pt x="0" y="0"/>
                </a:moveTo>
                <a:lnTo>
                  <a:pt x="457199" y="0"/>
                </a:lnTo>
              </a:path>
            </a:pathLst>
          </a:custGeom>
          <a:ln w="14223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4576571" y="3112771"/>
            <a:ext cx="650240" cy="299720"/>
          </a:xfrm>
          <a:custGeom>
            <a:avLst/>
            <a:gdLst/>
            <a:ahLst/>
            <a:cxnLst/>
            <a:rect l="l" t="t" r="r" b="b"/>
            <a:pathLst>
              <a:path w="650239" h="299720">
                <a:moveTo>
                  <a:pt x="28955" y="0"/>
                </a:moveTo>
                <a:lnTo>
                  <a:pt x="0" y="70865"/>
                </a:lnTo>
                <a:lnTo>
                  <a:pt x="477011" y="263651"/>
                </a:lnTo>
                <a:lnTo>
                  <a:pt x="462533" y="299465"/>
                </a:lnTo>
                <a:lnTo>
                  <a:pt x="649985" y="293369"/>
                </a:lnTo>
                <a:lnTo>
                  <a:pt x="554089" y="193547"/>
                </a:lnTo>
                <a:lnTo>
                  <a:pt x="505205" y="193547"/>
                </a:lnTo>
                <a:lnTo>
                  <a:pt x="28955" y="0"/>
                </a:lnTo>
                <a:close/>
              </a:path>
              <a:path w="650239" h="299720">
                <a:moveTo>
                  <a:pt x="519683" y="157733"/>
                </a:moveTo>
                <a:lnTo>
                  <a:pt x="505205" y="193547"/>
                </a:lnTo>
                <a:lnTo>
                  <a:pt x="554089" y="193547"/>
                </a:lnTo>
                <a:lnTo>
                  <a:pt x="519683" y="15773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4568189" y="3104423"/>
            <a:ext cx="673100" cy="314325"/>
          </a:xfrm>
          <a:custGeom>
            <a:avLst/>
            <a:gdLst/>
            <a:ahLst/>
            <a:cxnLst/>
            <a:rect l="l" t="t" r="r" b="b"/>
            <a:pathLst>
              <a:path w="673100" h="314325">
                <a:moveTo>
                  <a:pt x="476962" y="275638"/>
                </a:moveTo>
                <a:lnTo>
                  <a:pt x="461771" y="313943"/>
                </a:lnTo>
                <a:lnTo>
                  <a:pt x="579035" y="310133"/>
                </a:lnTo>
                <a:lnTo>
                  <a:pt x="477011" y="310133"/>
                </a:lnTo>
                <a:lnTo>
                  <a:pt x="470915" y="300989"/>
                </a:lnTo>
                <a:lnTo>
                  <a:pt x="480869" y="300666"/>
                </a:lnTo>
                <a:lnTo>
                  <a:pt x="490050" y="278129"/>
                </a:lnTo>
                <a:lnTo>
                  <a:pt x="483107" y="278129"/>
                </a:lnTo>
                <a:lnTo>
                  <a:pt x="476962" y="275638"/>
                </a:lnTo>
                <a:close/>
              </a:path>
              <a:path w="673100" h="314325">
                <a:moveTo>
                  <a:pt x="480869" y="300666"/>
                </a:moveTo>
                <a:lnTo>
                  <a:pt x="470915" y="300989"/>
                </a:lnTo>
                <a:lnTo>
                  <a:pt x="477011" y="310133"/>
                </a:lnTo>
                <a:lnTo>
                  <a:pt x="480869" y="300666"/>
                </a:lnTo>
                <a:close/>
              </a:path>
              <a:path w="673100" h="314325">
                <a:moveTo>
                  <a:pt x="643942" y="295363"/>
                </a:moveTo>
                <a:lnTo>
                  <a:pt x="480869" y="300666"/>
                </a:lnTo>
                <a:lnTo>
                  <a:pt x="477011" y="310133"/>
                </a:lnTo>
                <a:lnTo>
                  <a:pt x="579035" y="310133"/>
                </a:lnTo>
                <a:lnTo>
                  <a:pt x="672845" y="307085"/>
                </a:lnTo>
                <a:lnTo>
                  <a:pt x="671375" y="305561"/>
                </a:lnTo>
                <a:lnTo>
                  <a:pt x="653795" y="305561"/>
                </a:lnTo>
                <a:lnTo>
                  <a:pt x="643942" y="295363"/>
                </a:lnTo>
                <a:close/>
              </a:path>
              <a:path w="673100" h="314325">
                <a:moveTo>
                  <a:pt x="658367" y="294893"/>
                </a:moveTo>
                <a:lnTo>
                  <a:pt x="643942" y="295363"/>
                </a:lnTo>
                <a:lnTo>
                  <a:pt x="653795" y="305561"/>
                </a:lnTo>
                <a:lnTo>
                  <a:pt x="658367" y="294893"/>
                </a:lnTo>
                <a:close/>
              </a:path>
              <a:path w="673100" h="314325">
                <a:moveTo>
                  <a:pt x="661080" y="294893"/>
                </a:moveTo>
                <a:lnTo>
                  <a:pt x="658367" y="294893"/>
                </a:lnTo>
                <a:lnTo>
                  <a:pt x="653795" y="305561"/>
                </a:lnTo>
                <a:lnTo>
                  <a:pt x="671375" y="305561"/>
                </a:lnTo>
                <a:lnTo>
                  <a:pt x="661080" y="294893"/>
                </a:lnTo>
                <a:close/>
              </a:path>
              <a:path w="673100" h="314325">
                <a:moveTo>
                  <a:pt x="539015" y="168401"/>
                </a:moveTo>
                <a:lnTo>
                  <a:pt x="534161" y="168401"/>
                </a:lnTo>
                <a:lnTo>
                  <a:pt x="530391" y="177827"/>
                </a:lnTo>
                <a:lnTo>
                  <a:pt x="643942" y="295363"/>
                </a:lnTo>
                <a:lnTo>
                  <a:pt x="658367" y="294893"/>
                </a:lnTo>
                <a:lnTo>
                  <a:pt x="661080" y="294893"/>
                </a:lnTo>
                <a:lnTo>
                  <a:pt x="539015" y="168401"/>
                </a:lnTo>
                <a:close/>
              </a:path>
              <a:path w="673100" h="314325">
                <a:moveTo>
                  <a:pt x="479297" y="269747"/>
                </a:moveTo>
                <a:lnTo>
                  <a:pt x="476962" y="275638"/>
                </a:lnTo>
                <a:lnTo>
                  <a:pt x="483107" y="278129"/>
                </a:lnTo>
                <a:lnTo>
                  <a:pt x="479297" y="269747"/>
                </a:lnTo>
                <a:close/>
              </a:path>
              <a:path w="673100" h="314325">
                <a:moveTo>
                  <a:pt x="493465" y="269747"/>
                </a:moveTo>
                <a:lnTo>
                  <a:pt x="479297" y="269747"/>
                </a:lnTo>
                <a:lnTo>
                  <a:pt x="483107" y="278129"/>
                </a:lnTo>
                <a:lnTo>
                  <a:pt x="490050" y="278129"/>
                </a:lnTo>
                <a:lnTo>
                  <a:pt x="493465" y="269747"/>
                </a:lnTo>
                <a:close/>
              </a:path>
              <a:path w="673100" h="314325">
                <a:moveTo>
                  <a:pt x="33527" y="0"/>
                </a:moveTo>
                <a:lnTo>
                  <a:pt x="0" y="82295"/>
                </a:lnTo>
                <a:lnTo>
                  <a:pt x="476962" y="275638"/>
                </a:lnTo>
                <a:lnTo>
                  <a:pt x="479297" y="269747"/>
                </a:lnTo>
                <a:lnTo>
                  <a:pt x="493465" y="269747"/>
                </a:lnTo>
                <a:lnTo>
                  <a:pt x="493775" y="268985"/>
                </a:lnTo>
                <a:lnTo>
                  <a:pt x="31345" y="81533"/>
                </a:lnTo>
                <a:lnTo>
                  <a:pt x="14477" y="81533"/>
                </a:lnTo>
                <a:lnTo>
                  <a:pt x="10667" y="73151"/>
                </a:lnTo>
                <a:lnTo>
                  <a:pt x="17902" y="73151"/>
                </a:lnTo>
                <a:lnTo>
                  <a:pt x="40906" y="16854"/>
                </a:lnTo>
                <a:lnTo>
                  <a:pt x="35051" y="14477"/>
                </a:lnTo>
                <a:lnTo>
                  <a:pt x="43433" y="10667"/>
                </a:lnTo>
                <a:lnTo>
                  <a:pt x="59845" y="10667"/>
                </a:lnTo>
                <a:lnTo>
                  <a:pt x="33527" y="0"/>
                </a:lnTo>
                <a:close/>
              </a:path>
              <a:path w="673100" h="314325">
                <a:moveTo>
                  <a:pt x="59845" y="10667"/>
                </a:moveTo>
                <a:lnTo>
                  <a:pt x="43433" y="10667"/>
                </a:lnTo>
                <a:lnTo>
                  <a:pt x="40906" y="16854"/>
                </a:lnTo>
                <a:lnTo>
                  <a:pt x="517397" y="210311"/>
                </a:lnTo>
                <a:lnTo>
                  <a:pt x="521665" y="199643"/>
                </a:lnTo>
                <a:lnTo>
                  <a:pt x="508253" y="199643"/>
                </a:lnTo>
                <a:lnTo>
                  <a:pt x="510680" y="193419"/>
                </a:lnTo>
                <a:lnTo>
                  <a:pt x="59845" y="10667"/>
                </a:lnTo>
                <a:close/>
              </a:path>
              <a:path w="673100" h="314325">
                <a:moveTo>
                  <a:pt x="510680" y="193419"/>
                </a:moveTo>
                <a:lnTo>
                  <a:pt x="508253" y="199643"/>
                </a:lnTo>
                <a:lnTo>
                  <a:pt x="516635" y="195833"/>
                </a:lnTo>
                <a:lnTo>
                  <a:pt x="510680" y="193419"/>
                </a:lnTo>
                <a:close/>
              </a:path>
              <a:path w="673100" h="314325">
                <a:moveTo>
                  <a:pt x="525779" y="154685"/>
                </a:moveTo>
                <a:lnTo>
                  <a:pt x="510680" y="193419"/>
                </a:lnTo>
                <a:lnTo>
                  <a:pt x="516635" y="195833"/>
                </a:lnTo>
                <a:lnTo>
                  <a:pt x="508253" y="199643"/>
                </a:lnTo>
                <a:lnTo>
                  <a:pt x="521665" y="199643"/>
                </a:lnTo>
                <a:lnTo>
                  <a:pt x="530391" y="177827"/>
                </a:lnTo>
                <a:lnTo>
                  <a:pt x="523493" y="170687"/>
                </a:lnTo>
                <a:lnTo>
                  <a:pt x="534161" y="168401"/>
                </a:lnTo>
                <a:lnTo>
                  <a:pt x="539015" y="168401"/>
                </a:lnTo>
                <a:lnTo>
                  <a:pt x="525779" y="154685"/>
                </a:lnTo>
                <a:close/>
              </a:path>
              <a:path w="673100" h="314325">
                <a:moveTo>
                  <a:pt x="534161" y="168401"/>
                </a:moveTo>
                <a:lnTo>
                  <a:pt x="523493" y="170687"/>
                </a:lnTo>
                <a:lnTo>
                  <a:pt x="530391" y="177827"/>
                </a:lnTo>
                <a:lnTo>
                  <a:pt x="534161" y="168401"/>
                </a:lnTo>
                <a:close/>
              </a:path>
              <a:path w="673100" h="314325">
                <a:moveTo>
                  <a:pt x="10667" y="73151"/>
                </a:moveTo>
                <a:lnTo>
                  <a:pt x="14477" y="81533"/>
                </a:lnTo>
                <a:lnTo>
                  <a:pt x="16874" y="75668"/>
                </a:lnTo>
                <a:lnTo>
                  <a:pt x="10667" y="73151"/>
                </a:lnTo>
                <a:close/>
              </a:path>
              <a:path w="673100" h="314325">
                <a:moveTo>
                  <a:pt x="16874" y="75668"/>
                </a:moveTo>
                <a:lnTo>
                  <a:pt x="14477" y="81533"/>
                </a:lnTo>
                <a:lnTo>
                  <a:pt x="31345" y="81533"/>
                </a:lnTo>
                <a:lnTo>
                  <a:pt x="16874" y="75668"/>
                </a:lnTo>
                <a:close/>
              </a:path>
              <a:path w="673100" h="314325">
                <a:moveTo>
                  <a:pt x="17902" y="73151"/>
                </a:moveTo>
                <a:lnTo>
                  <a:pt x="10667" y="73151"/>
                </a:lnTo>
                <a:lnTo>
                  <a:pt x="16874" y="75668"/>
                </a:lnTo>
                <a:lnTo>
                  <a:pt x="17902" y="73151"/>
                </a:lnTo>
                <a:close/>
              </a:path>
              <a:path w="673100" h="314325">
                <a:moveTo>
                  <a:pt x="43433" y="10667"/>
                </a:moveTo>
                <a:lnTo>
                  <a:pt x="35051" y="14477"/>
                </a:lnTo>
                <a:lnTo>
                  <a:pt x="40906" y="16854"/>
                </a:lnTo>
                <a:lnTo>
                  <a:pt x="43433" y="10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9" name="object 10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28"/>
            <a:r>
              <a:rPr spc="-5" dirty="0"/>
              <a:t>Mea</a:t>
            </a:r>
            <a:r>
              <a:rPr dirty="0"/>
              <a:t>n</a:t>
            </a:r>
            <a:r>
              <a:rPr spc="90" dirty="0">
                <a:latin typeface="Times New Roman"/>
                <a:cs typeface="Times New Roman"/>
              </a:rPr>
              <a:t> </a:t>
            </a:r>
            <a:r>
              <a:rPr spc="-5" dirty="0"/>
              <a:t>shift</a:t>
            </a:r>
          </a:p>
        </p:txBody>
      </p:sp>
      <p:sp>
        <p:nvSpPr>
          <p:cNvPr id="110" name="object 110"/>
          <p:cNvSpPr txBox="1"/>
          <p:nvPr/>
        </p:nvSpPr>
        <p:spPr>
          <a:xfrm>
            <a:off x="199136" y="6587131"/>
            <a:ext cx="243840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52"/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Slide</a:t>
            </a:r>
            <a:r>
              <a:rPr sz="14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by</a:t>
            </a:r>
            <a:r>
              <a:rPr sz="1400" spc="1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-195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  <a:r>
              <a:rPr sz="14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Ukrainitz</a:t>
            </a:r>
            <a:r>
              <a:rPr sz="14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&amp;</a:t>
            </a:r>
            <a:r>
              <a:rPr sz="14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B.</a:t>
            </a:r>
            <a:r>
              <a:rPr sz="14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Sarel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464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62604" y="3429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69104" y="3429334"/>
            <a:ext cx="151373" cy="1519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92904" y="3276934"/>
            <a:ext cx="151373" cy="1519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40684" y="3222060"/>
            <a:ext cx="151353" cy="1519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5682233" y="3593174"/>
            <a:ext cx="151338" cy="1519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55159" y="3593165"/>
            <a:ext cx="151352" cy="15198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5932932" y="3615260"/>
            <a:ext cx="151352" cy="15198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23332" y="3429331"/>
            <a:ext cx="151352" cy="1519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63233" y="3429366"/>
            <a:ext cx="151338" cy="15198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921504" y="3143584"/>
            <a:ext cx="151373" cy="1519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638804" y="3048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791204" y="3810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486400" y="3831661"/>
            <a:ext cx="151374" cy="15198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181600" y="3680784"/>
            <a:ext cx="151374" cy="15198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953004" y="3429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181604" y="3200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48404" y="36579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172204" y="3962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88735" y="4094592"/>
            <a:ext cx="151338" cy="15198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486404" y="4115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029204" y="3962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648204" y="36579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572004" y="3124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953004" y="3048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334004" y="2819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921504" y="2819734"/>
            <a:ext cx="151373" cy="1519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638804" y="25149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724404" y="2819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105404" y="2591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638804" y="1981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181604" y="2210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921504" y="2438734"/>
            <a:ext cx="151373" cy="1519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921504" y="1371934"/>
            <a:ext cx="151373" cy="1519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172204" y="21339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259829" y="2677237"/>
            <a:ext cx="151352" cy="15198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248404" y="3124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629404" y="28959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629404" y="25149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553204" y="2057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324604" y="1600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934204" y="1295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010404" y="17529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315204" y="2362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705604" y="3353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162803" y="28959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924804" y="2972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934204" y="3886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479034" y="3431610"/>
            <a:ext cx="151353" cy="1519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477004" y="4267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543804" y="4343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934204" y="4724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096004" y="4572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638804" y="4496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019803" y="5029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477004" y="5486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867404" y="5486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410204" y="5029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105404" y="4572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4495804" y="4267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4724404" y="4953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4953004" y="5486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114804" y="5639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038604" y="5029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3505204" y="4267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4038604" y="3962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4267204" y="3429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3733804" y="2972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4267204" y="2591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4724404" y="2438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4343404" y="1829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5029204" y="1600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4191004" y="1219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3733804" y="1600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3657604" y="2210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3276604" y="2667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3657604" y="3505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2895604" y="3581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2819404" y="44199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3048004" y="5258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2362204" y="5639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1905004" y="4877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905004" y="3962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2514604" y="2743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2895604" y="1905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1981204" y="1905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828804" y="3048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762003" y="4724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838204" y="5791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838204" y="3505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990604" y="2286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1143004" y="1219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2590804" y="1067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3153190" y="1662719"/>
            <a:ext cx="2847975" cy="2924175"/>
          </a:xfrm>
          <a:custGeom>
            <a:avLst/>
            <a:gdLst/>
            <a:ahLst/>
            <a:cxnLst/>
            <a:rect l="l" t="t" r="r" b="b"/>
            <a:pathLst>
              <a:path w="2847975" h="2924175">
                <a:moveTo>
                  <a:pt x="1424177" y="0"/>
                </a:moveTo>
                <a:lnTo>
                  <a:pt x="1386839" y="0"/>
                </a:lnTo>
                <a:lnTo>
                  <a:pt x="1276753" y="7466"/>
                </a:lnTo>
                <a:lnTo>
                  <a:pt x="1169291" y="23176"/>
                </a:lnTo>
                <a:lnTo>
                  <a:pt x="1064735" y="46810"/>
                </a:lnTo>
                <a:lnTo>
                  <a:pt x="963365" y="78046"/>
                </a:lnTo>
                <a:lnTo>
                  <a:pt x="865461" y="116562"/>
                </a:lnTo>
                <a:lnTo>
                  <a:pt x="771306" y="162037"/>
                </a:lnTo>
                <a:lnTo>
                  <a:pt x="681178" y="214150"/>
                </a:lnTo>
                <a:lnTo>
                  <a:pt x="595360" y="272580"/>
                </a:lnTo>
                <a:lnTo>
                  <a:pt x="514131" y="337006"/>
                </a:lnTo>
                <a:lnTo>
                  <a:pt x="437772" y="407106"/>
                </a:lnTo>
                <a:lnTo>
                  <a:pt x="366565" y="482558"/>
                </a:lnTo>
                <a:lnTo>
                  <a:pt x="300789" y="563042"/>
                </a:lnTo>
                <a:lnTo>
                  <a:pt x="240726" y="648237"/>
                </a:lnTo>
                <a:lnTo>
                  <a:pt x="186656" y="737821"/>
                </a:lnTo>
                <a:lnTo>
                  <a:pt x="138859" y="831472"/>
                </a:lnTo>
                <a:lnTo>
                  <a:pt x="97617" y="928870"/>
                </a:lnTo>
                <a:lnTo>
                  <a:pt x="63211" y="1029693"/>
                </a:lnTo>
                <a:lnTo>
                  <a:pt x="35920" y="1133620"/>
                </a:lnTo>
                <a:lnTo>
                  <a:pt x="16026" y="1240330"/>
                </a:lnTo>
                <a:lnTo>
                  <a:pt x="3809" y="1349501"/>
                </a:lnTo>
                <a:lnTo>
                  <a:pt x="0" y="1461515"/>
                </a:lnTo>
                <a:lnTo>
                  <a:pt x="0" y="1462277"/>
                </a:lnTo>
                <a:lnTo>
                  <a:pt x="1523" y="1536953"/>
                </a:lnTo>
                <a:lnTo>
                  <a:pt x="16323" y="1685499"/>
                </a:lnTo>
                <a:lnTo>
                  <a:pt x="36809" y="1794135"/>
                </a:lnTo>
                <a:lnTo>
                  <a:pt x="64966" y="1899861"/>
                </a:lnTo>
                <a:lnTo>
                  <a:pt x="100491" y="2002339"/>
                </a:lnTo>
                <a:lnTo>
                  <a:pt x="143082" y="2101229"/>
                </a:lnTo>
                <a:lnTo>
                  <a:pt x="192435" y="2196194"/>
                </a:lnTo>
                <a:lnTo>
                  <a:pt x="248250" y="2286894"/>
                </a:lnTo>
                <a:lnTo>
                  <a:pt x="310223" y="2372990"/>
                </a:lnTo>
                <a:lnTo>
                  <a:pt x="378052" y="2454144"/>
                </a:lnTo>
                <a:lnTo>
                  <a:pt x="451435" y="2530018"/>
                </a:lnTo>
                <a:lnTo>
                  <a:pt x="530069" y="2600272"/>
                </a:lnTo>
                <a:lnTo>
                  <a:pt x="613651" y="2664568"/>
                </a:lnTo>
                <a:lnTo>
                  <a:pt x="701880" y="2722567"/>
                </a:lnTo>
                <a:lnTo>
                  <a:pt x="794453" y="2773930"/>
                </a:lnTo>
                <a:lnTo>
                  <a:pt x="891068" y="2818319"/>
                </a:lnTo>
                <a:lnTo>
                  <a:pt x="991421" y="2855395"/>
                </a:lnTo>
                <a:lnTo>
                  <a:pt x="1095211" y="2884819"/>
                </a:lnTo>
                <a:lnTo>
                  <a:pt x="1202136" y="2906253"/>
                </a:lnTo>
                <a:lnTo>
                  <a:pt x="1311892" y="2919357"/>
                </a:lnTo>
                <a:lnTo>
                  <a:pt x="1424177" y="2923793"/>
                </a:lnTo>
                <a:lnTo>
                  <a:pt x="1460753" y="2923793"/>
                </a:lnTo>
                <a:lnTo>
                  <a:pt x="1497329" y="2922269"/>
                </a:lnTo>
                <a:lnTo>
                  <a:pt x="1609286" y="2911697"/>
                </a:lnTo>
                <a:lnTo>
                  <a:pt x="1701301" y="2895599"/>
                </a:lnTo>
                <a:lnTo>
                  <a:pt x="1423415" y="2895599"/>
                </a:lnTo>
                <a:lnTo>
                  <a:pt x="1387601" y="2894837"/>
                </a:lnTo>
                <a:lnTo>
                  <a:pt x="1279931" y="2887792"/>
                </a:lnTo>
                <a:lnTo>
                  <a:pt x="1174762" y="2872586"/>
                </a:lnTo>
                <a:lnTo>
                  <a:pt x="1072380" y="2849543"/>
                </a:lnTo>
                <a:lnTo>
                  <a:pt x="973066" y="2818986"/>
                </a:lnTo>
                <a:lnTo>
                  <a:pt x="877105" y="2781238"/>
                </a:lnTo>
                <a:lnTo>
                  <a:pt x="784781" y="2736623"/>
                </a:lnTo>
                <a:lnTo>
                  <a:pt x="696375" y="2685464"/>
                </a:lnTo>
                <a:lnTo>
                  <a:pt x="612173" y="2628085"/>
                </a:lnTo>
                <a:lnTo>
                  <a:pt x="532458" y="2564808"/>
                </a:lnTo>
                <a:lnTo>
                  <a:pt x="457512" y="2495957"/>
                </a:lnTo>
                <a:lnTo>
                  <a:pt x="387620" y="2421856"/>
                </a:lnTo>
                <a:lnTo>
                  <a:pt x="323064" y="2342827"/>
                </a:lnTo>
                <a:lnTo>
                  <a:pt x="264129" y="2259194"/>
                </a:lnTo>
                <a:lnTo>
                  <a:pt x="211098" y="2171280"/>
                </a:lnTo>
                <a:lnTo>
                  <a:pt x="164254" y="2079408"/>
                </a:lnTo>
                <a:lnTo>
                  <a:pt x="123881" y="1983903"/>
                </a:lnTo>
                <a:lnTo>
                  <a:pt x="90262" y="1885087"/>
                </a:lnTo>
                <a:lnTo>
                  <a:pt x="63681" y="1783283"/>
                </a:lnTo>
                <a:lnTo>
                  <a:pt x="44421" y="1678815"/>
                </a:lnTo>
                <a:lnTo>
                  <a:pt x="32765" y="1572005"/>
                </a:lnTo>
                <a:lnTo>
                  <a:pt x="28955" y="1498853"/>
                </a:lnTo>
                <a:lnTo>
                  <a:pt x="28193" y="1461515"/>
                </a:lnTo>
                <a:lnTo>
                  <a:pt x="28955" y="1424939"/>
                </a:lnTo>
                <a:lnTo>
                  <a:pt x="32765" y="1351025"/>
                </a:lnTo>
                <a:lnTo>
                  <a:pt x="44859" y="1242154"/>
                </a:lnTo>
                <a:lnTo>
                  <a:pt x="64800" y="1135785"/>
                </a:lnTo>
                <a:lnTo>
                  <a:pt x="92289" y="1032250"/>
                </a:lnTo>
                <a:lnTo>
                  <a:pt x="127027" y="931883"/>
                </a:lnTo>
                <a:lnTo>
                  <a:pt x="168713" y="835016"/>
                </a:lnTo>
                <a:lnTo>
                  <a:pt x="217050" y="741981"/>
                </a:lnTo>
                <a:lnTo>
                  <a:pt x="271735" y="653112"/>
                </a:lnTo>
                <a:lnTo>
                  <a:pt x="332472" y="568740"/>
                </a:lnTo>
                <a:lnTo>
                  <a:pt x="398959" y="489199"/>
                </a:lnTo>
                <a:lnTo>
                  <a:pt x="470896" y="414821"/>
                </a:lnTo>
                <a:lnTo>
                  <a:pt x="547986" y="345939"/>
                </a:lnTo>
                <a:lnTo>
                  <a:pt x="629927" y="282885"/>
                </a:lnTo>
                <a:lnTo>
                  <a:pt x="716421" y="225992"/>
                </a:lnTo>
                <a:lnTo>
                  <a:pt x="807167" y="175593"/>
                </a:lnTo>
                <a:lnTo>
                  <a:pt x="901867" y="132020"/>
                </a:lnTo>
                <a:lnTo>
                  <a:pt x="1000220" y="95606"/>
                </a:lnTo>
                <a:lnTo>
                  <a:pt x="1101927" y="66684"/>
                </a:lnTo>
                <a:lnTo>
                  <a:pt x="1206689" y="45586"/>
                </a:lnTo>
                <a:lnTo>
                  <a:pt x="1314206" y="32645"/>
                </a:lnTo>
                <a:lnTo>
                  <a:pt x="1424177" y="28193"/>
                </a:lnTo>
                <a:lnTo>
                  <a:pt x="1698599" y="28193"/>
                </a:lnTo>
                <a:lnTo>
                  <a:pt x="1646031" y="17629"/>
                </a:lnTo>
                <a:lnTo>
                  <a:pt x="1536353" y="4479"/>
                </a:lnTo>
                <a:lnTo>
                  <a:pt x="1424177" y="0"/>
                </a:lnTo>
                <a:close/>
              </a:path>
              <a:path w="2847975" h="2924175">
                <a:moveTo>
                  <a:pt x="1698599" y="28193"/>
                </a:moveTo>
                <a:lnTo>
                  <a:pt x="1424177" y="28193"/>
                </a:lnTo>
                <a:lnTo>
                  <a:pt x="1459991" y="28955"/>
                </a:lnTo>
                <a:lnTo>
                  <a:pt x="1495805" y="30479"/>
                </a:lnTo>
                <a:lnTo>
                  <a:pt x="1603463" y="40357"/>
                </a:lnTo>
                <a:lnTo>
                  <a:pt x="1708364" y="58331"/>
                </a:lnTo>
                <a:lnTo>
                  <a:pt x="1810239" y="84069"/>
                </a:lnTo>
                <a:lnTo>
                  <a:pt x="1908818" y="117239"/>
                </a:lnTo>
                <a:lnTo>
                  <a:pt x="2003831" y="157511"/>
                </a:lnTo>
                <a:lnTo>
                  <a:pt x="2095009" y="204553"/>
                </a:lnTo>
                <a:lnTo>
                  <a:pt x="2182083" y="258033"/>
                </a:lnTo>
                <a:lnTo>
                  <a:pt x="2264783" y="317620"/>
                </a:lnTo>
                <a:lnTo>
                  <a:pt x="2342839" y="382983"/>
                </a:lnTo>
                <a:lnTo>
                  <a:pt x="2415981" y="453790"/>
                </a:lnTo>
                <a:lnTo>
                  <a:pt x="2483941" y="529709"/>
                </a:lnTo>
                <a:lnTo>
                  <a:pt x="2546449" y="610410"/>
                </a:lnTo>
                <a:lnTo>
                  <a:pt x="2603234" y="695560"/>
                </a:lnTo>
                <a:lnTo>
                  <a:pt x="2654028" y="784828"/>
                </a:lnTo>
                <a:lnTo>
                  <a:pt x="2698561" y="877884"/>
                </a:lnTo>
                <a:lnTo>
                  <a:pt x="2736564" y="974395"/>
                </a:lnTo>
                <a:lnTo>
                  <a:pt x="2767766" y="1074030"/>
                </a:lnTo>
                <a:lnTo>
                  <a:pt x="2791898" y="1176457"/>
                </a:lnTo>
                <a:lnTo>
                  <a:pt x="2808691" y="1281345"/>
                </a:lnTo>
                <a:lnTo>
                  <a:pt x="2817875" y="1388363"/>
                </a:lnTo>
                <a:lnTo>
                  <a:pt x="2819399" y="1462277"/>
                </a:lnTo>
                <a:lnTo>
                  <a:pt x="2817875" y="1536191"/>
                </a:lnTo>
                <a:lnTo>
                  <a:pt x="2808350" y="1645366"/>
                </a:lnTo>
                <a:lnTo>
                  <a:pt x="2790957" y="1752239"/>
                </a:lnTo>
                <a:lnTo>
                  <a:pt x="2765984" y="1856469"/>
                </a:lnTo>
                <a:lnTo>
                  <a:pt x="2733717" y="1957718"/>
                </a:lnTo>
                <a:lnTo>
                  <a:pt x="2694444" y="2055645"/>
                </a:lnTo>
                <a:lnTo>
                  <a:pt x="2648453" y="2149910"/>
                </a:lnTo>
                <a:lnTo>
                  <a:pt x="2596030" y="2240174"/>
                </a:lnTo>
                <a:lnTo>
                  <a:pt x="2537463" y="2326097"/>
                </a:lnTo>
                <a:lnTo>
                  <a:pt x="2473040" y="2407338"/>
                </a:lnTo>
                <a:lnTo>
                  <a:pt x="2403046" y="2483558"/>
                </a:lnTo>
                <a:lnTo>
                  <a:pt x="2327771" y="2554418"/>
                </a:lnTo>
                <a:lnTo>
                  <a:pt x="2247501" y="2619576"/>
                </a:lnTo>
                <a:lnTo>
                  <a:pt x="2162522" y="2678694"/>
                </a:lnTo>
                <a:lnTo>
                  <a:pt x="2073124" y="2731432"/>
                </a:lnTo>
                <a:lnTo>
                  <a:pt x="1979592" y="2777450"/>
                </a:lnTo>
                <a:lnTo>
                  <a:pt x="1882215" y="2816407"/>
                </a:lnTo>
                <a:lnTo>
                  <a:pt x="1781278" y="2847964"/>
                </a:lnTo>
                <a:lnTo>
                  <a:pt x="1677071" y="2871782"/>
                </a:lnTo>
                <a:lnTo>
                  <a:pt x="1569880" y="2887519"/>
                </a:lnTo>
                <a:lnTo>
                  <a:pt x="1459991" y="2894837"/>
                </a:lnTo>
                <a:lnTo>
                  <a:pt x="1423415" y="2895599"/>
                </a:lnTo>
                <a:lnTo>
                  <a:pt x="1701301" y="2895599"/>
                </a:lnTo>
                <a:lnTo>
                  <a:pt x="1824018" y="2865419"/>
                </a:lnTo>
                <a:lnTo>
                  <a:pt x="1926222" y="2830419"/>
                </a:lnTo>
                <a:lnTo>
                  <a:pt x="2024603" y="2787984"/>
                </a:lnTo>
                <a:lnTo>
                  <a:pt x="2118878" y="2738467"/>
                </a:lnTo>
                <a:lnTo>
                  <a:pt x="2208760" y="2682222"/>
                </a:lnTo>
                <a:lnTo>
                  <a:pt x="2293993" y="2619576"/>
                </a:lnTo>
                <a:lnTo>
                  <a:pt x="2374203" y="2550960"/>
                </a:lnTo>
                <a:lnTo>
                  <a:pt x="2449193" y="2476651"/>
                </a:lnTo>
                <a:lnTo>
                  <a:pt x="2518649" y="2397028"/>
                </a:lnTo>
                <a:lnTo>
                  <a:pt x="2582285" y="2312444"/>
                </a:lnTo>
                <a:lnTo>
                  <a:pt x="2639815" y="2223253"/>
                </a:lnTo>
                <a:lnTo>
                  <a:pt x="2690954" y="2129808"/>
                </a:lnTo>
                <a:lnTo>
                  <a:pt x="2735417" y="2032464"/>
                </a:lnTo>
                <a:lnTo>
                  <a:pt x="2772918" y="1931573"/>
                </a:lnTo>
                <a:lnTo>
                  <a:pt x="2803171" y="1827489"/>
                </a:lnTo>
                <a:lnTo>
                  <a:pt x="2825892" y="1720566"/>
                </a:lnTo>
                <a:lnTo>
                  <a:pt x="2840795" y="1611157"/>
                </a:lnTo>
                <a:lnTo>
                  <a:pt x="2847593" y="1499615"/>
                </a:lnTo>
                <a:lnTo>
                  <a:pt x="2847593" y="1424177"/>
                </a:lnTo>
                <a:lnTo>
                  <a:pt x="2843783" y="1349501"/>
                </a:lnTo>
                <a:lnTo>
                  <a:pt x="2831472" y="1238395"/>
                </a:lnTo>
                <a:lnTo>
                  <a:pt x="2811145" y="1129844"/>
                </a:lnTo>
                <a:lnTo>
                  <a:pt x="2783110" y="1024186"/>
                </a:lnTo>
                <a:lnTo>
                  <a:pt x="2747673" y="921762"/>
                </a:lnTo>
                <a:lnTo>
                  <a:pt x="2705140" y="822912"/>
                </a:lnTo>
                <a:lnTo>
                  <a:pt x="2655819" y="727975"/>
                </a:lnTo>
                <a:lnTo>
                  <a:pt x="2600016" y="637292"/>
                </a:lnTo>
                <a:lnTo>
                  <a:pt x="2538037" y="551201"/>
                </a:lnTo>
                <a:lnTo>
                  <a:pt x="2470189" y="470042"/>
                </a:lnTo>
                <a:lnTo>
                  <a:pt x="2396779" y="394155"/>
                </a:lnTo>
                <a:lnTo>
                  <a:pt x="2318113" y="323881"/>
                </a:lnTo>
                <a:lnTo>
                  <a:pt x="2234497" y="259558"/>
                </a:lnTo>
                <a:lnTo>
                  <a:pt x="2146238" y="201526"/>
                </a:lnTo>
                <a:lnTo>
                  <a:pt x="2053643" y="150126"/>
                </a:lnTo>
                <a:lnTo>
                  <a:pt x="1957018" y="105696"/>
                </a:lnTo>
                <a:lnTo>
                  <a:pt x="1856670" y="68577"/>
                </a:lnTo>
                <a:lnTo>
                  <a:pt x="1752906" y="39108"/>
                </a:lnTo>
                <a:lnTo>
                  <a:pt x="1698599" y="28193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4461510" y="2993056"/>
            <a:ext cx="247650" cy="247650"/>
          </a:xfrm>
          <a:custGeom>
            <a:avLst/>
            <a:gdLst/>
            <a:ahLst/>
            <a:cxnLst/>
            <a:rect l="l" t="t" r="r" b="b"/>
            <a:pathLst>
              <a:path w="247650" h="247650">
                <a:moveTo>
                  <a:pt x="123398" y="0"/>
                </a:moveTo>
                <a:lnTo>
                  <a:pt x="73900" y="10117"/>
                </a:lnTo>
                <a:lnTo>
                  <a:pt x="31809" y="40195"/>
                </a:lnTo>
                <a:lnTo>
                  <a:pt x="4525" y="90224"/>
                </a:lnTo>
                <a:lnTo>
                  <a:pt x="0" y="111332"/>
                </a:lnTo>
                <a:lnTo>
                  <a:pt x="0" y="130382"/>
                </a:lnTo>
                <a:lnTo>
                  <a:pt x="8893" y="169176"/>
                </a:lnTo>
                <a:lnTo>
                  <a:pt x="28538" y="202846"/>
                </a:lnTo>
                <a:lnTo>
                  <a:pt x="69984" y="235406"/>
                </a:lnTo>
                <a:lnTo>
                  <a:pt x="119249" y="247098"/>
                </a:lnTo>
                <a:lnTo>
                  <a:pt x="136135" y="246487"/>
                </a:lnTo>
                <a:lnTo>
                  <a:pt x="152797" y="243669"/>
                </a:lnTo>
                <a:lnTo>
                  <a:pt x="168962" y="238671"/>
                </a:lnTo>
                <a:lnTo>
                  <a:pt x="184359" y="231520"/>
                </a:lnTo>
                <a:lnTo>
                  <a:pt x="189895" y="227942"/>
                </a:lnTo>
                <a:lnTo>
                  <a:pt x="117146" y="227942"/>
                </a:lnTo>
                <a:lnTo>
                  <a:pt x="103028" y="226226"/>
                </a:lnTo>
                <a:lnTo>
                  <a:pt x="63473" y="209846"/>
                </a:lnTo>
                <a:lnTo>
                  <a:pt x="32909" y="176266"/>
                </a:lnTo>
                <a:lnTo>
                  <a:pt x="19049" y="133430"/>
                </a:lnTo>
                <a:lnTo>
                  <a:pt x="19049" y="112856"/>
                </a:lnTo>
                <a:lnTo>
                  <a:pt x="37331" y="64101"/>
                </a:lnTo>
                <a:lnTo>
                  <a:pt x="70426" y="33083"/>
                </a:lnTo>
                <a:lnTo>
                  <a:pt x="111795" y="19643"/>
                </a:lnTo>
                <a:lnTo>
                  <a:pt x="126293" y="19042"/>
                </a:lnTo>
                <a:lnTo>
                  <a:pt x="190210" y="19042"/>
                </a:lnTo>
                <a:lnTo>
                  <a:pt x="188129" y="17577"/>
                </a:lnTo>
                <a:lnTo>
                  <a:pt x="172904" y="9853"/>
                </a:lnTo>
                <a:lnTo>
                  <a:pt x="156858" y="4349"/>
                </a:lnTo>
                <a:lnTo>
                  <a:pt x="140264" y="1064"/>
                </a:lnTo>
                <a:lnTo>
                  <a:pt x="123398" y="0"/>
                </a:lnTo>
                <a:close/>
              </a:path>
              <a:path w="247650" h="247650">
                <a:moveTo>
                  <a:pt x="190210" y="19042"/>
                </a:moveTo>
                <a:lnTo>
                  <a:pt x="126293" y="19042"/>
                </a:lnTo>
                <a:lnTo>
                  <a:pt x="140742" y="20370"/>
                </a:lnTo>
                <a:lnTo>
                  <a:pt x="154899" y="23623"/>
                </a:lnTo>
                <a:lnTo>
                  <a:pt x="193200" y="44863"/>
                </a:lnTo>
                <a:lnTo>
                  <a:pt x="220158" y="83205"/>
                </a:lnTo>
                <a:lnTo>
                  <a:pt x="228599" y="118190"/>
                </a:lnTo>
                <a:lnTo>
                  <a:pt x="228599" y="123524"/>
                </a:lnTo>
                <a:lnTo>
                  <a:pt x="227837" y="128858"/>
                </a:lnTo>
                <a:lnTo>
                  <a:pt x="225341" y="146492"/>
                </a:lnTo>
                <a:lnTo>
                  <a:pt x="205574" y="189280"/>
                </a:lnTo>
                <a:lnTo>
                  <a:pt x="172188" y="216540"/>
                </a:lnTo>
                <a:lnTo>
                  <a:pt x="131349" y="227815"/>
                </a:lnTo>
                <a:lnTo>
                  <a:pt x="117146" y="227942"/>
                </a:lnTo>
                <a:lnTo>
                  <a:pt x="189895" y="227942"/>
                </a:lnTo>
                <a:lnTo>
                  <a:pt x="223200" y="197430"/>
                </a:lnTo>
                <a:lnTo>
                  <a:pt x="245285" y="144965"/>
                </a:lnTo>
                <a:lnTo>
                  <a:pt x="247649" y="123524"/>
                </a:lnTo>
                <a:lnTo>
                  <a:pt x="246887" y="116666"/>
                </a:lnTo>
                <a:lnTo>
                  <a:pt x="246887" y="110570"/>
                </a:lnTo>
                <a:lnTo>
                  <a:pt x="235336" y="70685"/>
                </a:lnTo>
                <a:lnTo>
                  <a:pt x="202259" y="27522"/>
                </a:lnTo>
                <a:lnTo>
                  <a:pt x="190210" y="19042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4584953" y="2894076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199"/>
                </a:lnTo>
              </a:path>
            </a:pathLst>
          </a:custGeom>
          <a:ln w="13461">
            <a:solidFill>
              <a:srgbClr val="00CC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4353305" y="3120009"/>
            <a:ext cx="457200" cy="0"/>
          </a:xfrm>
          <a:custGeom>
            <a:avLst/>
            <a:gdLst/>
            <a:ahLst/>
            <a:cxnLst/>
            <a:rect l="l" t="t" r="r" b="b"/>
            <a:pathLst>
              <a:path w="457200">
                <a:moveTo>
                  <a:pt x="0" y="0"/>
                </a:moveTo>
                <a:lnTo>
                  <a:pt x="457199" y="0"/>
                </a:lnTo>
              </a:path>
            </a:pathLst>
          </a:custGeom>
          <a:ln w="14223">
            <a:solidFill>
              <a:srgbClr val="00CC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7458460" y="905256"/>
            <a:ext cx="1466850" cy="628650"/>
          </a:xfrm>
          <a:custGeom>
            <a:avLst/>
            <a:gdLst/>
            <a:ahLst/>
            <a:cxnLst/>
            <a:rect l="l" t="t" r="r" b="b"/>
            <a:pathLst>
              <a:path w="1466850" h="628650">
                <a:moveTo>
                  <a:pt x="1355597" y="0"/>
                </a:moveTo>
                <a:lnTo>
                  <a:pt x="105108" y="211"/>
                </a:lnTo>
                <a:lnTo>
                  <a:pt x="65542" y="9915"/>
                </a:lnTo>
                <a:lnTo>
                  <a:pt x="32915" y="32375"/>
                </a:lnTo>
                <a:lnTo>
                  <a:pt x="9753" y="65462"/>
                </a:lnTo>
                <a:lnTo>
                  <a:pt x="0" y="111251"/>
                </a:lnTo>
                <a:lnTo>
                  <a:pt x="0" y="518159"/>
                </a:lnTo>
                <a:lnTo>
                  <a:pt x="9859" y="562797"/>
                </a:lnTo>
                <a:lnTo>
                  <a:pt x="32321" y="595947"/>
                </a:lnTo>
                <a:lnTo>
                  <a:pt x="74260" y="622577"/>
                </a:lnTo>
                <a:lnTo>
                  <a:pt x="111251" y="628649"/>
                </a:lnTo>
                <a:lnTo>
                  <a:pt x="1356359" y="628649"/>
                </a:lnTo>
                <a:lnTo>
                  <a:pt x="1396471" y="620804"/>
                </a:lnTo>
                <a:lnTo>
                  <a:pt x="1417302" y="609599"/>
                </a:lnTo>
                <a:lnTo>
                  <a:pt x="1355597" y="609599"/>
                </a:lnTo>
                <a:lnTo>
                  <a:pt x="102074" y="609048"/>
                </a:lnTo>
                <a:lnTo>
                  <a:pt x="63682" y="596229"/>
                </a:lnTo>
                <a:lnTo>
                  <a:pt x="34467" y="568846"/>
                </a:lnTo>
                <a:lnTo>
                  <a:pt x="19049" y="517397"/>
                </a:lnTo>
                <a:lnTo>
                  <a:pt x="19049" y="111251"/>
                </a:lnTo>
                <a:lnTo>
                  <a:pt x="29525" y="68887"/>
                </a:lnTo>
                <a:lnTo>
                  <a:pt x="60197" y="34289"/>
                </a:lnTo>
                <a:lnTo>
                  <a:pt x="97998" y="20081"/>
                </a:lnTo>
                <a:lnTo>
                  <a:pt x="111251" y="19049"/>
                </a:lnTo>
                <a:lnTo>
                  <a:pt x="1417844" y="19049"/>
                </a:lnTo>
                <a:lnTo>
                  <a:pt x="1417069" y="18457"/>
                </a:lnTo>
                <a:lnTo>
                  <a:pt x="1405459" y="11653"/>
                </a:lnTo>
                <a:lnTo>
                  <a:pt x="1393045" y="6348"/>
                </a:lnTo>
                <a:lnTo>
                  <a:pt x="1379942" y="2674"/>
                </a:lnTo>
                <a:lnTo>
                  <a:pt x="1366265" y="761"/>
                </a:lnTo>
                <a:lnTo>
                  <a:pt x="1355597" y="0"/>
                </a:lnTo>
                <a:close/>
              </a:path>
              <a:path w="1466850" h="628650">
                <a:moveTo>
                  <a:pt x="1417844" y="19049"/>
                </a:moveTo>
                <a:lnTo>
                  <a:pt x="1355597" y="19049"/>
                </a:lnTo>
                <a:lnTo>
                  <a:pt x="1365503" y="19811"/>
                </a:lnTo>
                <a:lnTo>
                  <a:pt x="1381825" y="23027"/>
                </a:lnTo>
                <a:lnTo>
                  <a:pt x="1417349" y="42699"/>
                </a:lnTo>
                <a:lnTo>
                  <a:pt x="1440987" y="75628"/>
                </a:lnTo>
                <a:lnTo>
                  <a:pt x="1447799" y="111251"/>
                </a:lnTo>
                <a:lnTo>
                  <a:pt x="1447799" y="517397"/>
                </a:lnTo>
                <a:lnTo>
                  <a:pt x="1439046" y="556329"/>
                </a:lnTo>
                <a:lnTo>
                  <a:pt x="1414308" y="588621"/>
                </a:lnTo>
                <a:lnTo>
                  <a:pt x="1378279" y="606955"/>
                </a:lnTo>
                <a:lnTo>
                  <a:pt x="1355597" y="609599"/>
                </a:lnTo>
                <a:lnTo>
                  <a:pt x="1417302" y="609599"/>
                </a:lnTo>
                <a:lnTo>
                  <a:pt x="1448391" y="578869"/>
                </a:lnTo>
                <a:lnTo>
                  <a:pt x="1464175" y="541742"/>
                </a:lnTo>
                <a:lnTo>
                  <a:pt x="1466849" y="517397"/>
                </a:lnTo>
                <a:lnTo>
                  <a:pt x="1466849" y="110489"/>
                </a:lnTo>
                <a:lnTo>
                  <a:pt x="1459004" y="70378"/>
                </a:lnTo>
                <a:lnTo>
                  <a:pt x="1437413" y="36040"/>
                </a:lnTo>
                <a:lnTo>
                  <a:pt x="1427759" y="26630"/>
                </a:lnTo>
                <a:lnTo>
                  <a:pt x="1417844" y="19049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7458460" y="1591056"/>
            <a:ext cx="1466850" cy="628650"/>
          </a:xfrm>
          <a:custGeom>
            <a:avLst/>
            <a:gdLst/>
            <a:ahLst/>
            <a:cxnLst/>
            <a:rect l="l" t="t" r="r" b="b"/>
            <a:pathLst>
              <a:path w="1466850" h="628650">
                <a:moveTo>
                  <a:pt x="1355597" y="0"/>
                </a:moveTo>
                <a:lnTo>
                  <a:pt x="105108" y="211"/>
                </a:lnTo>
                <a:lnTo>
                  <a:pt x="65542" y="9915"/>
                </a:lnTo>
                <a:lnTo>
                  <a:pt x="32915" y="32375"/>
                </a:lnTo>
                <a:lnTo>
                  <a:pt x="9753" y="65462"/>
                </a:lnTo>
                <a:lnTo>
                  <a:pt x="0" y="111251"/>
                </a:lnTo>
                <a:lnTo>
                  <a:pt x="0" y="518159"/>
                </a:lnTo>
                <a:lnTo>
                  <a:pt x="9859" y="562797"/>
                </a:lnTo>
                <a:lnTo>
                  <a:pt x="32321" y="595947"/>
                </a:lnTo>
                <a:lnTo>
                  <a:pt x="74260" y="622577"/>
                </a:lnTo>
                <a:lnTo>
                  <a:pt x="111251" y="628649"/>
                </a:lnTo>
                <a:lnTo>
                  <a:pt x="1356359" y="628649"/>
                </a:lnTo>
                <a:lnTo>
                  <a:pt x="1396471" y="620804"/>
                </a:lnTo>
                <a:lnTo>
                  <a:pt x="1417302" y="609599"/>
                </a:lnTo>
                <a:lnTo>
                  <a:pt x="1355597" y="609599"/>
                </a:lnTo>
                <a:lnTo>
                  <a:pt x="102074" y="609048"/>
                </a:lnTo>
                <a:lnTo>
                  <a:pt x="63682" y="596229"/>
                </a:lnTo>
                <a:lnTo>
                  <a:pt x="34467" y="568846"/>
                </a:lnTo>
                <a:lnTo>
                  <a:pt x="19049" y="517397"/>
                </a:lnTo>
                <a:lnTo>
                  <a:pt x="19049" y="111251"/>
                </a:lnTo>
                <a:lnTo>
                  <a:pt x="29525" y="68887"/>
                </a:lnTo>
                <a:lnTo>
                  <a:pt x="60197" y="34289"/>
                </a:lnTo>
                <a:lnTo>
                  <a:pt x="97998" y="20081"/>
                </a:lnTo>
                <a:lnTo>
                  <a:pt x="111251" y="19049"/>
                </a:lnTo>
                <a:lnTo>
                  <a:pt x="1417844" y="19049"/>
                </a:lnTo>
                <a:lnTo>
                  <a:pt x="1417069" y="18457"/>
                </a:lnTo>
                <a:lnTo>
                  <a:pt x="1405459" y="11653"/>
                </a:lnTo>
                <a:lnTo>
                  <a:pt x="1393045" y="6348"/>
                </a:lnTo>
                <a:lnTo>
                  <a:pt x="1379942" y="2674"/>
                </a:lnTo>
                <a:lnTo>
                  <a:pt x="1366265" y="761"/>
                </a:lnTo>
                <a:lnTo>
                  <a:pt x="1355597" y="0"/>
                </a:lnTo>
                <a:close/>
              </a:path>
              <a:path w="1466850" h="628650">
                <a:moveTo>
                  <a:pt x="1417844" y="19049"/>
                </a:moveTo>
                <a:lnTo>
                  <a:pt x="1355597" y="19049"/>
                </a:lnTo>
                <a:lnTo>
                  <a:pt x="1365503" y="19811"/>
                </a:lnTo>
                <a:lnTo>
                  <a:pt x="1381825" y="23027"/>
                </a:lnTo>
                <a:lnTo>
                  <a:pt x="1417349" y="42699"/>
                </a:lnTo>
                <a:lnTo>
                  <a:pt x="1440987" y="75628"/>
                </a:lnTo>
                <a:lnTo>
                  <a:pt x="1447799" y="111251"/>
                </a:lnTo>
                <a:lnTo>
                  <a:pt x="1447799" y="517397"/>
                </a:lnTo>
                <a:lnTo>
                  <a:pt x="1439046" y="556329"/>
                </a:lnTo>
                <a:lnTo>
                  <a:pt x="1414308" y="588621"/>
                </a:lnTo>
                <a:lnTo>
                  <a:pt x="1378279" y="606955"/>
                </a:lnTo>
                <a:lnTo>
                  <a:pt x="1355597" y="609599"/>
                </a:lnTo>
                <a:lnTo>
                  <a:pt x="1417302" y="609599"/>
                </a:lnTo>
                <a:lnTo>
                  <a:pt x="1448391" y="578869"/>
                </a:lnTo>
                <a:lnTo>
                  <a:pt x="1464175" y="541742"/>
                </a:lnTo>
                <a:lnTo>
                  <a:pt x="1466849" y="517397"/>
                </a:lnTo>
                <a:lnTo>
                  <a:pt x="1466849" y="110489"/>
                </a:lnTo>
                <a:lnTo>
                  <a:pt x="1459004" y="70378"/>
                </a:lnTo>
                <a:lnTo>
                  <a:pt x="1437413" y="36040"/>
                </a:lnTo>
                <a:lnTo>
                  <a:pt x="1427759" y="26630"/>
                </a:lnTo>
                <a:lnTo>
                  <a:pt x="1417844" y="19049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7761230" y="995151"/>
            <a:ext cx="860425" cy="11813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20" marR="5077" algn="ctr"/>
            <a:r>
              <a:rPr sz="1600" dirty="0">
                <a:solidFill>
                  <a:prstClr val="black"/>
                </a:solidFill>
                <a:latin typeface="Arial"/>
                <a:cs typeface="Arial"/>
              </a:rPr>
              <a:t>Search</a:t>
            </a:r>
            <a:r>
              <a:rPr sz="16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window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8"/>
              </a:spcBef>
            </a:pPr>
            <a:endParaRPr sz="13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020" marR="5077" algn="ctr"/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Cente</a:t>
            </a:r>
            <a:r>
              <a:rPr sz="160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16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of</a:t>
            </a:r>
            <a:r>
              <a:rPr sz="1600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prstClr val="black"/>
                </a:solidFill>
                <a:latin typeface="Arial"/>
                <a:cs typeface="Arial"/>
              </a:rPr>
              <a:t>mass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7467600" y="5410200"/>
            <a:ext cx="1447800" cy="609600"/>
          </a:xfrm>
          <a:custGeom>
            <a:avLst/>
            <a:gdLst/>
            <a:ahLst/>
            <a:cxnLst/>
            <a:rect l="l" t="t" r="r" b="b"/>
            <a:pathLst>
              <a:path w="1447800" h="609600">
                <a:moveTo>
                  <a:pt x="1346453" y="0"/>
                </a:moveTo>
                <a:lnTo>
                  <a:pt x="96634" y="144"/>
                </a:lnTo>
                <a:lnTo>
                  <a:pt x="55690" y="11137"/>
                </a:lnTo>
                <a:lnTo>
                  <a:pt x="23542" y="36888"/>
                </a:lnTo>
                <a:lnTo>
                  <a:pt x="4052" y="73533"/>
                </a:lnTo>
                <a:lnTo>
                  <a:pt x="0" y="102107"/>
                </a:lnTo>
                <a:lnTo>
                  <a:pt x="114" y="513121"/>
                </a:lnTo>
                <a:lnTo>
                  <a:pt x="10949" y="554141"/>
                </a:lnTo>
                <a:lnTo>
                  <a:pt x="36690" y="586206"/>
                </a:lnTo>
                <a:lnTo>
                  <a:pt x="73431" y="605580"/>
                </a:lnTo>
                <a:lnTo>
                  <a:pt x="102107" y="609599"/>
                </a:lnTo>
                <a:lnTo>
                  <a:pt x="1350709" y="609514"/>
                </a:lnTo>
                <a:lnTo>
                  <a:pt x="1391967" y="598996"/>
                </a:lnTo>
                <a:lnTo>
                  <a:pt x="1424241" y="573555"/>
                </a:lnTo>
                <a:lnTo>
                  <a:pt x="1443750" y="536969"/>
                </a:lnTo>
                <a:lnTo>
                  <a:pt x="1447799" y="508253"/>
                </a:lnTo>
                <a:lnTo>
                  <a:pt x="1447687" y="97238"/>
                </a:lnTo>
                <a:lnTo>
                  <a:pt x="1437009" y="56061"/>
                </a:lnTo>
                <a:lnTo>
                  <a:pt x="1411557" y="23707"/>
                </a:lnTo>
                <a:lnTo>
                  <a:pt x="1375067" y="4082"/>
                </a:lnTo>
                <a:lnTo>
                  <a:pt x="1346453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7458460" y="5401055"/>
            <a:ext cx="1466850" cy="628650"/>
          </a:xfrm>
          <a:custGeom>
            <a:avLst/>
            <a:gdLst/>
            <a:ahLst/>
            <a:cxnLst/>
            <a:rect l="l" t="t" r="r" b="b"/>
            <a:pathLst>
              <a:path w="1466850" h="628650">
                <a:moveTo>
                  <a:pt x="1355597" y="0"/>
                </a:moveTo>
                <a:lnTo>
                  <a:pt x="105108" y="212"/>
                </a:lnTo>
                <a:lnTo>
                  <a:pt x="65542" y="9917"/>
                </a:lnTo>
                <a:lnTo>
                  <a:pt x="32915" y="32373"/>
                </a:lnTo>
                <a:lnTo>
                  <a:pt x="9753" y="65460"/>
                </a:lnTo>
                <a:lnTo>
                  <a:pt x="0" y="111251"/>
                </a:lnTo>
                <a:lnTo>
                  <a:pt x="0" y="518159"/>
                </a:lnTo>
                <a:lnTo>
                  <a:pt x="9859" y="562799"/>
                </a:lnTo>
                <a:lnTo>
                  <a:pt x="32321" y="595945"/>
                </a:lnTo>
                <a:lnTo>
                  <a:pt x="74260" y="622575"/>
                </a:lnTo>
                <a:lnTo>
                  <a:pt x="111251" y="628649"/>
                </a:lnTo>
                <a:lnTo>
                  <a:pt x="1356359" y="628649"/>
                </a:lnTo>
                <a:lnTo>
                  <a:pt x="1396471" y="620801"/>
                </a:lnTo>
                <a:lnTo>
                  <a:pt x="1417295" y="609599"/>
                </a:lnTo>
                <a:lnTo>
                  <a:pt x="1355597" y="609599"/>
                </a:lnTo>
                <a:lnTo>
                  <a:pt x="102074" y="609047"/>
                </a:lnTo>
                <a:lnTo>
                  <a:pt x="63682" y="596222"/>
                </a:lnTo>
                <a:lnTo>
                  <a:pt x="34467" y="568840"/>
                </a:lnTo>
                <a:lnTo>
                  <a:pt x="19049" y="517397"/>
                </a:lnTo>
                <a:lnTo>
                  <a:pt x="19049" y="111251"/>
                </a:lnTo>
                <a:lnTo>
                  <a:pt x="29525" y="68890"/>
                </a:lnTo>
                <a:lnTo>
                  <a:pt x="60197" y="34289"/>
                </a:lnTo>
                <a:lnTo>
                  <a:pt x="97998" y="20086"/>
                </a:lnTo>
                <a:lnTo>
                  <a:pt x="111251" y="19049"/>
                </a:lnTo>
                <a:lnTo>
                  <a:pt x="1417848" y="19049"/>
                </a:lnTo>
                <a:lnTo>
                  <a:pt x="1417069" y="18454"/>
                </a:lnTo>
                <a:lnTo>
                  <a:pt x="1405459" y="11650"/>
                </a:lnTo>
                <a:lnTo>
                  <a:pt x="1393045" y="6345"/>
                </a:lnTo>
                <a:lnTo>
                  <a:pt x="1379942" y="2672"/>
                </a:lnTo>
                <a:lnTo>
                  <a:pt x="1366265" y="761"/>
                </a:lnTo>
                <a:lnTo>
                  <a:pt x="1355597" y="0"/>
                </a:lnTo>
                <a:close/>
              </a:path>
              <a:path w="1466850" h="628650">
                <a:moveTo>
                  <a:pt x="1417848" y="19049"/>
                </a:moveTo>
                <a:lnTo>
                  <a:pt x="1355597" y="19049"/>
                </a:lnTo>
                <a:lnTo>
                  <a:pt x="1365503" y="19811"/>
                </a:lnTo>
                <a:lnTo>
                  <a:pt x="1381825" y="23025"/>
                </a:lnTo>
                <a:lnTo>
                  <a:pt x="1417349" y="42693"/>
                </a:lnTo>
                <a:lnTo>
                  <a:pt x="1440987" y="75623"/>
                </a:lnTo>
                <a:lnTo>
                  <a:pt x="1447799" y="111251"/>
                </a:lnTo>
                <a:lnTo>
                  <a:pt x="1447799" y="517397"/>
                </a:lnTo>
                <a:lnTo>
                  <a:pt x="1439046" y="556333"/>
                </a:lnTo>
                <a:lnTo>
                  <a:pt x="1414308" y="588628"/>
                </a:lnTo>
                <a:lnTo>
                  <a:pt x="1378279" y="606958"/>
                </a:lnTo>
                <a:lnTo>
                  <a:pt x="1355597" y="609599"/>
                </a:lnTo>
                <a:lnTo>
                  <a:pt x="1417295" y="609599"/>
                </a:lnTo>
                <a:lnTo>
                  <a:pt x="1448391" y="578866"/>
                </a:lnTo>
                <a:lnTo>
                  <a:pt x="1464175" y="541741"/>
                </a:lnTo>
                <a:lnTo>
                  <a:pt x="1466849" y="517397"/>
                </a:lnTo>
                <a:lnTo>
                  <a:pt x="1466849" y="110489"/>
                </a:lnTo>
                <a:lnTo>
                  <a:pt x="1459004" y="70379"/>
                </a:lnTo>
                <a:lnTo>
                  <a:pt x="1437413" y="36038"/>
                </a:lnTo>
                <a:lnTo>
                  <a:pt x="1427759" y="26628"/>
                </a:lnTo>
                <a:lnTo>
                  <a:pt x="1417848" y="190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7693447" y="5490959"/>
            <a:ext cx="99631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9440" marR="5077" indent="-207428"/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Mea</a:t>
            </a:r>
            <a:r>
              <a:rPr sz="1600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1600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Shift</a:t>
            </a:r>
            <a:r>
              <a:rPr sz="1600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vector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5137403" y="3299562"/>
            <a:ext cx="247650" cy="247015"/>
          </a:xfrm>
          <a:custGeom>
            <a:avLst/>
            <a:gdLst/>
            <a:ahLst/>
            <a:cxnLst/>
            <a:rect l="l" t="t" r="r" b="b"/>
            <a:pathLst>
              <a:path w="247650" h="247014">
                <a:moveTo>
                  <a:pt x="123699" y="0"/>
                </a:moveTo>
                <a:lnTo>
                  <a:pt x="74053" y="10182"/>
                </a:lnTo>
                <a:lnTo>
                  <a:pt x="31988" y="40244"/>
                </a:lnTo>
                <a:lnTo>
                  <a:pt x="5065" y="90126"/>
                </a:lnTo>
                <a:lnTo>
                  <a:pt x="0" y="117245"/>
                </a:lnTo>
                <a:lnTo>
                  <a:pt x="0" y="130199"/>
                </a:lnTo>
                <a:lnTo>
                  <a:pt x="9566" y="169611"/>
                </a:lnTo>
                <a:lnTo>
                  <a:pt x="29117" y="203054"/>
                </a:lnTo>
                <a:lnTo>
                  <a:pt x="70571" y="235403"/>
                </a:lnTo>
                <a:lnTo>
                  <a:pt x="119930" y="247001"/>
                </a:lnTo>
                <a:lnTo>
                  <a:pt x="136847" y="246377"/>
                </a:lnTo>
                <a:lnTo>
                  <a:pt x="153534" y="243551"/>
                </a:lnTo>
                <a:lnTo>
                  <a:pt x="169713" y="238550"/>
                </a:lnTo>
                <a:lnTo>
                  <a:pt x="185109" y="231399"/>
                </a:lnTo>
                <a:lnTo>
                  <a:pt x="190441" y="227949"/>
                </a:lnTo>
                <a:lnTo>
                  <a:pt x="116938" y="227949"/>
                </a:lnTo>
                <a:lnTo>
                  <a:pt x="102930" y="226171"/>
                </a:lnTo>
                <a:lnTo>
                  <a:pt x="63750" y="209650"/>
                </a:lnTo>
                <a:lnTo>
                  <a:pt x="33528" y="176029"/>
                </a:lnTo>
                <a:lnTo>
                  <a:pt x="19811" y="134009"/>
                </a:lnTo>
                <a:lnTo>
                  <a:pt x="19049" y="128675"/>
                </a:lnTo>
                <a:lnTo>
                  <a:pt x="19049" y="118007"/>
                </a:lnTo>
                <a:lnTo>
                  <a:pt x="29757" y="78224"/>
                </a:lnTo>
                <a:lnTo>
                  <a:pt x="58457" y="41347"/>
                </a:lnTo>
                <a:lnTo>
                  <a:pt x="97791" y="22085"/>
                </a:lnTo>
                <a:lnTo>
                  <a:pt x="126640" y="18950"/>
                </a:lnTo>
                <a:lnTo>
                  <a:pt x="190764" y="18950"/>
                </a:lnTo>
                <a:lnTo>
                  <a:pt x="188622" y="17448"/>
                </a:lnTo>
                <a:lnTo>
                  <a:pt x="173367" y="9756"/>
                </a:lnTo>
                <a:lnTo>
                  <a:pt x="157275" y="4285"/>
                </a:lnTo>
                <a:lnTo>
                  <a:pt x="140626" y="1033"/>
                </a:lnTo>
                <a:lnTo>
                  <a:pt x="123699" y="0"/>
                </a:lnTo>
                <a:close/>
              </a:path>
              <a:path w="247650" h="247014">
                <a:moveTo>
                  <a:pt x="190764" y="18950"/>
                </a:moveTo>
                <a:lnTo>
                  <a:pt x="126640" y="18950"/>
                </a:lnTo>
                <a:lnTo>
                  <a:pt x="141115" y="20278"/>
                </a:lnTo>
                <a:lnTo>
                  <a:pt x="155295" y="23527"/>
                </a:lnTo>
                <a:lnTo>
                  <a:pt x="193606" y="44748"/>
                </a:lnTo>
                <a:lnTo>
                  <a:pt x="220407" y="83055"/>
                </a:lnTo>
                <a:lnTo>
                  <a:pt x="228599" y="118007"/>
                </a:lnTo>
                <a:lnTo>
                  <a:pt x="228599" y="129437"/>
                </a:lnTo>
                <a:lnTo>
                  <a:pt x="213903" y="177226"/>
                </a:lnTo>
                <a:lnTo>
                  <a:pt x="184038" y="209550"/>
                </a:lnTo>
                <a:lnTo>
                  <a:pt x="145037" y="226001"/>
                </a:lnTo>
                <a:lnTo>
                  <a:pt x="116938" y="227949"/>
                </a:lnTo>
                <a:lnTo>
                  <a:pt x="190441" y="227949"/>
                </a:lnTo>
                <a:lnTo>
                  <a:pt x="223820" y="197309"/>
                </a:lnTo>
                <a:lnTo>
                  <a:pt x="245500" y="144810"/>
                </a:lnTo>
                <a:lnTo>
                  <a:pt x="247649" y="123341"/>
                </a:lnTo>
                <a:lnTo>
                  <a:pt x="247649" y="116483"/>
                </a:lnTo>
                <a:lnTo>
                  <a:pt x="235668" y="70482"/>
                </a:lnTo>
                <a:lnTo>
                  <a:pt x="202760" y="27365"/>
                </a:lnTo>
                <a:lnTo>
                  <a:pt x="190764" y="1895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5261228" y="3200400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199"/>
                </a:lnTo>
              </a:path>
            </a:pathLst>
          </a:custGeom>
          <a:ln w="14223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5029200" y="3426333"/>
            <a:ext cx="457200" cy="0"/>
          </a:xfrm>
          <a:custGeom>
            <a:avLst/>
            <a:gdLst/>
            <a:ahLst/>
            <a:cxnLst/>
            <a:rect l="l" t="t" r="r" b="b"/>
            <a:pathLst>
              <a:path w="457200">
                <a:moveTo>
                  <a:pt x="0" y="0"/>
                </a:moveTo>
                <a:lnTo>
                  <a:pt x="457199" y="0"/>
                </a:lnTo>
              </a:path>
            </a:pathLst>
          </a:custGeom>
          <a:ln w="14223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7" name="object 1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28"/>
            <a:r>
              <a:rPr spc="-5" dirty="0"/>
              <a:t>Mea</a:t>
            </a:r>
            <a:r>
              <a:rPr dirty="0"/>
              <a:t>n</a:t>
            </a:r>
            <a:r>
              <a:rPr spc="90" dirty="0">
                <a:latin typeface="Times New Roman"/>
                <a:cs typeface="Times New Roman"/>
              </a:rPr>
              <a:t> </a:t>
            </a:r>
            <a:r>
              <a:rPr spc="-5" dirty="0"/>
              <a:t>shift</a:t>
            </a:r>
          </a:p>
        </p:txBody>
      </p:sp>
      <p:sp>
        <p:nvSpPr>
          <p:cNvPr id="108" name="object 108"/>
          <p:cNvSpPr txBox="1"/>
          <p:nvPr/>
        </p:nvSpPr>
        <p:spPr>
          <a:xfrm>
            <a:off x="199136" y="6587131"/>
            <a:ext cx="243840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52"/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Slide</a:t>
            </a:r>
            <a:r>
              <a:rPr sz="14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by</a:t>
            </a:r>
            <a:r>
              <a:rPr sz="1400" spc="1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-195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  <a:r>
              <a:rPr sz="14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Ukrainitz</a:t>
            </a:r>
            <a:r>
              <a:rPr sz="14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&amp;</a:t>
            </a:r>
            <a:r>
              <a:rPr sz="14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B.</a:t>
            </a:r>
            <a:r>
              <a:rPr sz="14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Sarel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885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62604" y="3429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69104" y="3429334"/>
            <a:ext cx="151373" cy="1519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92904" y="3276934"/>
            <a:ext cx="151373" cy="1519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40684" y="3222060"/>
            <a:ext cx="151353" cy="1519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5682233" y="3593174"/>
            <a:ext cx="151338" cy="1519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55159" y="3593165"/>
            <a:ext cx="151352" cy="15198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5932932" y="3615260"/>
            <a:ext cx="151352" cy="15198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23332" y="3429331"/>
            <a:ext cx="151352" cy="1519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63233" y="3429366"/>
            <a:ext cx="151338" cy="15198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921504" y="3143584"/>
            <a:ext cx="151373" cy="1519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638804" y="3048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791204" y="3810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486400" y="3831661"/>
            <a:ext cx="151374" cy="15198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181600" y="3680784"/>
            <a:ext cx="151374" cy="15198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953004" y="3429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181604" y="3200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48404" y="36579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172204" y="3962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88735" y="4094592"/>
            <a:ext cx="151338" cy="15198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486404" y="4115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029204" y="3962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648204" y="36579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572004" y="3124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953004" y="3048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334004" y="2819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921504" y="2819734"/>
            <a:ext cx="151373" cy="1519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638804" y="25149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724404" y="2819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105404" y="2591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638804" y="1981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181604" y="2210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921504" y="2438734"/>
            <a:ext cx="151373" cy="1519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921504" y="1371934"/>
            <a:ext cx="151373" cy="1519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172204" y="21339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259829" y="2677237"/>
            <a:ext cx="151352" cy="15198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248404" y="3124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629404" y="28959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629404" y="25149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553204" y="2057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324604" y="1600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934204" y="1295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010404" y="17529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315204" y="2362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705604" y="3353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162803" y="28959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924804" y="2972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934204" y="3886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479034" y="3431610"/>
            <a:ext cx="151353" cy="1519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477004" y="4267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543804" y="4343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934204" y="4724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096004" y="4572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638804" y="4496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019803" y="5029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477004" y="5486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867404" y="5486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410204" y="5029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105404" y="4572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4495804" y="4267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4724404" y="4953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4953004" y="5486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114804" y="5639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038604" y="5029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3505204" y="4267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4038604" y="3962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4267204" y="3429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3733804" y="2972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4267204" y="2591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4724404" y="2438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4343404" y="1829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5029204" y="1600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4191004" y="1219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3733804" y="1600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3657604" y="2210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3276604" y="2667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3657604" y="3505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2895604" y="3581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2819404" y="44199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3048004" y="5258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2362204" y="5639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1905004" y="4877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905004" y="3962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2514604" y="2743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2895604" y="1905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1981204" y="1905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828804" y="3048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762003" y="4724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838204" y="5791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838204" y="3505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990604" y="2286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1143004" y="1219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2590804" y="1067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3827530" y="1967497"/>
            <a:ext cx="2848610" cy="2924175"/>
          </a:xfrm>
          <a:custGeom>
            <a:avLst/>
            <a:gdLst/>
            <a:ahLst/>
            <a:cxnLst/>
            <a:rect l="l" t="t" r="r" b="b"/>
            <a:pathLst>
              <a:path w="2848609" h="2924175">
                <a:moveTo>
                  <a:pt x="1460753" y="0"/>
                </a:moveTo>
                <a:lnTo>
                  <a:pt x="1387601" y="0"/>
                </a:lnTo>
                <a:lnTo>
                  <a:pt x="1277668" y="7342"/>
                </a:lnTo>
                <a:lnTo>
                  <a:pt x="1170296" y="22969"/>
                </a:lnTo>
                <a:lnTo>
                  <a:pt x="1065774" y="46556"/>
                </a:lnTo>
                <a:lnTo>
                  <a:pt x="964390" y="77776"/>
                </a:lnTo>
                <a:lnTo>
                  <a:pt x="866433" y="116305"/>
                </a:lnTo>
                <a:lnTo>
                  <a:pt x="772193" y="161814"/>
                </a:lnTo>
                <a:lnTo>
                  <a:pt x="681956" y="213980"/>
                </a:lnTo>
                <a:lnTo>
                  <a:pt x="596012" y="272475"/>
                </a:lnTo>
                <a:lnTo>
                  <a:pt x="514650" y="336974"/>
                </a:lnTo>
                <a:lnTo>
                  <a:pt x="438157" y="407151"/>
                </a:lnTo>
                <a:lnTo>
                  <a:pt x="366823" y="482680"/>
                </a:lnTo>
                <a:lnTo>
                  <a:pt x="300937" y="563236"/>
                </a:lnTo>
                <a:lnTo>
                  <a:pt x="240786" y="648491"/>
                </a:lnTo>
                <a:lnTo>
                  <a:pt x="186659" y="738120"/>
                </a:lnTo>
                <a:lnTo>
                  <a:pt x="138845" y="831798"/>
                </a:lnTo>
                <a:lnTo>
                  <a:pt x="97633" y="929198"/>
                </a:lnTo>
                <a:lnTo>
                  <a:pt x="63311" y="1029994"/>
                </a:lnTo>
                <a:lnTo>
                  <a:pt x="36168" y="1133861"/>
                </a:lnTo>
                <a:lnTo>
                  <a:pt x="16492" y="1240472"/>
                </a:lnTo>
                <a:lnTo>
                  <a:pt x="4571" y="1349501"/>
                </a:lnTo>
                <a:lnTo>
                  <a:pt x="761" y="1424177"/>
                </a:lnTo>
                <a:lnTo>
                  <a:pt x="0" y="1461515"/>
                </a:lnTo>
                <a:lnTo>
                  <a:pt x="0" y="1462277"/>
                </a:lnTo>
                <a:lnTo>
                  <a:pt x="2285" y="1536953"/>
                </a:lnTo>
                <a:lnTo>
                  <a:pt x="16746" y="1685236"/>
                </a:lnTo>
                <a:lnTo>
                  <a:pt x="36976" y="1793674"/>
                </a:lnTo>
                <a:lnTo>
                  <a:pt x="64953" y="1899260"/>
                </a:lnTo>
                <a:lnTo>
                  <a:pt x="100363" y="2001649"/>
                </a:lnTo>
                <a:lnTo>
                  <a:pt x="142897" y="2100497"/>
                </a:lnTo>
                <a:lnTo>
                  <a:pt x="192244" y="2195458"/>
                </a:lnTo>
                <a:lnTo>
                  <a:pt x="248091" y="2286188"/>
                </a:lnTo>
                <a:lnTo>
                  <a:pt x="310129" y="2372343"/>
                </a:lnTo>
                <a:lnTo>
                  <a:pt x="378046" y="2453577"/>
                </a:lnTo>
                <a:lnTo>
                  <a:pt x="451530" y="2529546"/>
                </a:lnTo>
                <a:lnTo>
                  <a:pt x="530272" y="2599905"/>
                </a:lnTo>
                <a:lnTo>
                  <a:pt x="613959" y="2664309"/>
                </a:lnTo>
                <a:lnTo>
                  <a:pt x="702281" y="2722413"/>
                </a:lnTo>
                <a:lnTo>
                  <a:pt x="794927" y="2773873"/>
                </a:lnTo>
                <a:lnTo>
                  <a:pt x="891585" y="2818344"/>
                </a:lnTo>
                <a:lnTo>
                  <a:pt x="991945" y="2855481"/>
                </a:lnTo>
                <a:lnTo>
                  <a:pt x="1095695" y="2884939"/>
                </a:lnTo>
                <a:lnTo>
                  <a:pt x="1202525" y="2906373"/>
                </a:lnTo>
                <a:lnTo>
                  <a:pt x="1312123" y="2919440"/>
                </a:lnTo>
                <a:lnTo>
                  <a:pt x="1424177" y="2923793"/>
                </a:lnTo>
                <a:lnTo>
                  <a:pt x="1461515" y="2923793"/>
                </a:lnTo>
                <a:lnTo>
                  <a:pt x="1498091" y="2922269"/>
                </a:lnTo>
                <a:lnTo>
                  <a:pt x="1609900" y="2911739"/>
                </a:lnTo>
                <a:lnTo>
                  <a:pt x="1702146" y="2895599"/>
                </a:lnTo>
                <a:lnTo>
                  <a:pt x="1424177" y="2895599"/>
                </a:lnTo>
                <a:lnTo>
                  <a:pt x="1388363" y="2894837"/>
                </a:lnTo>
                <a:lnTo>
                  <a:pt x="1280584" y="2887824"/>
                </a:lnTo>
                <a:lnTo>
                  <a:pt x="1175335" y="2872643"/>
                </a:lnTo>
                <a:lnTo>
                  <a:pt x="1072896" y="2849618"/>
                </a:lnTo>
                <a:lnTo>
                  <a:pt x="973547" y="2819074"/>
                </a:lnTo>
                <a:lnTo>
                  <a:pt x="877568" y="2781334"/>
                </a:lnTo>
                <a:lnTo>
                  <a:pt x="785240" y="2736722"/>
                </a:lnTo>
                <a:lnTo>
                  <a:pt x="696842" y="2685562"/>
                </a:lnTo>
                <a:lnTo>
                  <a:pt x="612654" y="2628179"/>
                </a:lnTo>
                <a:lnTo>
                  <a:pt x="532957" y="2564895"/>
                </a:lnTo>
                <a:lnTo>
                  <a:pt x="458030" y="2496035"/>
                </a:lnTo>
                <a:lnTo>
                  <a:pt x="388154" y="2421923"/>
                </a:lnTo>
                <a:lnTo>
                  <a:pt x="323609" y="2342882"/>
                </a:lnTo>
                <a:lnTo>
                  <a:pt x="264675" y="2259237"/>
                </a:lnTo>
                <a:lnTo>
                  <a:pt x="211631" y="2171311"/>
                </a:lnTo>
                <a:lnTo>
                  <a:pt x="164759" y="2079429"/>
                </a:lnTo>
                <a:lnTo>
                  <a:pt x="124338" y="1983914"/>
                </a:lnTo>
                <a:lnTo>
                  <a:pt x="90648" y="1885090"/>
                </a:lnTo>
                <a:lnTo>
                  <a:pt x="63969" y="1783282"/>
                </a:lnTo>
                <a:lnTo>
                  <a:pt x="44582" y="1678812"/>
                </a:lnTo>
                <a:lnTo>
                  <a:pt x="32765" y="1572005"/>
                </a:lnTo>
                <a:lnTo>
                  <a:pt x="28955" y="1461515"/>
                </a:lnTo>
                <a:lnTo>
                  <a:pt x="30479" y="1387601"/>
                </a:lnTo>
                <a:lnTo>
                  <a:pt x="45034" y="1241976"/>
                </a:lnTo>
                <a:lnTo>
                  <a:pt x="65103" y="1135481"/>
                </a:lnTo>
                <a:lnTo>
                  <a:pt x="92678" y="1031867"/>
                </a:lnTo>
                <a:lnTo>
                  <a:pt x="127463" y="931462"/>
                </a:lnTo>
                <a:lnTo>
                  <a:pt x="169163" y="834591"/>
                </a:lnTo>
                <a:lnTo>
                  <a:pt x="217485" y="741584"/>
                </a:lnTo>
                <a:lnTo>
                  <a:pt x="272134" y="652765"/>
                </a:lnTo>
                <a:lnTo>
                  <a:pt x="332814" y="568463"/>
                </a:lnTo>
                <a:lnTo>
                  <a:pt x="399231" y="489005"/>
                </a:lnTo>
                <a:lnTo>
                  <a:pt x="471091" y="414718"/>
                </a:lnTo>
                <a:lnTo>
                  <a:pt x="548098" y="345928"/>
                </a:lnTo>
                <a:lnTo>
                  <a:pt x="629958" y="282964"/>
                </a:lnTo>
                <a:lnTo>
                  <a:pt x="716376" y="226151"/>
                </a:lnTo>
                <a:lnTo>
                  <a:pt x="807058" y="175818"/>
                </a:lnTo>
                <a:lnTo>
                  <a:pt x="901708" y="132290"/>
                </a:lnTo>
                <a:lnTo>
                  <a:pt x="1000033" y="95896"/>
                </a:lnTo>
                <a:lnTo>
                  <a:pt x="1101737" y="66962"/>
                </a:lnTo>
                <a:lnTo>
                  <a:pt x="1206525" y="45816"/>
                </a:lnTo>
                <a:lnTo>
                  <a:pt x="1314104" y="32784"/>
                </a:lnTo>
                <a:lnTo>
                  <a:pt x="1424177" y="28193"/>
                </a:lnTo>
                <a:lnTo>
                  <a:pt x="1701503" y="28193"/>
                </a:lnTo>
                <a:lnTo>
                  <a:pt x="1682249" y="23777"/>
                </a:lnTo>
                <a:lnTo>
                  <a:pt x="1572861" y="7602"/>
                </a:lnTo>
                <a:lnTo>
                  <a:pt x="1460753" y="0"/>
                </a:lnTo>
                <a:close/>
              </a:path>
              <a:path w="2848609" h="2924175">
                <a:moveTo>
                  <a:pt x="1701503" y="28193"/>
                </a:moveTo>
                <a:lnTo>
                  <a:pt x="1424177" y="28193"/>
                </a:lnTo>
                <a:lnTo>
                  <a:pt x="1460753" y="28955"/>
                </a:lnTo>
                <a:lnTo>
                  <a:pt x="1496567" y="30479"/>
                </a:lnTo>
                <a:lnTo>
                  <a:pt x="1604010" y="40289"/>
                </a:lnTo>
                <a:lnTo>
                  <a:pt x="1708756" y="58226"/>
                </a:lnTo>
                <a:lnTo>
                  <a:pt x="1810528" y="83957"/>
                </a:lnTo>
                <a:lnTo>
                  <a:pt x="1909050" y="117146"/>
                </a:lnTo>
                <a:lnTo>
                  <a:pt x="2004045" y="157455"/>
                </a:lnTo>
                <a:lnTo>
                  <a:pt x="2095238" y="204551"/>
                </a:lnTo>
                <a:lnTo>
                  <a:pt x="2182352" y="258096"/>
                </a:lnTo>
                <a:lnTo>
                  <a:pt x="2265110" y="317756"/>
                </a:lnTo>
                <a:lnTo>
                  <a:pt x="2343236" y="383194"/>
                </a:lnTo>
                <a:lnTo>
                  <a:pt x="2416454" y="454075"/>
                </a:lnTo>
                <a:lnTo>
                  <a:pt x="2484487" y="530063"/>
                </a:lnTo>
                <a:lnTo>
                  <a:pt x="2547059" y="610822"/>
                </a:lnTo>
                <a:lnTo>
                  <a:pt x="2603894" y="696016"/>
                </a:lnTo>
                <a:lnTo>
                  <a:pt x="2654715" y="785310"/>
                </a:lnTo>
                <a:lnTo>
                  <a:pt x="2699246" y="878368"/>
                </a:lnTo>
                <a:lnTo>
                  <a:pt x="2737211" y="974854"/>
                </a:lnTo>
                <a:lnTo>
                  <a:pt x="2768332" y="1074432"/>
                </a:lnTo>
                <a:lnTo>
                  <a:pt x="2792334" y="1176767"/>
                </a:lnTo>
                <a:lnTo>
                  <a:pt x="2808941" y="1281523"/>
                </a:lnTo>
                <a:lnTo>
                  <a:pt x="2817875" y="1388363"/>
                </a:lnTo>
                <a:lnTo>
                  <a:pt x="2819399" y="1424939"/>
                </a:lnTo>
                <a:lnTo>
                  <a:pt x="2819399" y="1498853"/>
                </a:lnTo>
                <a:lnTo>
                  <a:pt x="2808531" y="1645210"/>
                </a:lnTo>
                <a:lnTo>
                  <a:pt x="2791273" y="1751968"/>
                </a:lnTo>
                <a:lnTo>
                  <a:pt x="2766393" y="1856122"/>
                </a:lnTo>
                <a:lnTo>
                  <a:pt x="2734182" y="1957327"/>
                </a:lnTo>
                <a:lnTo>
                  <a:pt x="2694933" y="2055239"/>
                </a:lnTo>
                <a:lnTo>
                  <a:pt x="2648937" y="2149515"/>
                </a:lnTo>
                <a:lnTo>
                  <a:pt x="2596486" y="2239809"/>
                </a:lnTo>
                <a:lnTo>
                  <a:pt x="2537872" y="2325779"/>
                </a:lnTo>
                <a:lnTo>
                  <a:pt x="2473386" y="2407080"/>
                </a:lnTo>
                <a:lnTo>
                  <a:pt x="2403321" y="2483367"/>
                </a:lnTo>
                <a:lnTo>
                  <a:pt x="2327968" y="2554298"/>
                </a:lnTo>
                <a:lnTo>
                  <a:pt x="2247619" y="2619528"/>
                </a:lnTo>
                <a:lnTo>
                  <a:pt x="2162566" y="2678712"/>
                </a:lnTo>
                <a:lnTo>
                  <a:pt x="2073101" y="2731507"/>
                </a:lnTo>
                <a:lnTo>
                  <a:pt x="1979515" y="2777569"/>
                </a:lnTo>
                <a:lnTo>
                  <a:pt x="1882100" y="2816554"/>
                </a:lnTo>
                <a:lnTo>
                  <a:pt x="1781149" y="2848117"/>
                </a:lnTo>
                <a:lnTo>
                  <a:pt x="1676953" y="2871915"/>
                </a:lnTo>
                <a:lnTo>
                  <a:pt x="1569803" y="2887603"/>
                </a:lnTo>
                <a:lnTo>
                  <a:pt x="1459991" y="2894837"/>
                </a:lnTo>
                <a:lnTo>
                  <a:pt x="1424177" y="2895599"/>
                </a:lnTo>
                <a:lnTo>
                  <a:pt x="1702146" y="2895599"/>
                </a:lnTo>
                <a:lnTo>
                  <a:pt x="1824449" y="2865474"/>
                </a:lnTo>
                <a:lnTo>
                  <a:pt x="1926609" y="2830453"/>
                </a:lnTo>
                <a:lnTo>
                  <a:pt x="2024972" y="2787981"/>
                </a:lnTo>
                <a:lnTo>
                  <a:pt x="2119249" y="2738417"/>
                </a:lnTo>
                <a:lnTo>
                  <a:pt x="2209149" y="2682116"/>
                </a:lnTo>
                <a:lnTo>
                  <a:pt x="2294382" y="2619436"/>
                </a:lnTo>
                <a:lnTo>
                  <a:pt x="2374659" y="2550734"/>
                </a:lnTo>
                <a:lnTo>
                  <a:pt x="2449688" y="2476366"/>
                </a:lnTo>
                <a:lnTo>
                  <a:pt x="2519181" y="2396690"/>
                </a:lnTo>
                <a:lnTo>
                  <a:pt x="2582847" y="2312063"/>
                </a:lnTo>
                <a:lnTo>
                  <a:pt x="2640396" y="2222841"/>
                </a:lnTo>
                <a:lnTo>
                  <a:pt x="2691537" y="2129381"/>
                </a:lnTo>
                <a:lnTo>
                  <a:pt x="2735982" y="2032040"/>
                </a:lnTo>
                <a:lnTo>
                  <a:pt x="2773439" y="1931175"/>
                </a:lnTo>
                <a:lnTo>
                  <a:pt x="2803619" y="1827143"/>
                </a:lnTo>
                <a:lnTo>
                  <a:pt x="2826231" y="1720302"/>
                </a:lnTo>
                <a:lnTo>
                  <a:pt x="2840986" y="1611007"/>
                </a:lnTo>
                <a:lnTo>
                  <a:pt x="2847593" y="1499615"/>
                </a:lnTo>
                <a:lnTo>
                  <a:pt x="2848355" y="1462277"/>
                </a:lnTo>
                <a:lnTo>
                  <a:pt x="2848355" y="1461515"/>
                </a:lnTo>
                <a:lnTo>
                  <a:pt x="2846069" y="1386839"/>
                </a:lnTo>
                <a:lnTo>
                  <a:pt x="2836657" y="1275461"/>
                </a:lnTo>
                <a:lnTo>
                  <a:pt x="2819154" y="1166433"/>
                </a:lnTo>
                <a:lnTo>
                  <a:pt x="2793858" y="1060101"/>
                </a:lnTo>
                <a:lnTo>
                  <a:pt x="2761068" y="956812"/>
                </a:lnTo>
                <a:lnTo>
                  <a:pt x="2721082" y="856911"/>
                </a:lnTo>
                <a:lnTo>
                  <a:pt x="2674199" y="760743"/>
                </a:lnTo>
                <a:lnTo>
                  <a:pt x="2620717" y="668655"/>
                </a:lnTo>
                <a:lnTo>
                  <a:pt x="2560935" y="580992"/>
                </a:lnTo>
                <a:lnTo>
                  <a:pt x="2495150" y="498099"/>
                </a:lnTo>
                <a:lnTo>
                  <a:pt x="2423662" y="420323"/>
                </a:lnTo>
                <a:lnTo>
                  <a:pt x="2346769" y="348008"/>
                </a:lnTo>
                <a:lnTo>
                  <a:pt x="2264770" y="281501"/>
                </a:lnTo>
                <a:lnTo>
                  <a:pt x="2177962" y="221147"/>
                </a:lnTo>
                <a:lnTo>
                  <a:pt x="2086645" y="167293"/>
                </a:lnTo>
                <a:lnTo>
                  <a:pt x="1991117" y="120283"/>
                </a:lnTo>
                <a:lnTo>
                  <a:pt x="1891676" y="80463"/>
                </a:lnTo>
                <a:lnTo>
                  <a:pt x="1788620" y="48179"/>
                </a:lnTo>
                <a:lnTo>
                  <a:pt x="1701503" y="28193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5135880" y="3297970"/>
            <a:ext cx="247650" cy="247015"/>
          </a:xfrm>
          <a:custGeom>
            <a:avLst/>
            <a:gdLst/>
            <a:ahLst/>
            <a:cxnLst/>
            <a:rect l="l" t="t" r="r" b="b"/>
            <a:pathLst>
              <a:path w="247650" h="247014">
                <a:moveTo>
                  <a:pt x="123584" y="0"/>
                </a:moveTo>
                <a:lnTo>
                  <a:pt x="73974" y="10175"/>
                </a:lnTo>
                <a:lnTo>
                  <a:pt x="31950" y="40251"/>
                </a:lnTo>
                <a:lnTo>
                  <a:pt x="5059" y="90174"/>
                </a:lnTo>
                <a:lnTo>
                  <a:pt x="0" y="117313"/>
                </a:lnTo>
                <a:lnTo>
                  <a:pt x="0" y="130267"/>
                </a:lnTo>
                <a:lnTo>
                  <a:pt x="9432" y="169064"/>
                </a:lnTo>
                <a:lnTo>
                  <a:pt x="28806" y="202725"/>
                </a:lnTo>
                <a:lnTo>
                  <a:pt x="70180" y="235253"/>
                </a:lnTo>
                <a:lnTo>
                  <a:pt x="119611" y="246904"/>
                </a:lnTo>
                <a:lnTo>
                  <a:pt x="136573" y="246282"/>
                </a:lnTo>
                <a:lnTo>
                  <a:pt x="153310" y="243453"/>
                </a:lnTo>
                <a:lnTo>
                  <a:pt x="169542" y="238447"/>
                </a:lnTo>
                <a:lnTo>
                  <a:pt x="184990" y="231291"/>
                </a:lnTo>
                <a:lnTo>
                  <a:pt x="190213" y="227923"/>
                </a:lnTo>
                <a:lnTo>
                  <a:pt x="117279" y="227923"/>
                </a:lnTo>
                <a:lnTo>
                  <a:pt x="103229" y="226208"/>
                </a:lnTo>
                <a:lnTo>
                  <a:pt x="63909" y="209818"/>
                </a:lnTo>
                <a:lnTo>
                  <a:pt x="33569" y="176198"/>
                </a:lnTo>
                <a:lnTo>
                  <a:pt x="19811" y="133315"/>
                </a:lnTo>
                <a:lnTo>
                  <a:pt x="19049" y="128743"/>
                </a:lnTo>
                <a:lnTo>
                  <a:pt x="19049" y="118075"/>
                </a:lnTo>
                <a:lnTo>
                  <a:pt x="19811" y="112741"/>
                </a:lnTo>
                <a:lnTo>
                  <a:pt x="37577" y="64104"/>
                </a:lnTo>
                <a:lnTo>
                  <a:pt x="70532" y="33124"/>
                </a:lnTo>
                <a:lnTo>
                  <a:pt x="111987" y="19668"/>
                </a:lnTo>
                <a:lnTo>
                  <a:pt x="126537" y="19053"/>
                </a:lnTo>
                <a:lnTo>
                  <a:pt x="190745" y="19053"/>
                </a:lnTo>
                <a:lnTo>
                  <a:pt x="188495" y="17475"/>
                </a:lnTo>
                <a:lnTo>
                  <a:pt x="173238" y="9774"/>
                </a:lnTo>
                <a:lnTo>
                  <a:pt x="157148" y="4296"/>
                </a:lnTo>
                <a:lnTo>
                  <a:pt x="140504" y="1038"/>
                </a:lnTo>
                <a:lnTo>
                  <a:pt x="123584" y="0"/>
                </a:lnTo>
                <a:close/>
              </a:path>
              <a:path w="247650" h="247014">
                <a:moveTo>
                  <a:pt x="190745" y="19053"/>
                </a:moveTo>
                <a:lnTo>
                  <a:pt x="126537" y="19053"/>
                </a:lnTo>
                <a:lnTo>
                  <a:pt x="141041" y="20366"/>
                </a:lnTo>
                <a:lnTo>
                  <a:pt x="155251" y="23600"/>
                </a:lnTo>
                <a:lnTo>
                  <a:pt x="193636" y="44787"/>
                </a:lnTo>
                <a:lnTo>
                  <a:pt x="220452" y="83093"/>
                </a:lnTo>
                <a:lnTo>
                  <a:pt x="228599" y="118075"/>
                </a:lnTo>
                <a:lnTo>
                  <a:pt x="228599" y="128743"/>
                </a:lnTo>
                <a:lnTo>
                  <a:pt x="214213" y="176636"/>
                </a:lnTo>
                <a:lnTo>
                  <a:pt x="184466" y="209154"/>
                </a:lnTo>
                <a:lnTo>
                  <a:pt x="145443" y="225832"/>
                </a:lnTo>
                <a:lnTo>
                  <a:pt x="117279" y="227923"/>
                </a:lnTo>
                <a:lnTo>
                  <a:pt x="190213" y="227923"/>
                </a:lnTo>
                <a:lnTo>
                  <a:pt x="223829" y="197213"/>
                </a:lnTo>
                <a:lnTo>
                  <a:pt x="245530" y="144814"/>
                </a:lnTo>
                <a:lnTo>
                  <a:pt x="247649" y="123409"/>
                </a:lnTo>
                <a:lnTo>
                  <a:pt x="247649" y="116551"/>
                </a:lnTo>
                <a:lnTo>
                  <a:pt x="235601" y="70539"/>
                </a:lnTo>
                <a:lnTo>
                  <a:pt x="202640" y="27400"/>
                </a:lnTo>
                <a:lnTo>
                  <a:pt x="190745" y="19053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5259704" y="3198876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199"/>
                </a:lnTo>
              </a:path>
            </a:pathLst>
          </a:custGeom>
          <a:ln w="14223">
            <a:solidFill>
              <a:srgbClr val="00CC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5027676" y="3424809"/>
            <a:ext cx="457200" cy="0"/>
          </a:xfrm>
          <a:custGeom>
            <a:avLst/>
            <a:gdLst/>
            <a:ahLst/>
            <a:cxnLst/>
            <a:rect l="l" t="t" r="r" b="b"/>
            <a:pathLst>
              <a:path w="457200">
                <a:moveTo>
                  <a:pt x="0" y="0"/>
                </a:moveTo>
                <a:lnTo>
                  <a:pt x="457199" y="0"/>
                </a:lnTo>
              </a:path>
            </a:pathLst>
          </a:custGeom>
          <a:ln w="14223">
            <a:solidFill>
              <a:srgbClr val="00CC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7458460" y="905256"/>
            <a:ext cx="1466850" cy="628650"/>
          </a:xfrm>
          <a:custGeom>
            <a:avLst/>
            <a:gdLst/>
            <a:ahLst/>
            <a:cxnLst/>
            <a:rect l="l" t="t" r="r" b="b"/>
            <a:pathLst>
              <a:path w="1466850" h="628650">
                <a:moveTo>
                  <a:pt x="1355597" y="0"/>
                </a:moveTo>
                <a:lnTo>
                  <a:pt x="105108" y="211"/>
                </a:lnTo>
                <a:lnTo>
                  <a:pt x="65542" y="9915"/>
                </a:lnTo>
                <a:lnTo>
                  <a:pt x="32915" y="32375"/>
                </a:lnTo>
                <a:lnTo>
                  <a:pt x="9753" y="65462"/>
                </a:lnTo>
                <a:lnTo>
                  <a:pt x="0" y="111251"/>
                </a:lnTo>
                <a:lnTo>
                  <a:pt x="0" y="518159"/>
                </a:lnTo>
                <a:lnTo>
                  <a:pt x="9859" y="562797"/>
                </a:lnTo>
                <a:lnTo>
                  <a:pt x="32321" y="595947"/>
                </a:lnTo>
                <a:lnTo>
                  <a:pt x="74260" y="622577"/>
                </a:lnTo>
                <a:lnTo>
                  <a:pt x="111251" y="628649"/>
                </a:lnTo>
                <a:lnTo>
                  <a:pt x="1356359" y="628649"/>
                </a:lnTo>
                <a:lnTo>
                  <a:pt x="1396471" y="620804"/>
                </a:lnTo>
                <a:lnTo>
                  <a:pt x="1417302" y="609599"/>
                </a:lnTo>
                <a:lnTo>
                  <a:pt x="1355597" y="609599"/>
                </a:lnTo>
                <a:lnTo>
                  <a:pt x="102074" y="609048"/>
                </a:lnTo>
                <a:lnTo>
                  <a:pt x="63682" y="596229"/>
                </a:lnTo>
                <a:lnTo>
                  <a:pt x="34467" y="568846"/>
                </a:lnTo>
                <a:lnTo>
                  <a:pt x="19049" y="517397"/>
                </a:lnTo>
                <a:lnTo>
                  <a:pt x="19049" y="111251"/>
                </a:lnTo>
                <a:lnTo>
                  <a:pt x="29525" y="68887"/>
                </a:lnTo>
                <a:lnTo>
                  <a:pt x="60197" y="34289"/>
                </a:lnTo>
                <a:lnTo>
                  <a:pt x="97998" y="20081"/>
                </a:lnTo>
                <a:lnTo>
                  <a:pt x="111251" y="19049"/>
                </a:lnTo>
                <a:lnTo>
                  <a:pt x="1417844" y="19049"/>
                </a:lnTo>
                <a:lnTo>
                  <a:pt x="1417069" y="18457"/>
                </a:lnTo>
                <a:lnTo>
                  <a:pt x="1405459" y="11653"/>
                </a:lnTo>
                <a:lnTo>
                  <a:pt x="1393045" y="6348"/>
                </a:lnTo>
                <a:lnTo>
                  <a:pt x="1379942" y="2674"/>
                </a:lnTo>
                <a:lnTo>
                  <a:pt x="1366265" y="761"/>
                </a:lnTo>
                <a:lnTo>
                  <a:pt x="1355597" y="0"/>
                </a:lnTo>
                <a:close/>
              </a:path>
              <a:path w="1466850" h="628650">
                <a:moveTo>
                  <a:pt x="1417844" y="19049"/>
                </a:moveTo>
                <a:lnTo>
                  <a:pt x="1355597" y="19049"/>
                </a:lnTo>
                <a:lnTo>
                  <a:pt x="1365503" y="19811"/>
                </a:lnTo>
                <a:lnTo>
                  <a:pt x="1381825" y="23027"/>
                </a:lnTo>
                <a:lnTo>
                  <a:pt x="1417349" y="42699"/>
                </a:lnTo>
                <a:lnTo>
                  <a:pt x="1440987" y="75628"/>
                </a:lnTo>
                <a:lnTo>
                  <a:pt x="1447799" y="111251"/>
                </a:lnTo>
                <a:lnTo>
                  <a:pt x="1447799" y="517397"/>
                </a:lnTo>
                <a:lnTo>
                  <a:pt x="1439046" y="556329"/>
                </a:lnTo>
                <a:lnTo>
                  <a:pt x="1414308" y="588621"/>
                </a:lnTo>
                <a:lnTo>
                  <a:pt x="1378279" y="606955"/>
                </a:lnTo>
                <a:lnTo>
                  <a:pt x="1355597" y="609599"/>
                </a:lnTo>
                <a:lnTo>
                  <a:pt x="1417302" y="609599"/>
                </a:lnTo>
                <a:lnTo>
                  <a:pt x="1448391" y="578869"/>
                </a:lnTo>
                <a:lnTo>
                  <a:pt x="1464175" y="541742"/>
                </a:lnTo>
                <a:lnTo>
                  <a:pt x="1466849" y="517397"/>
                </a:lnTo>
                <a:lnTo>
                  <a:pt x="1466849" y="110489"/>
                </a:lnTo>
                <a:lnTo>
                  <a:pt x="1459004" y="70378"/>
                </a:lnTo>
                <a:lnTo>
                  <a:pt x="1437413" y="36040"/>
                </a:lnTo>
                <a:lnTo>
                  <a:pt x="1427759" y="26630"/>
                </a:lnTo>
                <a:lnTo>
                  <a:pt x="1417844" y="19049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7458460" y="1591056"/>
            <a:ext cx="1466850" cy="628650"/>
          </a:xfrm>
          <a:custGeom>
            <a:avLst/>
            <a:gdLst/>
            <a:ahLst/>
            <a:cxnLst/>
            <a:rect l="l" t="t" r="r" b="b"/>
            <a:pathLst>
              <a:path w="1466850" h="628650">
                <a:moveTo>
                  <a:pt x="1355597" y="0"/>
                </a:moveTo>
                <a:lnTo>
                  <a:pt x="105108" y="211"/>
                </a:lnTo>
                <a:lnTo>
                  <a:pt x="65542" y="9915"/>
                </a:lnTo>
                <a:lnTo>
                  <a:pt x="32915" y="32375"/>
                </a:lnTo>
                <a:lnTo>
                  <a:pt x="9753" y="65462"/>
                </a:lnTo>
                <a:lnTo>
                  <a:pt x="0" y="111251"/>
                </a:lnTo>
                <a:lnTo>
                  <a:pt x="0" y="518159"/>
                </a:lnTo>
                <a:lnTo>
                  <a:pt x="9859" y="562797"/>
                </a:lnTo>
                <a:lnTo>
                  <a:pt x="32321" y="595947"/>
                </a:lnTo>
                <a:lnTo>
                  <a:pt x="74260" y="622577"/>
                </a:lnTo>
                <a:lnTo>
                  <a:pt x="111251" y="628649"/>
                </a:lnTo>
                <a:lnTo>
                  <a:pt x="1356359" y="628649"/>
                </a:lnTo>
                <a:lnTo>
                  <a:pt x="1396471" y="620804"/>
                </a:lnTo>
                <a:lnTo>
                  <a:pt x="1417302" y="609599"/>
                </a:lnTo>
                <a:lnTo>
                  <a:pt x="1355597" y="609599"/>
                </a:lnTo>
                <a:lnTo>
                  <a:pt x="102074" y="609048"/>
                </a:lnTo>
                <a:lnTo>
                  <a:pt x="63682" y="596229"/>
                </a:lnTo>
                <a:lnTo>
                  <a:pt x="34467" y="568846"/>
                </a:lnTo>
                <a:lnTo>
                  <a:pt x="19049" y="517397"/>
                </a:lnTo>
                <a:lnTo>
                  <a:pt x="19049" y="111251"/>
                </a:lnTo>
                <a:lnTo>
                  <a:pt x="29525" y="68887"/>
                </a:lnTo>
                <a:lnTo>
                  <a:pt x="60197" y="34289"/>
                </a:lnTo>
                <a:lnTo>
                  <a:pt x="97998" y="20081"/>
                </a:lnTo>
                <a:lnTo>
                  <a:pt x="111251" y="19049"/>
                </a:lnTo>
                <a:lnTo>
                  <a:pt x="1417844" y="19049"/>
                </a:lnTo>
                <a:lnTo>
                  <a:pt x="1417069" y="18457"/>
                </a:lnTo>
                <a:lnTo>
                  <a:pt x="1405459" y="11653"/>
                </a:lnTo>
                <a:lnTo>
                  <a:pt x="1393045" y="6348"/>
                </a:lnTo>
                <a:lnTo>
                  <a:pt x="1379942" y="2674"/>
                </a:lnTo>
                <a:lnTo>
                  <a:pt x="1366265" y="761"/>
                </a:lnTo>
                <a:lnTo>
                  <a:pt x="1355597" y="0"/>
                </a:lnTo>
                <a:close/>
              </a:path>
              <a:path w="1466850" h="628650">
                <a:moveTo>
                  <a:pt x="1417844" y="19049"/>
                </a:moveTo>
                <a:lnTo>
                  <a:pt x="1355597" y="19049"/>
                </a:lnTo>
                <a:lnTo>
                  <a:pt x="1365503" y="19811"/>
                </a:lnTo>
                <a:lnTo>
                  <a:pt x="1381825" y="23027"/>
                </a:lnTo>
                <a:lnTo>
                  <a:pt x="1417349" y="42699"/>
                </a:lnTo>
                <a:lnTo>
                  <a:pt x="1440987" y="75628"/>
                </a:lnTo>
                <a:lnTo>
                  <a:pt x="1447799" y="111251"/>
                </a:lnTo>
                <a:lnTo>
                  <a:pt x="1447799" y="517397"/>
                </a:lnTo>
                <a:lnTo>
                  <a:pt x="1439046" y="556329"/>
                </a:lnTo>
                <a:lnTo>
                  <a:pt x="1414308" y="588621"/>
                </a:lnTo>
                <a:lnTo>
                  <a:pt x="1378279" y="606955"/>
                </a:lnTo>
                <a:lnTo>
                  <a:pt x="1355597" y="609599"/>
                </a:lnTo>
                <a:lnTo>
                  <a:pt x="1417302" y="609599"/>
                </a:lnTo>
                <a:lnTo>
                  <a:pt x="1448391" y="578869"/>
                </a:lnTo>
                <a:lnTo>
                  <a:pt x="1464175" y="541742"/>
                </a:lnTo>
                <a:lnTo>
                  <a:pt x="1466849" y="517397"/>
                </a:lnTo>
                <a:lnTo>
                  <a:pt x="1466849" y="110489"/>
                </a:lnTo>
                <a:lnTo>
                  <a:pt x="1459004" y="70378"/>
                </a:lnTo>
                <a:lnTo>
                  <a:pt x="1437413" y="36040"/>
                </a:lnTo>
                <a:lnTo>
                  <a:pt x="1427759" y="26630"/>
                </a:lnTo>
                <a:lnTo>
                  <a:pt x="1417844" y="19049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7761230" y="995151"/>
            <a:ext cx="860425" cy="11813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20" marR="5077" algn="ctr"/>
            <a:r>
              <a:rPr sz="1600" dirty="0">
                <a:solidFill>
                  <a:prstClr val="black"/>
                </a:solidFill>
                <a:latin typeface="Arial"/>
                <a:cs typeface="Arial"/>
              </a:rPr>
              <a:t>Search</a:t>
            </a:r>
            <a:r>
              <a:rPr sz="16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window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8"/>
              </a:spcBef>
            </a:pPr>
            <a:endParaRPr sz="13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020" marR="5077" algn="ctr"/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Cente</a:t>
            </a:r>
            <a:r>
              <a:rPr sz="160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16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of</a:t>
            </a:r>
            <a:r>
              <a:rPr sz="1600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prstClr val="black"/>
                </a:solidFill>
                <a:latin typeface="Arial"/>
                <a:cs typeface="Arial"/>
              </a:rPr>
              <a:t>mass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7467600" y="5410200"/>
            <a:ext cx="1447800" cy="609600"/>
          </a:xfrm>
          <a:custGeom>
            <a:avLst/>
            <a:gdLst/>
            <a:ahLst/>
            <a:cxnLst/>
            <a:rect l="l" t="t" r="r" b="b"/>
            <a:pathLst>
              <a:path w="1447800" h="609600">
                <a:moveTo>
                  <a:pt x="1346453" y="0"/>
                </a:moveTo>
                <a:lnTo>
                  <a:pt x="96634" y="144"/>
                </a:lnTo>
                <a:lnTo>
                  <a:pt x="55690" y="11137"/>
                </a:lnTo>
                <a:lnTo>
                  <a:pt x="23542" y="36888"/>
                </a:lnTo>
                <a:lnTo>
                  <a:pt x="4052" y="73533"/>
                </a:lnTo>
                <a:lnTo>
                  <a:pt x="0" y="102107"/>
                </a:lnTo>
                <a:lnTo>
                  <a:pt x="114" y="513121"/>
                </a:lnTo>
                <a:lnTo>
                  <a:pt x="10949" y="554141"/>
                </a:lnTo>
                <a:lnTo>
                  <a:pt x="36690" y="586206"/>
                </a:lnTo>
                <a:lnTo>
                  <a:pt x="73431" y="605580"/>
                </a:lnTo>
                <a:lnTo>
                  <a:pt x="102107" y="609599"/>
                </a:lnTo>
                <a:lnTo>
                  <a:pt x="1350709" y="609514"/>
                </a:lnTo>
                <a:lnTo>
                  <a:pt x="1391967" y="598996"/>
                </a:lnTo>
                <a:lnTo>
                  <a:pt x="1424241" y="573555"/>
                </a:lnTo>
                <a:lnTo>
                  <a:pt x="1443750" y="536969"/>
                </a:lnTo>
                <a:lnTo>
                  <a:pt x="1447799" y="508253"/>
                </a:lnTo>
                <a:lnTo>
                  <a:pt x="1447687" y="97238"/>
                </a:lnTo>
                <a:lnTo>
                  <a:pt x="1437009" y="56061"/>
                </a:lnTo>
                <a:lnTo>
                  <a:pt x="1411557" y="23707"/>
                </a:lnTo>
                <a:lnTo>
                  <a:pt x="1375067" y="4082"/>
                </a:lnTo>
                <a:lnTo>
                  <a:pt x="1346453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7458460" y="5401055"/>
            <a:ext cx="1466850" cy="628650"/>
          </a:xfrm>
          <a:custGeom>
            <a:avLst/>
            <a:gdLst/>
            <a:ahLst/>
            <a:cxnLst/>
            <a:rect l="l" t="t" r="r" b="b"/>
            <a:pathLst>
              <a:path w="1466850" h="628650">
                <a:moveTo>
                  <a:pt x="1355597" y="0"/>
                </a:moveTo>
                <a:lnTo>
                  <a:pt x="105108" y="212"/>
                </a:lnTo>
                <a:lnTo>
                  <a:pt x="65542" y="9917"/>
                </a:lnTo>
                <a:lnTo>
                  <a:pt x="32915" y="32373"/>
                </a:lnTo>
                <a:lnTo>
                  <a:pt x="9753" y="65460"/>
                </a:lnTo>
                <a:lnTo>
                  <a:pt x="0" y="111251"/>
                </a:lnTo>
                <a:lnTo>
                  <a:pt x="0" y="518159"/>
                </a:lnTo>
                <a:lnTo>
                  <a:pt x="9859" y="562799"/>
                </a:lnTo>
                <a:lnTo>
                  <a:pt x="32321" y="595945"/>
                </a:lnTo>
                <a:lnTo>
                  <a:pt x="74260" y="622575"/>
                </a:lnTo>
                <a:lnTo>
                  <a:pt x="111251" y="628649"/>
                </a:lnTo>
                <a:lnTo>
                  <a:pt x="1356359" y="628649"/>
                </a:lnTo>
                <a:lnTo>
                  <a:pt x="1396471" y="620801"/>
                </a:lnTo>
                <a:lnTo>
                  <a:pt x="1417295" y="609599"/>
                </a:lnTo>
                <a:lnTo>
                  <a:pt x="1355597" y="609599"/>
                </a:lnTo>
                <a:lnTo>
                  <a:pt x="102074" y="609047"/>
                </a:lnTo>
                <a:lnTo>
                  <a:pt x="63682" y="596222"/>
                </a:lnTo>
                <a:lnTo>
                  <a:pt x="34467" y="568840"/>
                </a:lnTo>
                <a:lnTo>
                  <a:pt x="19049" y="517397"/>
                </a:lnTo>
                <a:lnTo>
                  <a:pt x="19049" y="111251"/>
                </a:lnTo>
                <a:lnTo>
                  <a:pt x="29525" y="68890"/>
                </a:lnTo>
                <a:lnTo>
                  <a:pt x="60197" y="34289"/>
                </a:lnTo>
                <a:lnTo>
                  <a:pt x="97998" y="20086"/>
                </a:lnTo>
                <a:lnTo>
                  <a:pt x="111251" y="19049"/>
                </a:lnTo>
                <a:lnTo>
                  <a:pt x="1417848" y="19049"/>
                </a:lnTo>
                <a:lnTo>
                  <a:pt x="1417069" y="18454"/>
                </a:lnTo>
                <a:lnTo>
                  <a:pt x="1405459" y="11650"/>
                </a:lnTo>
                <a:lnTo>
                  <a:pt x="1393045" y="6345"/>
                </a:lnTo>
                <a:lnTo>
                  <a:pt x="1379942" y="2672"/>
                </a:lnTo>
                <a:lnTo>
                  <a:pt x="1366265" y="761"/>
                </a:lnTo>
                <a:lnTo>
                  <a:pt x="1355597" y="0"/>
                </a:lnTo>
                <a:close/>
              </a:path>
              <a:path w="1466850" h="628650">
                <a:moveTo>
                  <a:pt x="1417848" y="19049"/>
                </a:moveTo>
                <a:lnTo>
                  <a:pt x="1355597" y="19049"/>
                </a:lnTo>
                <a:lnTo>
                  <a:pt x="1365503" y="19811"/>
                </a:lnTo>
                <a:lnTo>
                  <a:pt x="1381825" y="23025"/>
                </a:lnTo>
                <a:lnTo>
                  <a:pt x="1417349" y="42693"/>
                </a:lnTo>
                <a:lnTo>
                  <a:pt x="1440987" y="75623"/>
                </a:lnTo>
                <a:lnTo>
                  <a:pt x="1447799" y="111251"/>
                </a:lnTo>
                <a:lnTo>
                  <a:pt x="1447799" y="517397"/>
                </a:lnTo>
                <a:lnTo>
                  <a:pt x="1439046" y="556333"/>
                </a:lnTo>
                <a:lnTo>
                  <a:pt x="1414308" y="588628"/>
                </a:lnTo>
                <a:lnTo>
                  <a:pt x="1378279" y="606958"/>
                </a:lnTo>
                <a:lnTo>
                  <a:pt x="1355597" y="609599"/>
                </a:lnTo>
                <a:lnTo>
                  <a:pt x="1417295" y="609599"/>
                </a:lnTo>
                <a:lnTo>
                  <a:pt x="1448391" y="578866"/>
                </a:lnTo>
                <a:lnTo>
                  <a:pt x="1464175" y="541741"/>
                </a:lnTo>
                <a:lnTo>
                  <a:pt x="1466849" y="517397"/>
                </a:lnTo>
                <a:lnTo>
                  <a:pt x="1466849" y="110489"/>
                </a:lnTo>
                <a:lnTo>
                  <a:pt x="1459004" y="70379"/>
                </a:lnTo>
                <a:lnTo>
                  <a:pt x="1437413" y="36038"/>
                </a:lnTo>
                <a:lnTo>
                  <a:pt x="1427759" y="26628"/>
                </a:lnTo>
                <a:lnTo>
                  <a:pt x="1417848" y="190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7693447" y="5490959"/>
            <a:ext cx="99631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9440" marR="5077" indent="-207428"/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Mea</a:t>
            </a:r>
            <a:r>
              <a:rPr sz="1600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1600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Shift</a:t>
            </a:r>
            <a:r>
              <a:rPr sz="1600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vector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5497830" y="3364538"/>
            <a:ext cx="247650" cy="247650"/>
          </a:xfrm>
          <a:custGeom>
            <a:avLst/>
            <a:gdLst/>
            <a:ahLst/>
            <a:cxnLst/>
            <a:rect l="l" t="t" r="r" b="b"/>
            <a:pathLst>
              <a:path w="247650" h="247650">
                <a:moveTo>
                  <a:pt x="123562" y="0"/>
                </a:moveTo>
                <a:lnTo>
                  <a:pt x="74140" y="10132"/>
                </a:lnTo>
                <a:lnTo>
                  <a:pt x="32199" y="40126"/>
                </a:lnTo>
                <a:lnTo>
                  <a:pt x="5172" y="89940"/>
                </a:lnTo>
                <a:lnTo>
                  <a:pt x="0" y="117801"/>
                </a:lnTo>
                <a:lnTo>
                  <a:pt x="0" y="129993"/>
                </a:lnTo>
                <a:lnTo>
                  <a:pt x="9572" y="169599"/>
                </a:lnTo>
                <a:lnTo>
                  <a:pt x="29142" y="203292"/>
                </a:lnTo>
                <a:lnTo>
                  <a:pt x="70637" y="235739"/>
                </a:lnTo>
                <a:lnTo>
                  <a:pt x="120035" y="247210"/>
                </a:lnTo>
                <a:lnTo>
                  <a:pt x="136961" y="246514"/>
                </a:lnTo>
                <a:lnTo>
                  <a:pt x="153656" y="243610"/>
                </a:lnTo>
                <a:lnTo>
                  <a:pt x="169841" y="238528"/>
                </a:lnTo>
                <a:lnTo>
                  <a:pt x="185238" y="231299"/>
                </a:lnTo>
                <a:lnTo>
                  <a:pt x="190414" y="227924"/>
                </a:lnTo>
                <a:lnTo>
                  <a:pt x="117300" y="227924"/>
                </a:lnTo>
                <a:lnTo>
                  <a:pt x="103281" y="226191"/>
                </a:lnTo>
                <a:lnTo>
                  <a:pt x="64025" y="209834"/>
                </a:lnTo>
                <a:lnTo>
                  <a:pt x="33660" y="176422"/>
                </a:lnTo>
                <a:lnTo>
                  <a:pt x="19049" y="128469"/>
                </a:lnTo>
                <a:lnTo>
                  <a:pt x="19049" y="117801"/>
                </a:lnTo>
                <a:lnTo>
                  <a:pt x="29721" y="78070"/>
                </a:lnTo>
                <a:lnTo>
                  <a:pt x="58474" y="41316"/>
                </a:lnTo>
                <a:lnTo>
                  <a:pt x="97931" y="22209"/>
                </a:lnTo>
                <a:lnTo>
                  <a:pt x="126869" y="19183"/>
                </a:lnTo>
                <a:lnTo>
                  <a:pt x="190711" y="19183"/>
                </a:lnTo>
                <a:lnTo>
                  <a:pt x="188246" y="17454"/>
                </a:lnTo>
                <a:lnTo>
                  <a:pt x="173030" y="9768"/>
                </a:lnTo>
                <a:lnTo>
                  <a:pt x="156994" y="4298"/>
                </a:lnTo>
                <a:lnTo>
                  <a:pt x="140413" y="1043"/>
                </a:lnTo>
                <a:lnTo>
                  <a:pt x="123562" y="0"/>
                </a:lnTo>
                <a:close/>
              </a:path>
              <a:path w="247650" h="247650">
                <a:moveTo>
                  <a:pt x="190711" y="19183"/>
                </a:moveTo>
                <a:lnTo>
                  <a:pt x="126869" y="19183"/>
                </a:lnTo>
                <a:lnTo>
                  <a:pt x="141382" y="20563"/>
                </a:lnTo>
                <a:lnTo>
                  <a:pt x="155593" y="23864"/>
                </a:lnTo>
                <a:lnTo>
                  <a:pt x="193932" y="45216"/>
                </a:lnTo>
                <a:lnTo>
                  <a:pt x="220608" y="83601"/>
                </a:lnTo>
                <a:lnTo>
                  <a:pt x="228599" y="118563"/>
                </a:lnTo>
                <a:lnTo>
                  <a:pt x="228599" y="129231"/>
                </a:lnTo>
                <a:lnTo>
                  <a:pt x="214089" y="177013"/>
                </a:lnTo>
                <a:lnTo>
                  <a:pt x="184345" y="209373"/>
                </a:lnTo>
                <a:lnTo>
                  <a:pt x="145399" y="225901"/>
                </a:lnTo>
                <a:lnTo>
                  <a:pt x="117300" y="227924"/>
                </a:lnTo>
                <a:lnTo>
                  <a:pt x="190414" y="227924"/>
                </a:lnTo>
                <a:lnTo>
                  <a:pt x="223928" y="197033"/>
                </a:lnTo>
                <a:lnTo>
                  <a:pt x="245538" y="144540"/>
                </a:lnTo>
                <a:lnTo>
                  <a:pt x="247649" y="123135"/>
                </a:lnTo>
                <a:lnTo>
                  <a:pt x="247649" y="117039"/>
                </a:lnTo>
                <a:lnTo>
                  <a:pt x="235395" y="70383"/>
                </a:lnTo>
                <a:lnTo>
                  <a:pt x="202365" y="27357"/>
                </a:lnTo>
                <a:lnTo>
                  <a:pt x="190711" y="19183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5621654" y="3265932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199"/>
                </a:lnTo>
              </a:path>
            </a:pathLst>
          </a:custGeom>
          <a:ln w="14223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5389626" y="3491103"/>
            <a:ext cx="457200" cy="0"/>
          </a:xfrm>
          <a:custGeom>
            <a:avLst/>
            <a:gdLst/>
            <a:ahLst/>
            <a:cxnLst/>
            <a:rect l="l" t="t" r="r" b="b"/>
            <a:pathLst>
              <a:path w="457200">
                <a:moveTo>
                  <a:pt x="0" y="0"/>
                </a:moveTo>
                <a:lnTo>
                  <a:pt x="457199" y="0"/>
                </a:lnTo>
              </a:path>
            </a:pathLst>
          </a:custGeom>
          <a:ln w="14223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5276850" y="3380232"/>
            <a:ext cx="382270" cy="163195"/>
          </a:xfrm>
          <a:custGeom>
            <a:avLst/>
            <a:gdLst/>
            <a:ahLst/>
            <a:cxnLst/>
            <a:rect l="l" t="t" r="r" b="b"/>
            <a:pathLst>
              <a:path w="382270" h="163195">
                <a:moveTo>
                  <a:pt x="13715" y="0"/>
                </a:moveTo>
                <a:lnTo>
                  <a:pt x="0" y="74675"/>
                </a:lnTo>
                <a:lnTo>
                  <a:pt x="281177" y="125729"/>
                </a:lnTo>
                <a:lnTo>
                  <a:pt x="274319" y="163067"/>
                </a:lnTo>
                <a:lnTo>
                  <a:pt x="381761" y="105155"/>
                </a:lnTo>
                <a:lnTo>
                  <a:pt x="334422" y="51053"/>
                </a:lnTo>
                <a:lnTo>
                  <a:pt x="294893" y="51053"/>
                </a:lnTo>
                <a:lnTo>
                  <a:pt x="13715" y="0"/>
                </a:lnTo>
                <a:close/>
              </a:path>
              <a:path w="382270" h="163195">
                <a:moveTo>
                  <a:pt x="301751" y="13715"/>
                </a:moveTo>
                <a:lnTo>
                  <a:pt x="294893" y="51053"/>
                </a:lnTo>
                <a:lnTo>
                  <a:pt x="334422" y="51053"/>
                </a:lnTo>
                <a:lnTo>
                  <a:pt x="301751" y="13715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5269264" y="3372611"/>
            <a:ext cx="399415" cy="182880"/>
          </a:xfrm>
          <a:custGeom>
            <a:avLst/>
            <a:gdLst/>
            <a:ahLst/>
            <a:cxnLst/>
            <a:rect l="l" t="t" r="r" b="b"/>
            <a:pathLst>
              <a:path w="399414" h="182879">
                <a:moveTo>
                  <a:pt x="280902" y="138296"/>
                </a:moveTo>
                <a:lnTo>
                  <a:pt x="272795" y="182879"/>
                </a:lnTo>
                <a:lnTo>
                  <a:pt x="292693" y="172211"/>
                </a:lnTo>
                <a:lnTo>
                  <a:pt x="288035" y="172211"/>
                </a:lnTo>
                <a:lnTo>
                  <a:pt x="278891" y="165353"/>
                </a:lnTo>
                <a:lnTo>
                  <a:pt x="290276" y="159217"/>
                </a:lnTo>
                <a:lnTo>
                  <a:pt x="293685" y="139445"/>
                </a:lnTo>
                <a:lnTo>
                  <a:pt x="287273" y="139445"/>
                </a:lnTo>
                <a:lnTo>
                  <a:pt x="280902" y="138296"/>
                </a:lnTo>
                <a:close/>
              </a:path>
              <a:path w="399414" h="182879">
                <a:moveTo>
                  <a:pt x="290276" y="159217"/>
                </a:moveTo>
                <a:lnTo>
                  <a:pt x="278891" y="165353"/>
                </a:lnTo>
                <a:lnTo>
                  <a:pt x="288035" y="172211"/>
                </a:lnTo>
                <a:lnTo>
                  <a:pt x="290276" y="159217"/>
                </a:lnTo>
                <a:close/>
              </a:path>
              <a:path w="399414" h="182879">
                <a:moveTo>
                  <a:pt x="378919" y="111438"/>
                </a:moveTo>
                <a:lnTo>
                  <a:pt x="290276" y="159217"/>
                </a:lnTo>
                <a:lnTo>
                  <a:pt x="288035" y="172211"/>
                </a:lnTo>
                <a:lnTo>
                  <a:pt x="292693" y="172211"/>
                </a:lnTo>
                <a:lnTo>
                  <a:pt x="395024" y="117347"/>
                </a:lnTo>
                <a:lnTo>
                  <a:pt x="384047" y="117347"/>
                </a:lnTo>
                <a:lnTo>
                  <a:pt x="378919" y="111438"/>
                </a:lnTo>
                <a:close/>
              </a:path>
              <a:path w="399414" h="182879">
                <a:moveTo>
                  <a:pt x="281939" y="132587"/>
                </a:moveTo>
                <a:lnTo>
                  <a:pt x="280902" y="138296"/>
                </a:lnTo>
                <a:lnTo>
                  <a:pt x="287273" y="139445"/>
                </a:lnTo>
                <a:lnTo>
                  <a:pt x="281939" y="132587"/>
                </a:lnTo>
                <a:close/>
              </a:path>
              <a:path w="399414" h="182879">
                <a:moveTo>
                  <a:pt x="294867" y="132587"/>
                </a:moveTo>
                <a:lnTo>
                  <a:pt x="281939" y="132587"/>
                </a:lnTo>
                <a:lnTo>
                  <a:pt x="287273" y="139445"/>
                </a:lnTo>
                <a:lnTo>
                  <a:pt x="293685" y="139445"/>
                </a:lnTo>
                <a:lnTo>
                  <a:pt x="294867" y="132587"/>
                </a:lnTo>
                <a:close/>
              </a:path>
              <a:path w="399414" h="182879">
                <a:moveTo>
                  <a:pt x="16001" y="0"/>
                </a:moveTo>
                <a:lnTo>
                  <a:pt x="0" y="87629"/>
                </a:lnTo>
                <a:lnTo>
                  <a:pt x="280902" y="138296"/>
                </a:lnTo>
                <a:lnTo>
                  <a:pt x="281939" y="132587"/>
                </a:lnTo>
                <a:lnTo>
                  <a:pt x="294867" y="132587"/>
                </a:lnTo>
                <a:lnTo>
                  <a:pt x="295655" y="128015"/>
                </a:lnTo>
                <a:lnTo>
                  <a:pt x="50628" y="83819"/>
                </a:lnTo>
                <a:lnTo>
                  <a:pt x="13715" y="83819"/>
                </a:lnTo>
                <a:lnTo>
                  <a:pt x="8381" y="76199"/>
                </a:lnTo>
                <a:lnTo>
                  <a:pt x="15101" y="76199"/>
                </a:lnTo>
                <a:lnTo>
                  <a:pt x="26251" y="14877"/>
                </a:lnTo>
                <a:lnTo>
                  <a:pt x="19811" y="13715"/>
                </a:lnTo>
                <a:lnTo>
                  <a:pt x="27431" y="8381"/>
                </a:lnTo>
                <a:lnTo>
                  <a:pt x="61799" y="8381"/>
                </a:lnTo>
                <a:lnTo>
                  <a:pt x="16001" y="0"/>
                </a:lnTo>
                <a:close/>
              </a:path>
              <a:path w="399414" h="182879">
                <a:moveTo>
                  <a:pt x="386333" y="107441"/>
                </a:moveTo>
                <a:lnTo>
                  <a:pt x="378919" y="111438"/>
                </a:lnTo>
                <a:lnTo>
                  <a:pt x="384047" y="117347"/>
                </a:lnTo>
                <a:lnTo>
                  <a:pt x="386333" y="107441"/>
                </a:lnTo>
                <a:close/>
              </a:path>
              <a:path w="399414" h="182879">
                <a:moveTo>
                  <a:pt x="392633" y="107441"/>
                </a:moveTo>
                <a:lnTo>
                  <a:pt x="386333" y="107441"/>
                </a:lnTo>
                <a:lnTo>
                  <a:pt x="384047" y="117347"/>
                </a:lnTo>
                <a:lnTo>
                  <a:pt x="395024" y="117347"/>
                </a:lnTo>
                <a:lnTo>
                  <a:pt x="399287" y="115061"/>
                </a:lnTo>
                <a:lnTo>
                  <a:pt x="392633" y="107441"/>
                </a:lnTo>
                <a:close/>
              </a:path>
              <a:path w="399414" h="182879">
                <a:moveTo>
                  <a:pt x="318108" y="22097"/>
                </a:moveTo>
                <a:lnTo>
                  <a:pt x="315467" y="22097"/>
                </a:lnTo>
                <a:lnTo>
                  <a:pt x="312907" y="35366"/>
                </a:lnTo>
                <a:lnTo>
                  <a:pt x="378919" y="111438"/>
                </a:lnTo>
                <a:lnTo>
                  <a:pt x="386333" y="107441"/>
                </a:lnTo>
                <a:lnTo>
                  <a:pt x="392633" y="107441"/>
                </a:lnTo>
                <a:lnTo>
                  <a:pt x="318108" y="22097"/>
                </a:lnTo>
                <a:close/>
              </a:path>
              <a:path w="399414" h="182879">
                <a:moveTo>
                  <a:pt x="8381" y="76199"/>
                </a:moveTo>
                <a:lnTo>
                  <a:pt x="13715" y="83819"/>
                </a:lnTo>
                <a:lnTo>
                  <a:pt x="14888" y="77373"/>
                </a:lnTo>
                <a:lnTo>
                  <a:pt x="8381" y="76199"/>
                </a:lnTo>
                <a:close/>
              </a:path>
              <a:path w="399414" h="182879">
                <a:moveTo>
                  <a:pt x="14888" y="77373"/>
                </a:moveTo>
                <a:lnTo>
                  <a:pt x="13715" y="83819"/>
                </a:lnTo>
                <a:lnTo>
                  <a:pt x="50628" y="83819"/>
                </a:lnTo>
                <a:lnTo>
                  <a:pt x="14888" y="77373"/>
                </a:lnTo>
                <a:close/>
              </a:path>
              <a:path w="399414" h="182879">
                <a:moveTo>
                  <a:pt x="15101" y="76199"/>
                </a:moveTo>
                <a:lnTo>
                  <a:pt x="8381" y="76199"/>
                </a:lnTo>
                <a:lnTo>
                  <a:pt x="14888" y="77373"/>
                </a:lnTo>
                <a:lnTo>
                  <a:pt x="15101" y="76199"/>
                </a:lnTo>
                <a:close/>
              </a:path>
              <a:path w="399414" h="182879">
                <a:moveTo>
                  <a:pt x="61799" y="8381"/>
                </a:moveTo>
                <a:lnTo>
                  <a:pt x="27431" y="8381"/>
                </a:lnTo>
                <a:lnTo>
                  <a:pt x="26251" y="14877"/>
                </a:lnTo>
                <a:lnTo>
                  <a:pt x="307085" y="65531"/>
                </a:lnTo>
                <a:lnTo>
                  <a:pt x="308703" y="57149"/>
                </a:lnTo>
                <a:lnTo>
                  <a:pt x="295655" y="57149"/>
                </a:lnTo>
                <a:lnTo>
                  <a:pt x="296705" y="51375"/>
                </a:lnTo>
                <a:lnTo>
                  <a:pt x="61799" y="8381"/>
                </a:lnTo>
                <a:close/>
              </a:path>
              <a:path w="399414" h="182879">
                <a:moveTo>
                  <a:pt x="296705" y="51375"/>
                </a:moveTo>
                <a:lnTo>
                  <a:pt x="295655" y="57149"/>
                </a:lnTo>
                <a:lnTo>
                  <a:pt x="303275" y="52577"/>
                </a:lnTo>
                <a:lnTo>
                  <a:pt x="296705" y="51375"/>
                </a:lnTo>
                <a:close/>
              </a:path>
              <a:path w="399414" h="182879">
                <a:moveTo>
                  <a:pt x="304799" y="6857"/>
                </a:moveTo>
                <a:lnTo>
                  <a:pt x="296705" y="51375"/>
                </a:lnTo>
                <a:lnTo>
                  <a:pt x="303275" y="52577"/>
                </a:lnTo>
                <a:lnTo>
                  <a:pt x="295655" y="57149"/>
                </a:lnTo>
                <a:lnTo>
                  <a:pt x="308703" y="57149"/>
                </a:lnTo>
                <a:lnTo>
                  <a:pt x="312907" y="35366"/>
                </a:lnTo>
                <a:lnTo>
                  <a:pt x="304037" y="25145"/>
                </a:lnTo>
                <a:lnTo>
                  <a:pt x="315467" y="22097"/>
                </a:lnTo>
                <a:lnTo>
                  <a:pt x="318108" y="22097"/>
                </a:lnTo>
                <a:lnTo>
                  <a:pt x="304799" y="6857"/>
                </a:lnTo>
                <a:close/>
              </a:path>
              <a:path w="399414" h="182879">
                <a:moveTo>
                  <a:pt x="315467" y="22097"/>
                </a:moveTo>
                <a:lnTo>
                  <a:pt x="304037" y="25145"/>
                </a:lnTo>
                <a:lnTo>
                  <a:pt x="312907" y="35366"/>
                </a:lnTo>
                <a:lnTo>
                  <a:pt x="315467" y="22097"/>
                </a:lnTo>
                <a:close/>
              </a:path>
              <a:path w="399414" h="182879">
                <a:moveTo>
                  <a:pt x="27431" y="8381"/>
                </a:moveTo>
                <a:lnTo>
                  <a:pt x="19811" y="13715"/>
                </a:lnTo>
                <a:lnTo>
                  <a:pt x="26251" y="14877"/>
                </a:lnTo>
                <a:lnTo>
                  <a:pt x="27431" y="83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9" name="object 10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28"/>
            <a:r>
              <a:rPr spc="-5" dirty="0"/>
              <a:t>Mea</a:t>
            </a:r>
            <a:r>
              <a:rPr dirty="0"/>
              <a:t>n</a:t>
            </a:r>
            <a:r>
              <a:rPr spc="90" dirty="0">
                <a:latin typeface="Times New Roman"/>
                <a:cs typeface="Times New Roman"/>
              </a:rPr>
              <a:t> </a:t>
            </a:r>
            <a:r>
              <a:rPr spc="-5" dirty="0"/>
              <a:t>shift</a:t>
            </a:r>
          </a:p>
        </p:txBody>
      </p:sp>
      <p:sp>
        <p:nvSpPr>
          <p:cNvPr id="110" name="object 110"/>
          <p:cNvSpPr txBox="1"/>
          <p:nvPr/>
        </p:nvSpPr>
        <p:spPr>
          <a:xfrm>
            <a:off x="199136" y="6587131"/>
            <a:ext cx="243840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52"/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Slide</a:t>
            </a:r>
            <a:r>
              <a:rPr sz="14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by</a:t>
            </a:r>
            <a:r>
              <a:rPr sz="1400" spc="1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-195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  <a:r>
              <a:rPr sz="14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Ukrainitz</a:t>
            </a:r>
            <a:r>
              <a:rPr sz="14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&amp;</a:t>
            </a:r>
            <a:r>
              <a:rPr sz="14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B.</a:t>
            </a:r>
            <a:r>
              <a:rPr sz="14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Sarel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588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62604" y="3429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69104" y="3429334"/>
            <a:ext cx="151373" cy="1519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92904" y="3276934"/>
            <a:ext cx="151373" cy="1519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40684" y="3222060"/>
            <a:ext cx="151353" cy="1519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5682233" y="3593174"/>
            <a:ext cx="151338" cy="1519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55159" y="3593165"/>
            <a:ext cx="151352" cy="15198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5932932" y="3615260"/>
            <a:ext cx="151352" cy="15198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23332" y="3429331"/>
            <a:ext cx="151352" cy="1519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63233" y="3429366"/>
            <a:ext cx="151338" cy="15198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921504" y="3143584"/>
            <a:ext cx="151373" cy="1519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638804" y="3048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791204" y="3810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486400" y="3831661"/>
            <a:ext cx="151374" cy="15198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181600" y="3680784"/>
            <a:ext cx="151374" cy="15198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953004" y="3429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181604" y="3200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48404" y="36579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172204" y="3962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88735" y="4094592"/>
            <a:ext cx="151338" cy="15198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486404" y="4115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029204" y="3962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648204" y="36579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572004" y="3124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953004" y="3048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334004" y="2819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921504" y="2819734"/>
            <a:ext cx="151373" cy="1519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638804" y="25149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724404" y="2819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105404" y="2591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638804" y="1981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181604" y="2210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921504" y="2438734"/>
            <a:ext cx="151373" cy="1519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921504" y="1371934"/>
            <a:ext cx="151373" cy="1519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172204" y="21339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259829" y="2677237"/>
            <a:ext cx="151352" cy="15198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248404" y="3124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629404" y="28959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629404" y="25149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553204" y="2057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324604" y="1600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934204" y="1295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010404" y="17529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315204" y="2362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705604" y="3353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162803" y="28959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924804" y="2972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934204" y="3886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479034" y="3431610"/>
            <a:ext cx="151353" cy="1519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477004" y="4267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543804" y="4343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934204" y="4724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096004" y="4572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638804" y="4496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019803" y="5029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477004" y="5486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867404" y="5486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410204" y="5029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105404" y="4572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4495804" y="4267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4724404" y="4953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4953004" y="5486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114804" y="5639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038604" y="5029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3505204" y="4267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4038604" y="3962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4267204" y="3429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3733804" y="2972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4267204" y="2591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4724404" y="2438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4343404" y="1829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5029204" y="1600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4191004" y="1219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3733804" y="1600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3657604" y="2210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3276604" y="2667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3657604" y="3505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2895604" y="3581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2819404" y="44199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3048004" y="5258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2362204" y="5639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1905004" y="4877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905004" y="3962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2514604" y="2743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2895604" y="1905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1981204" y="1905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828804" y="3048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762003" y="4724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838204" y="5791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838204" y="3505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990604" y="2286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1143004" y="1219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2590804" y="1067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3827530" y="1967497"/>
            <a:ext cx="2848610" cy="2924175"/>
          </a:xfrm>
          <a:custGeom>
            <a:avLst/>
            <a:gdLst/>
            <a:ahLst/>
            <a:cxnLst/>
            <a:rect l="l" t="t" r="r" b="b"/>
            <a:pathLst>
              <a:path w="2848609" h="2924175">
                <a:moveTo>
                  <a:pt x="1460753" y="0"/>
                </a:moveTo>
                <a:lnTo>
                  <a:pt x="1387601" y="0"/>
                </a:lnTo>
                <a:lnTo>
                  <a:pt x="1277668" y="7342"/>
                </a:lnTo>
                <a:lnTo>
                  <a:pt x="1170296" y="22969"/>
                </a:lnTo>
                <a:lnTo>
                  <a:pt x="1065774" y="46556"/>
                </a:lnTo>
                <a:lnTo>
                  <a:pt x="964390" y="77776"/>
                </a:lnTo>
                <a:lnTo>
                  <a:pt x="866433" y="116305"/>
                </a:lnTo>
                <a:lnTo>
                  <a:pt x="772193" y="161814"/>
                </a:lnTo>
                <a:lnTo>
                  <a:pt x="681956" y="213980"/>
                </a:lnTo>
                <a:lnTo>
                  <a:pt x="596012" y="272475"/>
                </a:lnTo>
                <a:lnTo>
                  <a:pt x="514650" y="336974"/>
                </a:lnTo>
                <a:lnTo>
                  <a:pt x="438157" y="407151"/>
                </a:lnTo>
                <a:lnTo>
                  <a:pt x="366823" y="482680"/>
                </a:lnTo>
                <a:lnTo>
                  <a:pt x="300937" y="563236"/>
                </a:lnTo>
                <a:lnTo>
                  <a:pt x="240786" y="648491"/>
                </a:lnTo>
                <a:lnTo>
                  <a:pt x="186659" y="738120"/>
                </a:lnTo>
                <a:lnTo>
                  <a:pt x="138845" y="831798"/>
                </a:lnTo>
                <a:lnTo>
                  <a:pt x="97633" y="929198"/>
                </a:lnTo>
                <a:lnTo>
                  <a:pt x="63311" y="1029994"/>
                </a:lnTo>
                <a:lnTo>
                  <a:pt x="36168" y="1133861"/>
                </a:lnTo>
                <a:lnTo>
                  <a:pt x="16492" y="1240472"/>
                </a:lnTo>
                <a:lnTo>
                  <a:pt x="4571" y="1349501"/>
                </a:lnTo>
                <a:lnTo>
                  <a:pt x="761" y="1424177"/>
                </a:lnTo>
                <a:lnTo>
                  <a:pt x="0" y="1461515"/>
                </a:lnTo>
                <a:lnTo>
                  <a:pt x="0" y="1462277"/>
                </a:lnTo>
                <a:lnTo>
                  <a:pt x="2285" y="1536953"/>
                </a:lnTo>
                <a:lnTo>
                  <a:pt x="16746" y="1685236"/>
                </a:lnTo>
                <a:lnTo>
                  <a:pt x="36976" y="1793674"/>
                </a:lnTo>
                <a:lnTo>
                  <a:pt x="64953" y="1899260"/>
                </a:lnTo>
                <a:lnTo>
                  <a:pt x="100363" y="2001649"/>
                </a:lnTo>
                <a:lnTo>
                  <a:pt x="142897" y="2100497"/>
                </a:lnTo>
                <a:lnTo>
                  <a:pt x="192244" y="2195458"/>
                </a:lnTo>
                <a:lnTo>
                  <a:pt x="248091" y="2286188"/>
                </a:lnTo>
                <a:lnTo>
                  <a:pt x="310129" y="2372343"/>
                </a:lnTo>
                <a:lnTo>
                  <a:pt x="378046" y="2453577"/>
                </a:lnTo>
                <a:lnTo>
                  <a:pt x="451530" y="2529546"/>
                </a:lnTo>
                <a:lnTo>
                  <a:pt x="530272" y="2599905"/>
                </a:lnTo>
                <a:lnTo>
                  <a:pt x="613959" y="2664309"/>
                </a:lnTo>
                <a:lnTo>
                  <a:pt x="702281" y="2722413"/>
                </a:lnTo>
                <a:lnTo>
                  <a:pt x="794927" y="2773873"/>
                </a:lnTo>
                <a:lnTo>
                  <a:pt x="891585" y="2818344"/>
                </a:lnTo>
                <a:lnTo>
                  <a:pt x="991945" y="2855481"/>
                </a:lnTo>
                <a:lnTo>
                  <a:pt x="1095695" y="2884939"/>
                </a:lnTo>
                <a:lnTo>
                  <a:pt x="1202525" y="2906373"/>
                </a:lnTo>
                <a:lnTo>
                  <a:pt x="1312123" y="2919440"/>
                </a:lnTo>
                <a:lnTo>
                  <a:pt x="1424177" y="2923793"/>
                </a:lnTo>
                <a:lnTo>
                  <a:pt x="1461515" y="2923793"/>
                </a:lnTo>
                <a:lnTo>
                  <a:pt x="1498091" y="2922269"/>
                </a:lnTo>
                <a:lnTo>
                  <a:pt x="1609900" y="2911739"/>
                </a:lnTo>
                <a:lnTo>
                  <a:pt x="1702146" y="2895599"/>
                </a:lnTo>
                <a:lnTo>
                  <a:pt x="1424177" y="2895599"/>
                </a:lnTo>
                <a:lnTo>
                  <a:pt x="1388363" y="2894837"/>
                </a:lnTo>
                <a:lnTo>
                  <a:pt x="1280584" y="2887824"/>
                </a:lnTo>
                <a:lnTo>
                  <a:pt x="1175335" y="2872643"/>
                </a:lnTo>
                <a:lnTo>
                  <a:pt x="1072896" y="2849618"/>
                </a:lnTo>
                <a:lnTo>
                  <a:pt x="973547" y="2819074"/>
                </a:lnTo>
                <a:lnTo>
                  <a:pt x="877568" y="2781334"/>
                </a:lnTo>
                <a:lnTo>
                  <a:pt x="785240" y="2736722"/>
                </a:lnTo>
                <a:lnTo>
                  <a:pt x="696842" y="2685562"/>
                </a:lnTo>
                <a:lnTo>
                  <a:pt x="612654" y="2628179"/>
                </a:lnTo>
                <a:lnTo>
                  <a:pt x="532957" y="2564895"/>
                </a:lnTo>
                <a:lnTo>
                  <a:pt x="458030" y="2496035"/>
                </a:lnTo>
                <a:lnTo>
                  <a:pt x="388154" y="2421923"/>
                </a:lnTo>
                <a:lnTo>
                  <a:pt x="323609" y="2342882"/>
                </a:lnTo>
                <a:lnTo>
                  <a:pt x="264675" y="2259237"/>
                </a:lnTo>
                <a:lnTo>
                  <a:pt x="211631" y="2171311"/>
                </a:lnTo>
                <a:lnTo>
                  <a:pt x="164759" y="2079429"/>
                </a:lnTo>
                <a:lnTo>
                  <a:pt x="124338" y="1983914"/>
                </a:lnTo>
                <a:lnTo>
                  <a:pt x="90648" y="1885090"/>
                </a:lnTo>
                <a:lnTo>
                  <a:pt x="63969" y="1783282"/>
                </a:lnTo>
                <a:lnTo>
                  <a:pt x="44582" y="1678812"/>
                </a:lnTo>
                <a:lnTo>
                  <a:pt x="32765" y="1572005"/>
                </a:lnTo>
                <a:lnTo>
                  <a:pt x="28955" y="1461515"/>
                </a:lnTo>
                <a:lnTo>
                  <a:pt x="30479" y="1387601"/>
                </a:lnTo>
                <a:lnTo>
                  <a:pt x="45034" y="1241976"/>
                </a:lnTo>
                <a:lnTo>
                  <a:pt x="65103" y="1135481"/>
                </a:lnTo>
                <a:lnTo>
                  <a:pt x="92678" y="1031867"/>
                </a:lnTo>
                <a:lnTo>
                  <a:pt x="127463" y="931462"/>
                </a:lnTo>
                <a:lnTo>
                  <a:pt x="169163" y="834591"/>
                </a:lnTo>
                <a:lnTo>
                  <a:pt x="217485" y="741584"/>
                </a:lnTo>
                <a:lnTo>
                  <a:pt x="272134" y="652765"/>
                </a:lnTo>
                <a:lnTo>
                  <a:pt x="332814" y="568463"/>
                </a:lnTo>
                <a:lnTo>
                  <a:pt x="399231" y="489005"/>
                </a:lnTo>
                <a:lnTo>
                  <a:pt x="471091" y="414718"/>
                </a:lnTo>
                <a:lnTo>
                  <a:pt x="548098" y="345928"/>
                </a:lnTo>
                <a:lnTo>
                  <a:pt x="629958" y="282964"/>
                </a:lnTo>
                <a:lnTo>
                  <a:pt x="716376" y="226151"/>
                </a:lnTo>
                <a:lnTo>
                  <a:pt x="807058" y="175818"/>
                </a:lnTo>
                <a:lnTo>
                  <a:pt x="901708" y="132290"/>
                </a:lnTo>
                <a:lnTo>
                  <a:pt x="1000033" y="95896"/>
                </a:lnTo>
                <a:lnTo>
                  <a:pt x="1101737" y="66962"/>
                </a:lnTo>
                <a:lnTo>
                  <a:pt x="1206525" y="45816"/>
                </a:lnTo>
                <a:lnTo>
                  <a:pt x="1314104" y="32784"/>
                </a:lnTo>
                <a:lnTo>
                  <a:pt x="1424177" y="28193"/>
                </a:lnTo>
                <a:lnTo>
                  <a:pt x="1701503" y="28193"/>
                </a:lnTo>
                <a:lnTo>
                  <a:pt x="1682249" y="23777"/>
                </a:lnTo>
                <a:lnTo>
                  <a:pt x="1572861" y="7602"/>
                </a:lnTo>
                <a:lnTo>
                  <a:pt x="1460753" y="0"/>
                </a:lnTo>
                <a:close/>
              </a:path>
              <a:path w="2848609" h="2924175">
                <a:moveTo>
                  <a:pt x="1701503" y="28193"/>
                </a:moveTo>
                <a:lnTo>
                  <a:pt x="1424177" y="28193"/>
                </a:lnTo>
                <a:lnTo>
                  <a:pt x="1460753" y="28955"/>
                </a:lnTo>
                <a:lnTo>
                  <a:pt x="1496567" y="30479"/>
                </a:lnTo>
                <a:lnTo>
                  <a:pt x="1604010" y="40289"/>
                </a:lnTo>
                <a:lnTo>
                  <a:pt x="1708756" y="58226"/>
                </a:lnTo>
                <a:lnTo>
                  <a:pt x="1810528" y="83957"/>
                </a:lnTo>
                <a:lnTo>
                  <a:pt x="1909050" y="117146"/>
                </a:lnTo>
                <a:lnTo>
                  <a:pt x="2004045" y="157455"/>
                </a:lnTo>
                <a:lnTo>
                  <a:pt x="2095238" y="204551"/>
                </a:lnTo>
                <a:lnTo>
                  <a:pt x="2182352" y="258096"/>
                </a:lnTo>
                <a:lnTo>
                  <a:pt x="2265110" y="317756"/>
                </a:lnTo>
                <a:lnTo>
                  <a:pt x="2343236" y="383194"/>
                </a:lnTo>
                <a:lnTo>
                  <a:pt x="2416454" y="454075"/>
                </a:lnTo>
                <a:lnTo>
                  <a:pt x="2484487" y="530063"/>
                </a:lnTo>
                <a:lnTo>
                  <a:pt x="2547059" y="610822"/>
                </a:lnTo>
                <a:lnTo>
                  <a:pt x="2603894" y="696016"/>
                </a:lnTo>
                <a:lnTo>
                  <a:pt x="2654715" y="785310"/>
                </a:lnTo>
                <a:lnTo>
                  <a:pt x="2699246" y="878368"/>
                </a:lnTo>
                <a:lnTo>
                  <a:pt x="2737211" y="974854"/>
                </a:lnTo>
                <a:lnTo>
                  <a:pt x="2768332" y="1074432"/>
                </a:lnTo>
                <a:lnTo>
                  <a:pt x="2792334" y="1176767"/>
                </a:lnTo>
                <a:lnTo>
                  <a:pt x="2808941" y="1281523"/>
                </a:lnTo>
                <a:lnTo>
                  <a:pt x="2817875" y="1388363"/>
                </a:lnTo>
                <a:lnTo>
                  <a:pt x="2819399" y="1424939"/>
                </a:lnTo>
                <a:lnTo>
                  <a:pt x="2819399" y="1498853"/>
                </a:lnTo>
                <a:lnTo>
                  <a:pt x="2808531" y="1645210"/>
                </a:lnTo>
                <a:lnTo>
                  <a:pt x="2791273" y="1751968"/>
                </a:lnTo>
                <a:lnTo>
                  <a:pt x="2766393" y="1856122"/>
                </a:lnTo>
                <a:lnTo>
                  <a:pt x="2734182" y="1957327"/>
                </a:lnTo>
                <a:lnTo>
                  <a:pt x="2694933" y="2055239"/>
                </a:lnTo>
                <a:lnTo>
                  <a:pt x="2648937" y="2149515"/>
                </a:lnTo>
                <a:lnTo>
                  <a:pt x="2596486" y="2239809"/>
                </a:lnTo>
                <a:lnTo>
                  <a:pt x="2537872" y="2325779"/>
                </a:lnTo>
                <a:lnTo>
                  <a:pt x="2473386" y="2407080"/>
                </a:lnTo>
                <a:lnTo>
                  <a:pt x="2403321" y="2483367"/>
                </a:lnTo>
                <a:lnTo>
                  <a:pt x="2327968" y="2554298"/>
                </a:lnTo>
                <a:lnTo>
                  <a:pt x="2247619" y="2619528"/>
                </a:lnTo>
                <a:lnTo>
                  <a:pt x="2162566" y="2678712"/>
                </a:lnTo>
                <a:lnTo>
                  <a:pt x="2073101" y="2731507"/>
                </a:lnTo>
                <a:lnTo>
                  <a:pt x="1979515" y="2777569"/>
                </a:lnTo>
                <a:lnTo>
                  <a:pt x="1882100" y="2816554"/>
                </a:lnTo>
                <a:lnTo>
                  <a:pt x="1781149" y="2848117"/>
                </a:lnTo>
                <a:lnTo>
                  <a:pt x="1676953" y="2871915"/>
                </a:lnTo>
                <a:lnTo>
                  <a:pt x="1569803" y="2887603"/>
                </a:lnTo>
                <a:lnTo>
                  <a:pt x="1459991" y="2894837"/>
                </a:lnTo>
                <a:lnTo>
                  <a:pt x="1424177" y="2895599"/>
                </a:lnTo>
                <a:lnTo>
                  <a:pt x="1702146" y="2895599"/>
                </a:lnTo>
                <a:lnTo>
                  <a:pt x="1824449" y="2865474"/>
                </a:lnTo>
                <a:lnTo>
                  <a:pt x="1926609" y="2830453"/>
                </a:lnTo>
                <a:lnTo>
                  <a:pt x="2024972" y="2787981"/>
                </a:lnTo>
                <a:lnTo>
                  <a:pt x="2119249" y="2738417"/>
                </a:lnTo>
                <a:lnTo>
                  <a:pt x="2209149" y="2682116"/>
                </a:lnTo>
                <a:lnTo>
                  <a:pt x="2294382" y="2619436"/>
                </a:lnTo>
                <a:lnTo>
                  <a:pt x="2374659" y="2550734"/>
                </a:lnTo>
                <a:lnTo>
                  <a:pt x="2449688" y="2476366"/>
                </a:lnTo>
                <a:lnTo>
                  <a:pt x="2519181" y="2396690"/>
                </a:lnTo>
                <a:lnTo>
                  <a:pt x="2582847" y="2312063"/>
                </a:lnTo>
                <a:lnTo>
                  <a:pt x="2640396" y="2222841"/>
                </a:lnTo>
                <a:lnTo>
                  <a:pt x="2691537" y="2129381"/>
                </a:lnTo>
                <a:lnTo>
                  <a:pt x="2735982" y="2032040"/>
                </a:lnTo>
                <a:lnTo>
                  <a:pt x="2773439" y="1931175"/>
                </a:lnTo>
                <a:lnTo>
                  <a:pt x="2803619" y="1827143"/>
                </a:lnTo>
                <a:lnTo>
                  <a:pt x="2826231" y="1720302"/>
                </a:lnTo>
                <a:lnTo>
                  <a:pt x="2840986" y="1611007"/>
                </a:lnTo>
                <a:lnTo>
                  <a:pt x="2847593" y="1499615"/>
                </a:lnTo>
                <a:lnTo>
                  <a:pt x="2848355" y="1462277"/>
                </a:lnTo>
                <a:lnTo>
                  <a:pt x="2848355" y="1461515"/>
                </a:lnTo>
                <a:lnTo>
                  <a:pt x="2846069" y="1386839"/>
                </a:lnTo>
                <a:lnTo>
                  <a:pt x="2836657" y="1275461"/>
                </a:lnTo>
                <a:lnTo>
                  <a:pt x="2819154" y="1166433"/>
                </a:lnTo>
                <a:lnTo>
                  <a:pt x="2793858" y="1060101"/>
                </a:lnTo>
                <a:lnTo>
                  <a:pt x="2761068" y="956812"/>
                </a:lnTo>
                <a:lnTo>
                  <a:pt x="2721082" y="856911"/>
                </a:lnTo>
                <a:lnTo>
                  <a:pt x="2674199" y="760743"/>
                </a:lnTo>
                <a:lnTo>
                  <a:pt x="2620717" y="668655"/>
                </a:lnTo>
                <a:lnTo>
                  <a:pt x="2560935" y="580992"/>
                </a:lnTo>
                <a:lnTo>
                  <a:pt x="2495150" y="498099"/>
                </a:lnTo>
                <a:lnTo>
                  <a:pt x="2423662" y="420323"/>
                </a:lnTo>
                <a:lnTo>
                  <a:pt x="2346769" y="348008"/>
                </a:lnTo>
                <a:lnTo>
                  <a:pt x="2264770" y="281501"/>
                </a:lnTo>
                <a:lnTo>
                  <a:pt x="2177962" y="221147"/>
                </a:lnTo>
                <a:lnTo>
                  <a:pt x="2086645" y="167293"/>
                </a:lnTo>
                <a:lnTo>
                  <a:pt x="1991117" y="120283"/>
                </a:lnTo>
                <a:lnTo>
                  <a:pt x="1891676" y="80463"/>
                </a:lnTo>
                <a:lnTo>
                  <a:pt x="1788620" y="48179"/>
                </a:lnTo>
                <a:lnTo>
                  <a:pt x="1701503" y="28193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5135880" y="3297970"/>
            <a:ext cx="247650" cy="247015"/>
          </a:xfrm>
          <a:custGeom>
            <a:avLst/>
            <a:gdLst/>
            <a:ahLst/>
            <a:cxnLst/>
            <a:rect l="l" t="t" r="r" b="b"/>
            <a:pathLst>
              <a:path w="247650" h="247014">
                <a:moveTo>
                  <a:pt x="123584" y="0"/>
                </a:moveTo>
                <a:lnTo>
                  <a:pt x="73974" y="10175"/>
                </a:lnTo>
                <a:lnTo>
                  <a:pt x="31950" y="40251"/>
                </a:lnTo>
                <a:lnTo>
                  <a:pt x="5059" y="90174"/>
                </a:lnTo>
                <a:lnTo>
                  <a:pt x="0" y="117313"/>
                </a:lnTo>
                <a:lnTo>
                  <a:pt x="0" y="130267"/>
                </a:lnTo>
                <a:lnTo>
                  <a:pt x="9432" y="169064"/>
                </a:lnTo>
                <a:lnTo>
                  <a:pt x="28806" y="202725"/>
                </a:lnTo>
                <a:lnTo>
                  <a:pt x="70180" y="235253"/>
                </a:lnTo>
                <a:lnTo>
                  <a:pt x="119611" y="246904"/>
                </a:lnTo>
                <a:lnTo>
                  <a:pt x="136573" y="246282"/>
                </a:lnTo>
                <a:lnTo>
                  <a:pt x="153310" y="243453"/>
                </a:lnTo>
                <a:lnTo>
                  <a:pt x="169542" y="238447"/>
                </a:lnTo>
                <a:lnTo>
                  <a:pt x="184990" y="231291"/>
                </a:lnTo>
                <a:lnTo>
                  <a:pt x="190213" y="227923"/>
                </a:lnTo>
                <a:lnTo>
                  <a:pt x="117279" y="227923"/>
                </a:lnTo>
                <a:lnTo>
                  <a:pt x="103229" y="226208"/>
                </a:lnTo>
                <a:lnTo>
                  <a:pt x="63909" y="209818"/>
                </a:lnTo>
                <a:lnTo>
                  <a:pt x="33569" y="176198"/>
                </a:lnTo>
                <a:lnTo>
                  <a:pt x="19811" y="133315"/>
                </a:lnTo>
                <a:lnTo>
                  <a:pt x="19049" y="128743"/>
                </a:lnTo>
                <a:lnTo>
                  <a:pt x="19049" y="118075"/>
                </a:lnTo>
                <a:lnTo>
                  <a:pt x="19811" y="112741"/>
                </a:lnTo>
                <a:lnTo>
                  <a:pt x="37577" y="64104"/>
                </a:lnTo>
                <a:lnTo>
                  <a:pt x="70532" y="33124"/>
                </a:lnTo>
                <a:lnTo>
                  <a:pt x="111987" y="19668"/>
                </a:lnTo>
                <a:lnTo>
                  <a:pt x="126537" y="19053"/>
                </a:lnTo>
                <a:lnTo>
                  <a:pt x="190745" y="19053"/>
                </a:lnTo>
                <a:lnTo>
                  <a:pt x="188495" y="17475"/>
                </a:lnTo>
                <a:lnTo>
                  <a:pt x="173238" y="9774"/>
                </a:lnTo>
                <a:lnTo>
                  <a:pt x="157148" y="4296"/>
                </a:lnTo>
                <a:lnTo>
                  <a:pt x="140504" y="1038"/>
                </a:lnTo>
                <a:lnTo>
                  <a:pt x="123584" y="0"/>
                </a:lnTo>
                <a:close/>
              </a:path>
              <a:path w="247650" h="247014">
                <a:moveTo>
                  <a:pt x="190745" y="19053"/>
                </a:moveTo>
                <a:lnTo>
                  <a:pt x="126537" y="19053"/>
                </a:lnTo>
                <a:lnTo>
                  <a:pt x="141041" y="20366"/>
                </a:lnTo>
                <a:lnTo>
                  <a:pt x="155251" y="23600"/>
                </a:lnTo>
                <a:lnTo>
                  <a:pt x="193636" y="44787"/>
                </a:lnTo>
                <a:lnTo>
                  <a:pt x="220452" y="83093"/>
                </a:lnTo>
                <a:lnTo>
                  <a:pt x="228599" y="118075"/>
                </a:lnTo>
                <a:lnTo>
                  <a:pt x="228599" y="128743"/>
                </a:lnTo>
                <a:lnTo>
                  <a:pt x="214213" y="176636"/>
                </a:lnTo>
                <a:lnTo>
                  <a:pt x="184466" y="209154"/>
                </a:lnTo>
                <a:lnTo>
                  <a:pt x="145443" y="225832"/>
                </a:lnTo>
                <a:lnTo>
                  <a:pt x="117279" y="227923"/>
                </a:lnTo>
                <a:lnTo>
                  <a:pt x="190213" y="227923"/>
                </a:lnTo>
                <a:lnTo>
                  <a:pt x="223829" y="197213"/>
                </a:lnTo>
                <a:lnTo>
                  <a:pt x="245530" y="144814"/>
                </a:lnTo>
                <a:lnTo>
                  <a:pt x="247649" y="123409"/>
                </a:lnTo>
                <a:lnTo>
                  <a:pt x="247649" y="116551"/>
                </a:lnTo>
                <a:lnTo>
                  <a:pt x="235601" y="70539"/>
                </a:lnTo>
                <a:lnTo>
                  <a:pt x="202640" y="27400"/>
                </a:lnTo>
                <a:lnTo>
                  <a:pt x="190745" y="19053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5259704" y="3198876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199"/>
                </a:lnTo>
              </a:path>
            </a:pathLst>
          </a:custGeom>
          <a:ln w="14223">
            <a:solidFill>
              <a:srgbClr val="00CC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5027676" y="3424809"/>
            <a:ext cx="457200" cy="0"/>
          </a:xfrm>
          <a:custGeom>
            <a:avLst/>
            <a:gdLst/>
            <a:ahLst/>
            <a:cxnLst/>
            <a:rect l="l" t="t" r="r" b="b"/>
            <a:pathLst>
              <a:path w="457200">
                <a:moveTo>
                  <a:pt x="0" y="0"/>
                </a:moveTo>
                <a:lnTo>
                  <a:pt x="457199" y="0"/>
                </a:lnTo>
              </a:path>
            </a:pathLst>
          </a:custGeom>
          <a:ln w="14223">
            <a:solidFill>
              <a:srgbClr val="00CC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7458460" y="905256"/>
            <a:ext cx="1466850" cy="628650"/>
          </a:xfrm>
          <a:custGeom>
            <a:avLst/>
            <a:gdLst/>
            <a:ahLst/>
            <a:cxnLst/>
            <a:rect l="l" t="t" r="r" b="b"/>
            <a:pathLst>
              <a:path w="1466850" h="628650">
                <a:moveTo>
                  <a:pt x="1355597" y="0"/>
                </a:moveTo>
                <a:lnTo>
                  <a:pt x="105108" y="211"/>
                </a:lnTo>
                <a:lnTo>
                  <a:pt x="65542" y="9915"/>
                </a:lnTo>
                <a:lnTo>
                  <a:pt x="32915" y="32375"/>
                </a:lnTo>
                <a:lnTo>
                  <a:pt x="9753" y="65462"/>
                </a:lnTo>
                <a:lnTo>
                  <a:pt x="0" y="111251"/>
                </a:lnTo>
                <a:lnTo>
                  <a:pt x="0" y="518159"/>
                </a:lnTo>
                <a:lnTo>
                  <a:pt x="9859" y="562797"/>
                </a:lnTo>
                <a:lnTo>
                  <a:pt x="32321" y="595947"/>
                </a:lnTo>
                <a:lnTo>
                  <a:pt x="74260" y="622577"/>
                </a:lnTo>
                <a:lnTo>
                  <a:pt x="111251" y="628649"/>
                </a:lnTo>
                <a:lnTo>
                  <a:pt x="1356359" y="628649"/>
                </a:lnTo>
                <a:lnTo>
                  <a:pt x="1396471" y="620804"/>
                </a:lnTo>
                <a:lnTo>
                  <a:pt x="1417302" y="609599"/>
                </a:lnTo>
                <a:lnTo>
                  <a:pt x="1355597" y="609599"/>
                </a:lnTo>
                <a:lnTo>
                  <a:pt x="102074" y="609048"/>
                </a:lnTo>
                <a:lnTo>
                  <a:pt x="63682" y="596229"/>
                </a:lnTo>
                <a:lnTo>
                  <a:pt x="34467" y="568846"/>
                </a:lnTo>
                <a:lnTo>
                  <a:pt x="19049" y="517397"/>
                </a:lnTo>
                <a:lnTo>
                  <a:pt x="19049" y="111251"/>
                </a:lnTo>
                <a:lnTo>
                  <a:pt x="29525" y="68887"/>
                </a:lnTo>
                <a:lnTo>
                  <a:pt x="60197" y="34289"/>
                </a:lnTo>
                <a:lnTo>
                  <a:pt x="97998" y="20081"/>
                </a:lnTo>
                <a:lnTo>
                  <a:pt x="111251" y="19049"/>
                </a:lnTo>
                <a:lnTo>
                  <a:pt x="1417844" y="19049"/>
                </a:lnTo>
                <a:lnTo>
                  <a:pt x="1417069" y="18457"/>
                </a:lnTo>
                <a:lnTo>
                  <a:pt x="1405459" y="11653"/>
                </a:lnTo>
                <a:lnTo>
                  <a:pt x="1393045" y="6348"/>
                </a:lnTo>
                <a:lnTo>
                  <a:pt x="1379942" y="2674"/>
                </a:lnTo>
                <a:lnTo>
                  <a:pt x="1366265" y="761"/>
                </a:lnTo>
                <a:lnTo>
                  <a:pt x="1355597" y="0"/>
                </a:lnTo>
                <a:close/>
              </a:path>
              <a:path w="1466850" h="628650">
                <a:moveTo>
                  <a:pt x="1417844" y="19049"/>
                </a:moveTo>
                <a:lnTo>
                  <a:pt x="1355597" y="19049"/>
                </a:lnTo>
                <a:lnTo>
                  <a:pt x="1365503" y="19811"/>
                </a:lnTo>
                <a:lnTo>
                  <a:pt x="1381825" y="23027"/>
                </a:lnTo>
                <a:lnTo>
                  <a:pt x="1417349" y="42699"/>
                </a:lnTo>
                <a:lnTo>
                  <a:pt x="1440987" y="75628"/>
                </a:lnTo>
                <a:lnTo>
                  <a:pt x="1447799" y="111251"/>
                </a:lnTo>
                <a:lnTo>
                  <a:pt x="1447799" y="517397"/>
                </a:lnTo>
                <a:lnTo>
                  <a:pt x="1439046" y="556329"/>
                </a:lnTo>
                <a:lnTo>
                  <a:pt x="1414308" y="588621"/>
                </a:lnTo>
                <a:lnTo>
                  <a:pt x="1378279" y="606955"/>
                </a:lnTo>
                <a:lnTo>
                  <a:pt x="1355597" y="609599"/>
                </a:lnTo>
                <a:lnTo>
                  <a:pt x="1417302" y="609599"/>
                </a:lnTo>
                <a:lnTo>
                  <a:pt x="1448391" y="578869"/>
                </a:lnTo>
                <a:lnTo>
                  <a:pt x="1464175" y="541742"/>
                </a:lnTo>
                <a:lnTo>
                  <a:pt x="1466849" y="517397"/>
                </a:lnTo>
                <a:lnTo>
                  <a:pt x="1466849" y="110489"/>
                </a:lnTo>
                <a:lnTo>
                  <a:pt x="1459004" y="70378"/>
                </a:lnTo>
                <a:lnTo>
                  <a:pt x="1437413" y="36040"/>
                </a:lnTo>
                <a:lnTo>
                  <a:pt x="1427759" y="26630"/>
                </a:lnTo>
                <a:lnTo>
                  <a:pt x="1417844" y="19049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7458460" y="1591056"/>
            <a:ext cx="1466850" cy="628650"/>
          </a:xfrm>
          <a:custGeom>
            <a:avLst/>
            <a:gdLst/>
            <a:ahLst/>
            <a:cxnLst/>
            <a:rect l="l" t="t" r="r" b="b"/>
            <a:pathLst>
              <a:path w="1466850" h="628650">
                <a:moveTo>
                  <a:pt x="1355597" y="0"/>
                </a:moveTo>
                <a:lnTo>
                  <a:pt x="105108" y="211"/>
                </a:lnTo>
                <a:lnTo>
                  <a:pt x="65542" y="9915"/>
                </a:lnTo>
                <a:lnTo>
                  <a:pt x="32915" y="32375"/>
                </a:lnTo>
                <a:lnTo>
                  <a:pt x="9753" y="65462"/>
                </a:lnTo>
                <a:lnTo>
                  <a:pt x="0" y="111251"/>
                </a:lnTo>
                <a:lnTo>
                  <a:pt x="0" y="518159"/>
                </a:lnTo>
                <a:lnTo>
                  <a:pt x="9859" y="562797"/>
                </a:lnTo>
                <a:lnTo>
                  <a:pt x="32321" y="595947"/>
                </a:lnTo>
                <a:lnTo>
                  <a:pt x="74260" y="622577"/>
                </a:lnTo>
                <a:lnTo>
                  <a:pt x="111251" y="628649"/>
                </a:lnTo>
                <a:lnTo>
                  <a:pt x="1356359" y="628649"/>
                </a:lnTo>
                <a:lnTo>
                  <a:pt x="1396471" y="620804"/>
                </a:lnTo>
                <a:lnTo>
                  <a:pt x="1417302" y="609599"/>
                </a:lnTo>
                <a:lnTo>
                  <a:pt x="1355597" y="609599"/>
                </a:lnTo>
                <a:lnTo>
                  <a:pt x="102074" y="609048"/>
                </a:lnTo>
                <a:lnTo>
                  <a:pt x="63682" y="596229"/>
                </a:lnTo>
                <a:lnTo>
                  <a:pt x="34467" y="568846"/>
                </a:lnTo>
                <a:lnTo>
                  <a:pt x="19049" y="517397"/>
                </a:lnTo>
                <a:lnTo>
                  <a:pt x="19049" y="111251"/>
                </a:lnTo>
                <a:lnTo>
                  <a:pt x="29525" y="68887"/>
                </a:lnTo>
                <a:lnTo>
                  <a:pt x="60197" y="34289"/>
                </a:lnTo>
                <a:lnTo>
                  <a:pt x="97998" y="20081"/>
                </a:lnTo>
                <a:lnTo>
                  <a:pt x="111251" y="19049"/>
                </a:lnTo>
                <a:lnTo>
                  <a:pt x="1417844" y="19049"/>
                </a:lnTo>
                <a:lnTo>
                  <a:pt x="1417069" y="18457"/>
                </a:lnTo>
                <a:lnTo>
                  <a:pt x="1405459" y="11653"/>
                </a:lnTo>
                <a:lnTo>
                  <a:pt x="1393045" y="6348"/>
                </a:lnTo>
                <a:lnTo>
                  <a:pt x="1379942" y="2674"/>
                </a:lnTo>
                <a:lnTo>
                  <a:pt x="1366265" y="761"/>
                </a:lnTo>
                <a:lnTo>
                  <a:pt x="1355597" y="0"/>
                </a:lnTo>
                <a:close/>
              </a:path>
              <a:path w="1466850" h="628650">
                <a:moveTo>
                  <a:pt x="1417844" y="19049"/>
                </a:moveTo>
                <a:lnTo>
                  <a:pt x="1355597" y="19049"/>
                </a:lnTo>
                <a:lnTo>
                  <a:pt x="1365503" y="19811"/>
                </a:lnTo>
                <a:lnTo>
                  <a:pt x="1381825" y="23027"/>
                </a:lnTo>
                <a:lnTo>
                  <a:pt x="1417349" y="42699"/>
                </a:lnTo>
                <a:lnTo>
                  <a:pt x="1440987" y="75628"/>
                </a:lnTo>
                <a:lnTo>
                  <a:pt x="1447799" y="111251"/>
                </a:lnTo>
                <a:lnTo>
                  <a:pt x="1447799" y="517397"/>
                </a:lnTo>
                <a:lnTo>
                  <a:pt x="1439046" y="556329"/>
                </a:lnTo>
                <a:lnTo>
                  <a:pt x="1414308" y="588621"/>
                </a:lnTo>
                <a:lnTo>
                  <a:pt x="1378279" y="606955"/>
                </a:lnTo>
                <a:lnTo>
                  <a:pt x="1355597" y="609599"/>
                </a:lnTo>
                <a:lnTo>
                  <a:pt x="1417302" y="609599"/>
                </a:lnTo>
                <a:lnTo>
                  <a:pt x="1448391" y="578869"/>
                </a:lnTo>
                <a:lnTo>
                  <a:pt x="1464175" y="541742"/>
                </a:lnTo>
                <a:lnTo>
                  <a:pt x="1466849" y="517397"/>
                </a:lnTo>
                <a:lnTo>
                  <a:pt x="1466849" y="110489"/>
                </a:lnTo>
                <a:lnTo>
                  <a:pt x="1459004" y="70378"/>
                </a:lnTo>
                <a:lnTo>
                  <a:pt x="1437413" y="36040"/>
                </a:lnTo>
                <a:lnTo>
                  <a:pt x="1427759" y="26630"/>
                </a:lnTo>
                <a:lnTo>
                  <a:pt x="1417844" y="19049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7761230" y="995151"/>
            <a:ext cx="860425" cy="11813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20" marR="5077" algn="ctr"/>
            <a:r>
              <a:rPr sz="1600" dirty="0">
                <a:solidFill>
                  <a:prstClr val="black"/>
                </a:solidFill>
                <a:latin typeface="Arial"/>
                <a:cs typeface="Arial"/>
              </a:rPr>
              <a:t>Search</a:t>
            </a:r>
            <a:r>
              <a:rPr sz="16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window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8"/>
              </a:spcBef>
            </a:pPr>
            <a:endParaRPr sz="13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020" marR="5077" algn="ctr"/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Cente</a:t>
            </a:r>
            <a:r>
              <a:rPr sz="160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16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of</a:t>
            </a:r>
            <a:r>
              <a:rPr sz="1600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prstClr val="black"/>
                </a:solidFill>
                <a:latin typeface="Arial"/>
                <a:cs typeface="Arial"/>
              </a:rPr>
              <a:t>mass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7467600" y="5410200"/>
            <a:ext cx="1447800" cy="609600"/>
          </a:xfrm>
          <a:custGeom>
            <a:avLst/>
            <a:gdLst/>
            <a:ahLst/>
            <a:cxnLst/>
            <a:rect l="l" t="t" r="r" b="b"/>
            <a:pathLst>
              <a:path w="1447800" h="609600">
                <a:moveTo>
                  <a:pt x="1346453" y="0"/>
                </a:moveTo>
                <a:lnTo>
                  <a:pt x="96634" y="144"/>
                </a:lnTo>
                <a:lnTo>
                  <a:pt x="55690" y="11137"/>
                </a:lnTo>
                <a:lnTo>
                  <a:pt x="23542" y="36888"/>
                </a:lnTo>
                <a:lnTo>
                  <a:pt x="4052" y="73533"/>
                </a:lnTo>
                <a:lnTo>
                  <a:pt x="0" y="102107"/>
                </a:lnTo>
                <a:lnTo>
                  <a:pt x="114" y="513121"/>
                </a:lnTo>
                <a:lnTo>
                  <a:pt x="10949" y="554141"/>
                </a:lnTo>
                <a:lnTo>
                  <a:pt x="36690" y="586206"/>
                </a:lnTo>
                <a:lnTo>
                  <a:pt x="73431" y="605580"/>
                </a:lnTo>
                <a:lnTo>
                  <a:pt x="102107" y="609599"/>
                </a:lnTo>
                <a:lnTo>
                  <a:pt x="1350709" y="609514"/>
                </a:lnTo>
                <a:lnTo>
                  <a:pt x="1391967" y="598996"/>
                </a:lnTo>
                <a:lnTo>
                  <a:pt x="1424241" y="573555"/>
                </a:lnTo>
                <a:lnTo>
                  <a:pt x="1443750" y="536969"/>
                </a:lnTo>
                <a:lnTo>
                  <a:pt x="1447799" y="508253"/>
                </a:lnTo>
                <a:lnTo>
                  <a:pt x="1447687" y="97238"/>
                </a:lnTo>
                <a:lnTo>
                  <a:pt x="1437009" y="56061"/>
                </a:lnTo>
                <a:lnTo>
                  <a:pt x="1411557" y="23707"/>
                </a:lnTo>
                <a:lnTo>
                  <a:pt x="1375067" y="4082"/>
                </a:lnTo>
                <a:lnTo>
                  <a:pt x="1346453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7458460" y="5401055"/>
            <a:ext cx="1466850" cy="628650"/>
          </a:xfrm>
          <a:custGeom>
            <a:avLst/>
            <a:gdLst/>
            <a:ahLst/>
            <a:cxnLst/>
            <a:rect l="l" t="t" r="r" b="b"/>
            <a:pathLst>
              <a:path w="1466850" h="628650">
                <a:moveTo>
                  <a:pt x="1355597" y="0"/>
                </a:moveTo>
                <a:lnTo>
                  <a:pt x="105108" y="212"/>
                </a:lnTo>
                <a:lnTo>
                  <a:pt x="65542" y="9917"/>
                </a:lnTo>
                <a:lnTo>
                  <a:pt x="32915" y="32373"/>
                </a:lnTo>
                <a:lnTo>
                  <a:pt x="9753" y="65460"/>
                </a:lnTo>
                <a:lnTo>
                  <a:pt x="0" y="111251"/>
                </a:lnTo>
                <a:lnTo>
                  <a:pt x="0" y="518159"/>
                </a:lnTo>
                <a:lnTo>
                  <a:pt x="9859" y="562799"/>
                </a:lnTo>
                <a:lnTo>
                  <a:pt x="32321" y="595945"/>
                </a:lnTo>
                <a:lnTo>
                  <a:pt x="74260" y="622575"/>
                </a:lnTo>
                <a:lnTo>
                  <a:pt x="111251" y="628649"/>
                </a:lnTo>
                <a:lnTo>
                  <a:pt x="1356359" y="628649"/>
                </a:lnTo>
                <a:lnTo>
                  <a:pt x="1396471" y="620801"/>
                </a:lnTo>
                <a:lnTo>
                  <a:pt x="1417295" y="609599"/>
                </a:lnTo>
                <a:lnTo>
                  <a:pt x="1355597" y="609599"/>
                </a:lnTo>
                <a:lnTo>
                  <a:pt x="102074" y="609047"/>
                </a:lnTo>
                <a:lnTo>
                  <a:pt x="63682" y="596222"/>
                </a:lnTo>
                <a:lnTo>
                  <a:pt x="34467" y="568840"/>
                </a:lnTo>
                <a:lnTo>
                  <a:pt x="19049" y="517397"/>
                </a:lnTo>
                <a:lnTo>
                  <a:pt x="19049" y="111251"/>
                </a:lnTo>
                <a:lnTo>
                  <a:pt x="29525" y="68890"/>
                </a:lnTo>
                <a:lnTo>
                  <a:pt x="60197" y="34289"/>
                </a:lnTo>
                <a:lnTo>
                  <a:pt x="97998" y="20086"/>
                </a:lnTo>
                <a:lnTo>
                  <a:pt x="111251" y="19049"/>
                </a:lnTo>
                <a:lnTo>
                  <a:pt x="1417848" y="19049"/>
                </a:lnTo>
                <a:lnTo>
                  <a:pt x="1417069" y="18454"/>
                </a:lnTo>
                <a:lnTo>
                  <a:pt x="1405459" y="11650"/>
                </a:lnTo>
                <a:lnTo>
                  <a:pt x="1393045" y="6345"/>
                </a:lnTo>
                <a:lnTo>
                  <a:pt x="1379942" y="2672"/>
                </a:lnTo>
                <a:lnTo>
                  <a:pt x="1366265" y="761"/>
                </a:lnTo>
                <a:lnTo>
                  <a:pt x="1355597" y="0"/>
                </a:lnTo>
                <a:close/>
              </a:path>
              <a:path w="1466850" h="628650">
                <a:moveTo>
                  <a:pt x="1417848" y="19049"/>
                </a:moveTo>
                <a:lnTo>
                  <a:pt x="1355597" y="19049"/>
                </a:lnTo>
                <a:lnTo>
                  <a:pt x="1365503" y="19811"/>
                </a:lnTo>
                <a:lnTo>
                  <a:pt x="1381825" y="23025"/>
                </a:lnTo>
                <a:lnTo>
                  <a:pt x="1417349" y="42693"/>
                </a:lnTo>
                <a:lnTo>
                  <a:pt x="1440987" y="75623"/>
                </a:lnTo>
                <a:lnTo>
                  <a:pt x="1447799" y="111251"/>
                </a:lnTo>
                <a:lnTo>
                  <a:pt x="1447799" y="517397"/>
                </a:lnTo>
                <a:lnTo>
                  <a:pt x="1439046" y="556333"/>
                </a:lnTo>
                <a:lnTo>
                  <a:pt x="1414308" y="588628"/>
                </a:lnTo>
                <a:lnTo>
                  <a:pt x="1378279" y="606958"/>
                </a:lnTo>
                <a:lnTo>
                  <a:pt x="1355597" y="609599"/>
                </a:lnTo>
                <a:lnTo>
                  <a:pt x="1417295" y="609599"/>
                </a:lnTo>
                <a:lnTo>
                  <a:pt x="1448391" y="578866"/>
                </a:lnTo>
                <a:lnTo>
                  <a:pt x="1464175" y="541741"/>
                </a:lnTo>
                <a:lnTo>
                  <a:pt x="1466849" y="517397"/>
                </a:lnTo>
                <a:lnTo>
                  <a:pt x="1466849" y="110489"/>
                </a:lnTo>
                <a:lnTo>
                  <a:pt x="1459004" y="70379"/>
                </a:lnTo>
                <a:lnTo>
                  <a:pt x="1437413" y="36038"/>
                </a:lnTo>
                <a:lnTo>
                  <a:pt x="1427759" y="26628"/>
                </a:lnTo>
                <a:lnTo>
                  <a:pt x="1417848" y="190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7693447" y="5490959"/>
            <a:ext cx="99631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9440" marR="5077" indent="-207428"/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Mea</a:t>
            </a:r>
            <a:r>
              <a:rPr sz="1600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1600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Shift</a:t>
            </a:r>
            <a:r>
              <a:rPr sz="1600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vector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5497830" y="3364538"/>
            <a:ext cx="247650" cy="247650"/>
          </a:xfrm>
          <a:custGeom>
            <a:avLst/>
            <a:gdLst/>
            <a:ahLst/>
            <a:cxnLst/>
            <a:rect l="l" t="t" r="r" b="b"/>
            <a:pathLst>
              <a:path w="247650" h="247650">
                <a:moveTo>
                  <a:pt x="123562" y="0"/>
                </a:moveTo>
                <a:lnTo>
                  <a:pt x="74140" y="10132"/>
                </a:lnTo>
                <a:lnTo>
                  <a:pt x="32199" y="40126"/>
                </a:lnTo>
                <a:lnTo>
                  <a:pt x="5172" y="89940"/>
                </a:lnTo>
                <a:lnTo>
                  <a:pt x="0" y="117801"/>
                </a:lnTo>
                <a:lnTo>
                  <a:pt x="0" y="129993"/>
                </a:lnTo>
                <a:lnTo>
                  <a:pt x="9572" y="169599"/>
                </a:lnTo>
                <a:lnTo>
                  <a:pt x="29142" y="203292"/>
                </a:lnTo>
                <a:lnTo>
                  <a:pt x="70637" y="235739"/>
                </a:lnTo>
                <a:lnTo>
                  <a:pt x="120035" y="247210"/>
                </a:lnTo>
                <a:lnTo>
                  <a:pt x="136961" y="246514"/>
                </a:lnTo>
                <a:lnTo>
                  <a:pt x="153656" y="243610"/>
                </a:lnTo>
                <a:lnTo>
                  <a:pt x="169841" y="238528"/>
                </a:lnTo>
                <a:lnTo>
                  <a:pt x="185238" y="231299"/>
                </a:lnTo>
                <a:lnTo>
                  <a:pt x="190414" y="227924"/>
                </a:lnTo>
                <a:lnTo>
                  <a:pt x="117300" y="227924"/>
                </a:lnTo>
                <a:lnTo>
                  <a:pt x="103281" y="226191"/>
                </a:lnTo>
                <a:lnTo>
                  <a:pt x="64025" y="209834"/>
                </a:lnTo>
                <a:lnTo>
                  <a:pt x="33660" y="176422"/>
                </a:lnTo>
                <a:lnTo>
                  <a:pt x="19049" y="128469"/>
                </a:lnTo>
                <a:lnTo>
                  <a:pt x="19049" y="117801"/>
                </a:lnTo>
                <a:lnTo>
                  <a:pt x="29721" y="78070"/>
                </a:lnTo>
                <a:lnTo>
                  <a:pt x="58474" y="41316"/>
                </a:lnTo>
                <a:lnTo>
                  <a:pt x="97931" y="22209"/>
                </a:lnTo>
                <a:lnTo>
                  <a:pt x="126869" y="19183"/>
                </a:lnTo>
                <a:lnTo>
                  <a:pt x="190711" y="19183"/>
                </a:lnTo>
                <a:lnTo>
                  <a:pt x="188246" y="17454"/>
                </a:lnTo>
                <a:lnTo>
                  <a:pt x="173030" y="9768"/>
                </a:lnTo>
                <a:lnTo>
                  <a:pt x="156994" y="4298"/>
                </a:lnTo>
                <a:lnTo>
                  <a:pt x="140413" y="1043"/>
                </a:lnTo>
                <a:lnTo>
                  <a:pt x="123562" y="0"/>
                </a:lnTo>
                <a:close/>
              </a:path>
              <a:path w="247650" h="247650">
                <a:moveTo>
                  <a:pt x="190711" y="19183"/>
                </a:moveTo>
                <a:lnTo>
                  <a:pt x="126869" y="19183"/>
                </a:lnTo>
                <a:lnTo>
                  <a:pt x="141382" y="20563"/>
                </a:lnTo>
                <a:lnTo>
                  <a:pt x="155593" y="23864"/>
                </a:lnTo>
                <a:lnTo>
                  <a:pt x="193932" y="45216"/>
                </a:lnTo>
                <a:lnTo>
                  <a:pt x="220608" y="83601"/>
                </a:lnTo>
                <a:lnTo>
                  <a:pt x="228599" y="118563"/>
                </a:lnTo>
                <a:lnTo>
                  <a:pt x="228599" y="129231"/>
                </a:lnTo>
                <a:lnTo>
                  <a:pt x="214089" y="177013"/>
                </a:lnTo>
                <a:lnTo>
                  <a:pt x="184345" y="209373"/>
                </a:lnTo>
                <a:lnTo>
                  <a:pt x="145399" y="225901"/>
                </a:lnTo>
                <a:lnTo>
                  <a:pt x="117300" y="227924"/>
                </a:lnTo>
                <a:lnTo>
                  <a:pt x="190414" y="227924"/>
                </a:lnTo>
                <a:lnTo>
                  <a:pt x="223928" y="197033"/>
                </a:lnTo>
                <a:lnTo>
                  <a:pt x="245538" y="144540"/>
                </a:lnTo>
                <a:lnTo>
                  <a:pt x="247649" y="123135"/>
                </a:lnTo>
                <a:lnTo>
                  <a:pt x="247649" y="117039"/>
                </a:lnTo>
                <a:lnTo>
                  <a:pt x="235395" y="70383"/>
                </a:lnTo>
                <a:lnTo>
                  <a:pt x="202365" y="27357"/>
                </a:lnTo>
                <a:lnTo>
                  <a:pt x="190711" y="19183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5621654" y="3265932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199"/>
                </a:lnTo>
              </a:path>
            </a:pathLst>
          </a:custGeom>
          <a:ln w="14223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5389626" y="3491103"/>
            <a:ext cx="457200" cy="0"/>
          </a:xfrm>
          <a:custGeom>
            <a:avLst/>
            <a:gdLst/>
            <a:ahLst/>
            <a:cxnLst/>
            <a:rect l="l" t="t" r="r" b="b"/>
            <a:pathLst>
              <a:path w="457200">
                <a:moveTo>
                  <a:pt x="0" y="0"/>
                </a:moveTo>
                <a:lnTo>
                  <a:pt x="457199" y="0"/>
                </a:lnTo>
              </a:path>
            </a:pathLst>
          </a:custGeom>
          <a:ln w="14223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7" name="object 1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28"/>
            <a:r>
              <a:rPr spc="-5" dirty="0"/>
              <a:t>Mea</a:t>
            </a:r>
            <a:r>
              <a:rPr dirty="0"/>
              <a:t>n</a:t>
            </a:r>
            <a:r>
              <a:rPr spc="90" dirty="0">
                <a:latin typeface="Times New Roman"/>
                <a:cs typeface="Times New Roman"/>
              </a:rPr>
              <a:t> </a:t>
            </a:r>
            <a:r>
              <a:rPr spc="-5" dirty="0"/>
              <a:t>shift</a:t>
            </a:r>
          </a:p>
        </p:txBody>
      </p:sp>
      <p:sp>
        <p:nvSpPr>
          <p:cNvPr id="108" name="object 108"/>
          <p:cNvSpPr txBox="1"/>
          <p:nvPr/>
        </p:nvSpPr>
        <p:spPr>
          <a:xfrm>
            <a:off x="199136" y="6587131"/>
            <a:ext cx="243840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52"/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Slide</a:t>
            </a:r>
            <a:r>
              <a:rPr sz="14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by</a:t>
            </a:r>
            <a:r>
              <a:rPr sz="1400" spc="1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-195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  <a:r>
              <a:rPr sz="14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Ukrainitz</a:t>
            </a:r>
            <a:r>
              <a:rPr sz="14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&amp;</a:t>
            </a:r>
            <a:r>
              <a:rPr sz="14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B.</a:t>
            </a:r>
            <a:r>
              <a:rPr sz="14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Sarel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275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62604" y="3429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69104" y="3429334"/>
            <a:ext cx="151373" cy="1519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92904" y="3276934"/>
            <a:ext cx="151373" cy="1519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40684" y="3222060"/>
            <a:ext cx="151353" cy="1519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5682233" y="3593174"/>
            <a:ext cx="151338" cy="1519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55159" y="3593165"/>
            <a:ext cx="151352" cy="15198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5932932" y="3615260"/>
            <a:ext cx="151352" cy="15198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23332" y="3429331"/>
            <a:ext cx="151352" cy="1519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63233" y="3429366"/>
            <a:ext cx="151338" cy="15198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921504" y="3143584"/>
            <a:ext cx="151373" cy="1519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638804" y="3048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791204" y="3810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486400" y="3831661"/>
            <a:ext cx="151374" cy="15198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181600" y="3680784"/>
            <a:ext cx="151374" cy="15198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953004" y="3429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181604" y="3200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48404" y="36579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172204" y="3962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88735" y="4094592"/>
            <a:ext cx="151338" cy="15198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486404" y="4115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029204" y="3962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648204" y="36579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572004" y="3124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953004" y="3048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334004" y="2819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921504" y="2819734"/>
            <a:ext cx="151373" cy="1519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638804" y="25149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724404" y="2819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105404" y="2591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638804" y="1981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181604" y="2210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921504" y="2438734"/>
            <a:ext cx="151373" cy="1519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921504" y="1371934"/>
            <a:ext cx="151373" cy="1519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172204" y="21339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259829" y="2677237"/>
            <a:ext cx="151352" cy="15198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248404" y="3124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629404" y="28959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629404" y="25149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553204" y="2057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324604" y="1600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934204" y="1295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010404" y="17529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315204" y="2362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705604" y="3353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162803" y="28959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924804" y="2972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934204" y="3886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479034" y="3431610"/>
            <a:ext cx="151353" cy="1519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477004" y="4267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543804" y="4343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934204" y="4724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096004" y="4572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638804" y="4496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019803" y="5029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477004" y="5486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867404" y="5486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410204" y="5029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105404" y="4572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4495804" y="4267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4724404" y="4953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4953004" y="5486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114804" y="5639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038604" y="5029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3505204" y="4267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4038604" y="3962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4267204" y="3429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3733804" y="2972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4267204" y="2591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4724404" y="2438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4343404" y="1829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5029204" y="1600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4191004" y="1219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3733804" y="1600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3657604" y="2210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3276604" y="2667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3657604" y="3505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2895604" y="3581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2819404" y="44199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3048004" y="5258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2362204" y="5639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1905004" y="4877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905004" y="3962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2514604" y="2743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2895604" y="1905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1981204" y="1905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828804" y="3048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762003" y="47247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838204" y="5791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838204" y="3505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990604" y="22863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1143004" y="12195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2590804" y="1067134"/>
            <a:ext cx="151373" cy="151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4197872" y="2033778"/>
            <a:ext cx="2847975" cy="2924810"/>
          </a:xfrm>
          <a:custGeom>
            <a:avLst/>
            <a:gdLst/>
            <a:ahLst/>
            <a:cxnLst/>
            <a:rect l="l" t="t" r="r" b="b"/>
            <a:pathLst>
              <a:path w="2847975" h="2924810">
                <a:moveTo>
                  <a:pt x="1423415" y="0"/>
                </a:moveTo>
                <a:lnTo>
                  <a:pt x="1276811" y="7998"/>
                </a:lnTo>
                <a:lnTo>
                  <a:pt x="1169387" y="23538"/>
                </a:lnTo>
                <a:lnTo>
                  <a:pt x="1064852" y="47053"/>
                </a:lnTo>
                <a:lnTo>
                  <a:pt x="963488" y="78217"/>
                </a:lnTo>
                <a:lnTo>
                  <a:pt x="865577" y="116702"/>
                </a:lnTo>
                <a:lnTo>
                  <a:pt x="771404" y="162183"/>
                </a:lnTo>
                <a:lnTo>
                  <a:pt x="681250" y="214331"/>
                </a:lnTo>
                <a:lnTo>
                  <a:pt x="595399" y="272820"/>
                </a:lnTo>
                <a:lnTo>
                  <a:pt x="514134" y="337323"/>
                </a:lnTo>
                <a:lnTo>
                  <a:pt x="437738" y="407513"/>
                </a:lnTo>
                <a:lnTo>
                  <a:pt x="366494" y="483063"/>
                </a:lnTo>
                <a:lnTo>
                  <a:pt x="300684" y="563646"/>
                </a:lnTo>
                <a:lnTo>
                  <a:pt x="240592" y="648935"/>
                </a:lnTo>
                <a:lnTo>
                  <a:pt x="186500" y="738604"/>
                </a:lnTo>
                <a:lnTo>
                  <a:pt x="138692" y="832324"/>
                </a:lnTo>
                <a:lnTo>
                  <a:pt x="97451" y="929769"/>
                </a:lnTo>
                <a:lnTo>
                  <a:pt x="63059" y="1030613"/>
                </a:lnTo>
                <a:lnTo>
                  <a:pt x="35799" y="1134528"/>
                </a:lnTo>
                <a:lnTo>
                  <a:pt x="15955" y="1241187"/>
                </a:lnTo>
                <a:lnTo>
                  <a:pt x="3809" y="1350263"/>
                </a:lnTo>
                <a:lnTo>
                  <a:pt x="0" y="1424939"/>
                </a:lnTo>
                <a:lnTo>
                  <a:pt x="0" y="1500377"/>
                </a:lnTo>
                <a:lnTo>
                  <a:pt x="3809" y="1575053"/>
                </a:lnTo>
                <a:lnTo>
                  <a:pt x="16330" y="1686329"/>
                </a:lnTo>
                <a:lnTo>
                  <a:pt x="36820" y="1795000"/>
                </a:lnTo>
                <a:lnTo>
                  <a:pt x="64977" y="1900732"/>
                </a:lnTo>
                <a:lnTo>
                  <a:pt x="100500" y="2003192"/>
                </a:lnTo>
                <a:lnTo>
                  <a:pt x="143086" y="2102044"/>
                </a:lnTo>
                <a:lnTo>
                  <a:pt x="192434" y="2196954"/>
                </a:lnTo>
                <a:lnTo>
                  <a:pt x="248241" y="2287589"/>
                </a:lnTo>
                <a:lnTo>
                  <a:pt x="310206" y="2373612"/>
                </a:lnTo>
                <a:lnTo>
                  <a:pt x="378026" y="2454691"/>
                </a:lnTo>
                <a:lnTo>
                  <a:pt x="451401" y="2530491"/>
                </a:lnTo>
                <a:lnTo>
                  <a:pt x="530027" y="2600677"/>
                </a:lnTo>
                <a:lnTo>
                  <a:pt x="613603" y="2664915"/>
                </a:lnTo>
                <a:lnTo>
                  <a:pt x="701827" y="2722870"/>
                </a:lnTo>
                <a:lnTo>
                  <a:pt x="794397" y="2774208"/>
                </a:lnTo>
                <a:lnTo>
                  <a:pt x="891012" y="2818595"/>
                </a:lnTo>
                <a:lnTo>
                  <a:pt x="991368" y="2855696"/>
                </a:lnTo>
                <a:lnTo>
                  <a:pt x="1095165" y="2885177"/>
                </a:lnTo>
                <a:lnTo>
                  <a:pt x="1202100" y="2906704"/>
                </a:lnTo>
                <a:lnTo>
                  <a:pt x="1311872" y="2919941"/>
                </a:lnTo>
                <a:lnTo>
                  <a:pt x="1424177" y="2924555"/>
                </a:lnTo>
                <a:lnTo>
                  <a:pt x="1460753" y="2923793"/>
                </a:lnTo>
                <a:lnTo>
                  <a:pt x="1497329" y="2922269"/>
                </a:lnTo>
                <a:lnTo>
                  <a:pt x="1607060" y="2912222"/>
                </a:lnTo>
                <a:lnTo>
                  <a:pt x="1704140" y="2895599"/>
                </a:lnTo>
                <a:lnTo>
                  <a:pt x="1387601" y="2895599"/>
                </a:lnTo>
                <a:lnTo>
                  <a:pt x="1279927" y="2888403"/>
                </a:lnTo>
                <a:lnTo>
                  <a:pt x="1174755" y="2873077"/>
                </a:lnTo>
                <a:lnTo>
                  <a:pt x="1072370" y="2849943"/>
                </a:lnTo>
                <a:lnTo>
                  <a:pt x="973054" y="2819321"/>
                </a:lnTo>
                <a:lnTo>
                  <a:pt x="877092" y="2781532"/>
                </a:lnTo>
                <a:lnTo>
                  <a:pt x="784767" y="2736897"/>
                </a:lnTo>
                <a:lnTo>
                  <a:pt x="696362" y="2685737"/>
                </a:lnTo>
                <a:lnTo>
                  <a:pt x="612160" y="2628371"/>
                </a:lnTo>
                <a:lnTo>
                  <a:pt x="532445" y="2565122"/>
                </a:lnTo>
                <a:lnTo>
                  <a:pt x="457500" y="2496310"/>
                </a:lnTo>
                <a:lnTo>
                  <a:pt x="387609" y="2422255"/>
                </a:lnTo>
                <a:lnTo>
                  <a:pt x="323056" y="2343278"/>
                </a:lnTo>
                <a:lnTo>
                  <a:pt x="264122" y="2259701"/>
                </a:lnTo>
                <a:lnTo>
                  <a:pt x="211092" y="2171842"/>
                </a:lnTo>
                <a:lnTo>
                  <a:pt x="164250" y="2080025"/>
                </a:lnTo>
                <a:lnTo>
                  <a:pt x="123878" y="1984568"/>
                </a:lnTo>
                <a:lnTo>
                  <a:pt x="90261" y="1885793"/>
                </a:lnTo>
                <a:lnTo>
                  <a:pt x="63680" y="1784021"/>
                </a:lnTo>
                <a:lnTo>
                  <a:pt x="44421" y="1679572"/>
                </a:lnTo>
                <a:lnTo>
                  <a:pt x="32765" y="1572767"/>
                </a:lnTo>
                <a:lnTo>
                  <a:pt x="28955" y="1498853"/>
                </a:lnTo>
                <a:lnTo>
                  <a:pt x="28193" y="1462277"/>
                </a:lnTo>
                <a:lnTo>
                  <a:pt x="28955" y="1424939"/>
                </a:lnTo>
                <a:lnTo>
                  <a:pt x="32765" y="1351787"/>
                </a:lnTo>
                <a:lnTo>
                  <a:pt x="44693" y="1243060"/>
                </a:lnTo>
                <a:lnTo>
                  <a:pt x="64516" y="1136779"/>
                </a:lnTo>
                <a:lnTo>
                  <a:pt x="91930" y="1033284"/>
                </a:lnTo>
                <a:lnTo>
                  <a:pt x="126632" y="932914"/>
                </a:lnTo>
                <a:lnTo>
                  <a:pt x="168315" y="836009"/>
                </a:lnTo>
                <a:lnTo>
                  <a:pt x="216675" y="742908"/>
                </a:lnTo>
                <a:lnTo>
                  <a:pt x="271408" y="653951"/>
                </a:lnTo>
                <a:lnTo>
                  <a:pt x="332208" y="569476"/>
                </a:lnTo>
                <a:lnTo>
                  <a:pt x="398772" y="489823"/>
                </a:lnTo>
                <a:lnTo>
                  <a:pt x="470794" y="415331"/>
                </a:lnTo>
                <a:lnTo>
                  <a:pt x="547969" y="346341"/>
                </a:lnTo>
                <a:lnTo>
                  <a:pt x="629993" y="283190"/>
                </a:lnTo>
                <a:lnTo>
                  <a:pt x="716561" y="226219"/>
                </a:lnTo>
                <a:lnTo>
                  <a:pt x="807369" y="175767"/>
                </a:lnTo>
                <a:lnTo>
                  <a:pt x="902111" y="132174"/>
                </a:lnTo>
                <a:lnTo>
                  <a:pt x="1000484" y="95777"/>
                </a:lnTo>
                <a:lnTo>
                  <a:pt x="1102181" y="66918"/>
                </a:lnTo>
                <a:lnTo>
                  <a:pt x="1206899" y="45935"/>
                </a:lnTo>
                <a:lnTo>
                  <a:pt x="1314333" y="33168"/>
                </a:lnTo>
                <a:lnTo>
                  <a:pt x="1424177" y="28955"/>
                </a:lnTo>
                <a:lnTo>
                  <a:pt x="1702243" y="28955"/>
                </a:lnTo>
                <a:lnTo>
                  <a:pt x="1682232" y="24376"/>
                </a:lnTo>
                <a:lnTo>
                  <a:pt x="1572865" y="8277"/>
                </a:lnTo>
                <a:lnTo>
                  <a:pt x="1460753" y="761"/>
                </a:lnTo>
                <a:lnTo>
                  <a:pt x="1423415" y="0"/>
                </a:lnTo>
                <a:close/>
              </a:path>
              <a:path w="2847975" h="2924810">
                <a:moveTo>
                  <a:pt x="1702243" y="28955"/>
                </a:moveTo>
                <a:lnTo>
                  <a:pt x="1459991" y="28955"/>
                </a:lnTo>
                <a:lnTo>
                  <a:pt x="1495805" y="30479"/>
                </a:lnTo>
                <a:lnTo>
                  <a:pt x="1603204" y="40382"/>
                </a:lnTo>
                <a:lnTo>
                  <a:pt x="1707926" y="58393"/>
                </a:lnTo>
                <a:lnTo>
                  <a:pt x="1809691" y="84177"/>
                </a:lnTo>
                <a:lnTo>
                  <a:pt x="1908220" y="117400"/>
                </a:lnTo>
                <a:lnTo>
                  <a:pt x="2003236" y="157730"/>
                </a:lnTo>
                <a:lnTo>
                  <a:pt x="2094459" y="204831"/>
                </a:lnTo>
                <a:lnTo>
                  <a:pt x="2181609" y="258371"/>
                </a:lnTo>
                <a:lnTo>
                  <a:pt x="2264409" y="318015"/>
                </a:lnTo>
                <a:lnTo>
                  <a:pt x="2342579" y="383430"/>
                </a:lnTo>
                <a:lnTo>
                  <a:pt x="2415840" y="454281"/>
                </a:lnTo>
                <a:lnTo>
                  <a:pt x="2483914" y="530235"/>
                </a:lnTo>
                <a:lnTo>
                  <a:pt x="2546521" y="610958"/>
                </a:lnTo>
                <a:lnTo>
                  <a:pt x="2603383" y="696116"/>
                </a:lnTo>
                <a:lnTo>
                  <a:pt x="2654220" y="785376"/>
                </a:lnTo>
                <a:lnTo>
                  <a:pt x="2698754" y="878403"/>
                </a:lnTo>
                <a:lnTo>
                  <a:pt x="2736706" y="974863"/>
                </a:lnTo>
                <a:lnTo>
                  <a:pt x="2767797" y="1074423"/>
                </a:lnTo>
                <a:lnTo>
                  <a:pt x="2791748" y="1176749"/>
                </a:lnTo>
                <a:lnTo>
                  <a:pt x="2808279" y="1281507"/>
                </a:lnTo>
                <a:lnTo>
                  <a:pt x="2817113" y="1388363"/>
                </a:lnTo>
                <a:lnTo>
                  <a:pt x="2819399" y="1462277"/>
                </a:lnTo>
                <a:lnTo>
                  <a:pt x="2818637" y="1499615"/>
                </a:lnTo>
                <a:lnTo>
                  <a:pt x="2808092" y="1645002"/>
                </a:lnTo>
                <a:lnTo>
                  <a:pt x="2791075" y="1751607"/>
                </a:lnTo>
                <a:lnTo>
                  <a:pt x="2766363" y="1855657"/>
                </a:lnTo>
                <a:lnTo>
                  <a:pt x="2734257" y="1956803"/>
                </a:lnTo>
                <a:lnTo>
                  <a:pt x="2695057" y="2054697"/>
                </a:lnTo>
                <a:lnTo>
                  <a:pt x="2649063" y="2148990"/>
                </a:lnTo>
                <a:lnTo>
                  <a:pt x="2596576" y="2239332"/>
                </a:lnTo>
                <a:lnTo>
                  <a:pt x="2537896" y="2325376"/>
                </a:lnTo>
                <a:lnTo>
                  <a:pt x="2473323" y="2406771"/>
                </a:lnTo>
                <a:lnTo>
                  <a:pt x="2403157" y="2483170"/>
                </a:lnTo>
                <a:lnTo>
                  <a:pt x="2327699" y="2554223"/>
                </a:lnTo>
                <a:lnTo>
                  <a:pt x="2247250" y="2619583"/>
                </a:lnTo>
                <a:lnTo>
                  <a:pt x="2162109" y="2678898"/>
                </a:lnTo>
                <a:lnTo>
                  <a:pt x="2072577" y="2731822"/>
                </a:lnTo>
                <a:lnTo>
                  <a:pt x="1978954" y="2778006"/>
                </a:lnTo>
                <a:lnTo>
                  <a:pt x="1881541" y="2817099"/>
                </a:lnTo>
                <a:lnTo>
                  <a:pt x="1780638" y="2848754"/>
                </a:lnTo>
                <a:lnTo>
                  <a:pt x="1676545" y="2872622"/>
                </a:lnTo>
                <a:lnTo>
                  <a:pt x="1569563" y="2888353"/>
                </a:lnTo>
                <a:lnTo>
                  <a:pt x="1459991" y="2895599"/>
                </a:lnTo>
                <a:lnTo>
                  <a:pt x="1704140" y="2895599"/>
                </a:lnTo>
                <a:lnTo>
                  <a:pt x="1817909" y="2867670"/>
                </a:lnTo>
                <a:lnTo>
                  <a:pt x="1918470" y="2833843"/>
                </a:lnTo>
                <a:lnTo>
                  <a:pt x="2015416" y="2792766"/>
                </a:lnTo>
                <a:lnTo>
                  <a:pt x="2108468" y="2744779"/>
                </a:lnTo>
                <a:lnTo>
                  <a:pt x="2197346" y="2690220"/>
                </a:lnTo>
                <a:lnTo>
                  <a:pt x="2281773" y="2629428"/>
                </a:lnTo>
                <a:lnTo>
                  <a:pt x="2361469" y="2562740"/>
                </a:lnTo>
                <a:lnTo>
                  <a:pt x="2436155" y="2490497"/>
                </a:lnTo>
                <a:lnTo>
                  <a:pt x="2505552" y="2413035"/>
                </a:lnTo>
                <a:lnTo>
                  <a:pt x="2569381" y="2330695"/>
                </a:lnTo>
                <a:lnTo>
                  <a:pt x="2627362" y="2243814"/>
                </a:lnTo>
                <a:lnTo>
                  <a:pt x="2679217" y="2152731"/>
                </a:lnTo>
                <a:lnTo>
                  <a:pt x="2724667" y="2057784"/>
                </a:lnTo>
                <a:lnTo>
                  <a:pt x="2763433" y="1959313"/>
                </a:lnTo>
                <a:lnTo>
                  <a:pt x="2795235" y="1857656"/>
                </a:lnTo>
                <a:lnTo>
                  <a:pt x="2819794" y="1753151"/>
                </a:lnTo>
                <a:lnTo>
                  <a:pt x="2836832" y="1646138"/>
                </a:lnTo>
                <a:lnTo>
                  <a:pt x="2846069" y="1536953"/>
                </a:lnTo>
                <a:lnTo>
                  <a:pt x="2847593" y="1499615"/>
                </a:lnTo>
                <a:lnTo>
                  <a:pt x="2847593" y="1424177"/>
                </a:lnTo>
                <a:lnTo>
                  <a:pt x="2836423" y="1275495"/>
                </a:lnTo>
                <a:lnTo>
                  <a:pt x="2818735" y="1166497"/>
                </a:lnTo>
                <a:lnTo>
                  <a:pt x="2793301" y="1060192"/>
                </a:lnTo>
                <a:lnTo>
                  <a:pt x="2760413" y="956926"/>
                </a:lnTo>
                <a:lnTo>
                  <a:pt x="2720367" y="857047"/>
                </a:lnTo>
                <a:lnTo>
                  <a:pt x="2673456" y="760900"/>
                </a:lnTo>
                <a:lnTo>
                  <a:pt x="2619976" y="668832"/>
                </a:lnTo>
                <a:lnTo>
                  <a:pt x="2560219" y="581190"/>
                </a:lnTo>
                <a:lnTo>
                  <a:pt x="2494481" y="498319"/>
                </a:lnTo>
                <a:lnTo>
                  <a:pt x="2423057" y="420566"/>
                </a:lnTo>
                <a:lnTo>
                  <a:pt x="2346239" y="348278"/>
                </a:lnTo>
                <a:lnTo>
                  <a:pt x="2264322" y="281802"/>
                </a:lnTo>
                <a:lnTo>
                  <a:pt x="2177602" y="221483"/>
                </a:lnTo>
                <a:lnTo>
                  <a:pt x="2086371" y="167667"/>
                </a:lnTo>
                <a:lnTo>
                  <a:pt x="1990924" y="120703"/>
                </a:lnTo>
                <a:lnTo>
                  <a:pt x="1891556" y="80935"/>
                </a:lnTo>
                <a:lnTo>
                  <a:pt x="1788560" y="48710"/>
                </a:lnTo>
                <a:lnTo>
                  <a:pt x="1702243" y="28955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5505450" y="3364424"/>
            <a:ext cx="247650" cy="247650"/>
          </a:xfrm>
          <a:custGeom>
            <a:avLst/>
            <a:gdLst/>
            <a:ahLst/>
            <a:cxnLst/>
            <a:rect l="l" t="t" r="r" b="b"/>
            <a:pathLst>
              <a:path w="247650" h="247650">
                <a:moveTo>
                  <a:pt x="123794" y="0"/>
                </a:moveTo>
                <a:lnTo>
                  <a:pt x="74647" y="10130"/>
                </a:lnTo>
                <a:lnTo>
                  <a:pt x="32785" y="40149"/>
                </a:lnTo>
                <a:lnTo>
                  <a:pt x="5417" y="90025"/>
                </a:lnTo>
                <a:lnTo>
                  <a:pt x="761" y="111057"/>
                </a:lnTo>
                <a:lnTo>
                  <a:pt x="761" y="117915"/>
                </a:lnTo>
                <a:lnTo>
                  <a:pt x="0" y="124011"/>
                </a:lnTo>
                <a:lnTo>
                  <a:pt x="761" y="130107"/>
                </a:lnTo>
                <a:lnTo>
                  <a:pt x="761" y="136965"/>
                </a:lnTo>
                <a:lnTo>
                  <a:pt x="3047" y="149157"/>
                </a:lnTo>
                <a:lnTo>
                  <a:pt x="18283" y="187682"/>
                </a:lnTo>
                <a:lnTo>
                  <a:pt x="55527" y="227225"/>
                </a:lnTo>
                <a:lnTo>
                  <a:pt x="103289" y="245587"/>
                </a:lnTo>
                <a:lnTo>
                  <a:pt x="120235" y="247139"/>
                </a:lnTo>
                <a:lnTo>
                  <a:pt x="137224" y="246457"/>
                </a:lnTo>
                <a:lnTo>
                  <a:pt x="153976" y="243569"/>
                </a:lnTo>
                <a:lnTo>
                  <a:pt x="170209" y="238507"/>
                </a:lnTo>
                <a:lnTo>
                  <a:pt x="185642" y="231298"/>
                </a:lnTo>
                <a:lnTo>
                  <a:pt x="190928" y="227864"/>
                </a:lnTo>
                <a:lnTo>
                  <a:pt x="117698" y="227864"/>
                </a:lnTo>
                <a:lnTo>
                  <a:pt x="103580" y="226143"/>
                </a:lnTo>
                <a:lnTo>
                  <a:pt x="64055" y="209837"/>
                </a:lnTo>
                <a:lnTo>
                  <a:pt x="33577" y="176490"/>
                </a:lnTo>
                <a:lnTo>
                  <a:pt x="19811" y="133917"/>
                </a:lnTo>
                <a:lnTo>
                  <a:pt x="19811" y="128583"/>
                </a:lnTo>
                <a:lnTo>
                  <a:pt x="19049" y="123249"/>
                </a:lnTo>
                <a:lnTo>
                  <a:pt x="19811" y="117915"/>
                </a:lnTo>
                <a:lnTo>
                  <a:pt x="19811" y="112581"/>
                </a:lnTo>
                <a:lnTo>
                  <a:pt x="23779" y="94377"/>
                </a:lnTo>
                <a:lnTo>
                  <a:pt x="47679" y="51680"/>
                </a:lnTo>
                <a:lnTo>
                  <a:pt x="84385" y="26709"/>
                </a:lnTo>
                <a:lnTo>
                  <a:pt x="127223" y="19274"/>
                </a:lnTo>
                <a:lnTo>
                  <a:pt x="190736" y="19274"/>
                </a:lnTo>
                <a:lnTo>
                  <a:pt x="188192" y="17488"/>
                </a:lnTo>
                <a:lnTo>
                  <a:pt x="173015" y="9791"/>
                </a:lnTo>
                <a:lnTo>
                  <a:pt x="157045" y="4312"/>
                </a:lnTo>
                <a:lnTo>
                  <a:pt x="140549" y="1048"/>
                </a:lnTo>
                <a:lnTo>
                  <a:pt x="123794" y="0"/>
                </a:lnTo>
                <a:close/>
              </a:path>
              <a:path w="247650" h="247650">
                <a:moveTo>
                  <a:pt x="190736" y="19274"/>
                </a:moveTo>
                <a:lnTo>
                  <a:pt x="127223" y="19274"/>
                </a:lnTo>
                <a:lnTo>
                  <a:pt x="141711" y="20660"/>
                </a:lnTo>
                <a:lnTo>
                  <a:pt x="155892" y="23965"/>
                </a:lnTo>
                <a:lnTo>
                  <a:pt x="194116" y="45330"/>
                </a:lnTo>
                <a:lnTo>
                  <a:pt x="220673" y="83720"/>
                </a:lnTo>
                <a:lnTo>
                  <a:pt x="228599" y="118677"/>
                </a:lnTo>
                <a:lnTo>
                  <a:pt x="228599" y="129345"/>
                </a:lnTo>
                <a:lnTo>
                  <a:pt x="214662" y="177010"/>
                </a:lnTo>
                <a:lnTo>
                  <a:pt x="185061" y="209310"/>
                </a:lnTo>
                <a:lnTo>
                  <a:pt x="145975" y="225828"/>
                </a:lnTo>
                <a:lnTo>
                  <a:pt x="117698" y="227864"/>
                </a:lnTo>
                <a:lnTo>
                  <a:pt x="190928" y="227864"/>
                </a:lnTo>
                <a:lnTo>
                  <a:pt x="224329" y="197094"/>
                </a:lnTo>
                <a:lnTo>
                  <a:pt x="245691" y="144647"/>
                </a:lnTo>
                <a:lnTo>
                  <a:pt x="247649" y="123249"/>
                </a:lnTo>
                <a:lnTo>
                  <a:pt x="247649" y="110295"/>
                </a:lnTo>
                <a:lnTo>
                  <a:pt x="235631" y="70470"/>
                </a:lnTo>
                <a:lnTo>
                  <a:pt x="202310" y="27402"/>
                </a:lnTo>
                <a:lnTo>
                  <a:pt x="190736" y="19274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5629655" y="3265932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199"/>
                </a:lnTo>
              </a:path>
            </a:pathLst>
          </a:custGeom>
          <a:ln w="13461">
            <a:solidFill>
              <a:srgbClr val="00CC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5398007" y="3491103"/>
            <a:ext cx="457200" cy="0"/>
          </a:xfrm>
          <a:custGeom>
            <a:avLst/>
            <a:gdLst/>
            <a:ahLst/>
            <a:cxnLst/>
            <a:rect l="l" t="t" r="r" b="b"/>
            <a:pathLst>
              <a:path w="457200">
                <a:moveTo>
                  <a:pt x="0" y="0"/>
                </a:moveTo>
                <a:lnTo>
                  <a:pt x="457199" y="0"/>
                </a:lnTo>
              </a:path>
            </a:pathLst>
          </a:custGeom>
          <a:ln w="14223">
            <a:solidFill>
              <a:srgbClr val="00CC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7458460" y="905256"/>
            <a:ext cx="1466850" cy="628650"/>
          </a:xfrm>
          <a:custGeom>
            <a:avLst/>
            <a:gdLst/>
            <a:ahLst/>
            <a:cxnLst/>
            <a:rect l="l" t="t" r="r" b="b"/>
            <a:pathLst>
              <a:path w="1466850" h="628650">
                <a:moveTo>
                  <a:pt x="1355597" y="0"/>
                </a:moveTo>
                <a:lnTo>
                  <a:pt x="105108" y="211"/>
                </a:lnTo>
                <a:lnTo>
                  <a:pt x="65542" y="9915"/>
                </a:lnTo>
                <a:lnTo>
                  <a:pt x="32915" y="32375"/>
                </a:lnTo>
                <a:lnTo>
                  <a:pt x="9753" y="65462"/>
                </a:lnTo>
                <a:lnTo>
                  <a:pt x="0" y="111251"/>
                </a:lnTo>
                <a:lnTo>
                  <a:pt x="0" y="518159"/>
                </a:lnTo>
                <a:lnTo>
                  <a:pt x="9859" y="562797"/>
                </a:lnTo>
                <a:lnTo>
                  <a:pt x="32321" y="595947"/>
                </a:lnTo>
                <a:lnTo>
                  <a:pt x="74260" y="622577"/>
                </a:lnTo>
                <a:lnTo>
                  <a:pt x="111251" y="628649"/>
                </a:lnTo>
                <a:lnTo>
                  <a:pt x="1356359" y="628649"/>
                </a:lnTo>
                <a:lnTo>
                  <a:pt x="1396471" y="620804"/>
                </a:lnTo>
                <a:lnTo>
                  <a:pt x="1417302" y="609599"/>
                </a:lnTo>
                <a:lnTo>
                  <a:pt x="1355597" y="609599"/>
                </a:lnTo>
                <a:lnTo>
                  <a:pt x="102074" y="609048"/>
                </a:lnTo>
                <a:lnTo>
                  <a:pt x="63682" y="596229"/>
                </a:lnTo>
                <a:lnTo>
                  <a:pt x="34467" y="568846"/>
                </a:lnTo>
                <a:lnTo>
                  <a:pt x="19049" y="517397"/>
                </a:lnTo>
                <a:lnTo>
                  <a:pt x="19049" y="111251"/>
                </a:lnTo>
                <a:lnTo>
                  <a:pt x="29525" y="68887"/>
                </a:lnTo>
                <a:lnTo>
                  <a:pt x="60197" y="34289"/>
                </a:lnTo>
                <a:lnTo>
                  <a:pt x="97998" y="20081"/>
                </a:lnTo>
                <a:lnTo>
                  <a:pt x="111251" y="19049"/>
                </a:lnTo>
                <a:lnTo>
                  <a:pt x="1417844" y="19049"/>
                </a:lnTo>
                <a:lnTo>
                  <a:pt x="1417069" y="18457"/>
                </a:lnTo>
                <a:lnTo>
                  <a:pt x="1405459" y="11653"/>
                </a:lnTo>
                <a:lnTo>
                  <a:pt x="1393045" y="6348"/>
                </a:lnTo>
                <a:lnTo>
                  <a:pt x="1379942" y="2674"/>
                </a:lnTo>
                <a:lnTo>
                  <a:pt x="1366265" y="761"/>
                </a:lnTo>
                <a:lnTo>
                  <a:pt x="1355597" y="0"/>
                </a:lnTo>
                <a:close/>
              </a:path>
              <a:path w="1466850" h="628650">
                <a:moveTo>
                  <a:pt x="1417844" y="19049"/>
                </a:moveTo>
                <a:lnTo>
                  <a:pt x="1355597" y="19049"/>
                </a:lnTo>
                <a:lnTo>
                  <a:pt x="1365503" y="19811"/>
                </a:lnTo>
                <a:lnTo>
                  <a:pt x="1381825" y="23027"/>
                </a:lnTo>
                <a:lnTo>
                  <a:pt x="1417349" y="42699"/>
                </a:lnTo>
                <a:lnTo>
                  <a:pt x="1440987" y="75628"/>
                </a:lnTo>
                <a:lnTo>
                  <a:pt x="1447799" y="111251"/>
                </a:lnTo>
                <a:lnTo>
                  <a:pt x="1447799" y="517397"/>
                </a:lnTo>
                <a:lnTo>
                  <a:pt x="1439046" y="556329"/>
                </a:lnTo>
                <a:lnTo>
                  <a:pt x="1414308" y="588621"/>
                </a:lnTo>
                <a:lnTo>
                  <a:pt x="1378279" y="606955"/>
                </a:lnTo>
                <a:lnTo>
                  <a:pt x="1355597" y="609599"/>
                </a:lnTo>
                <a:lnTo>
                  <a:pt x="1417302" y="609599"/>
                </a:lnTo>
                <a:lnTo>
                  <a:pt x="1448391" y="578869"/>
                </a:lnTo>
                <a:lnTo>
                  <a:pt x="1464175" y="541742"/>
                </a:lnTo>
                <a:lnTo>
                  <a:pt x="1466849" y="517397"/>
                </a:lnTo>
                <a:lnTo>
                  <a:pt x="1466849" y="110489"/>
                </a:lnTo>
                <a:lnTo>
                  <a:pt x="1459004" y="70378"/>
                </a:lnTo>
                <a:lnTo>
                  <a:pt x="1437413" y="36040"/>
                </a:lnTo>
                <a:lnTo>
                  <a:pt x="1427759" y="26630"/>
                </a:lnTo>
                <a:lnTo>
                  <a:pt x="1417844" y="19049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7458460" y="1591056"/>
            <a:ext cx="1466850" cy="628650"/>
          </a:xfrm>
          <a:custGeom>
            <a:avLst/>
            <a:gdLst/>
            <a:ahLst/>
            <a:cxnLst/>
            <a:rect l="l" t="t" r="r" b="b"/>
            <a:pathLst>
              <a:path w="1466850" h="628650">
                <a:moveTo>
                  <a:pt x="1355597" y="0"/>
                </a:moveTo>
                <a:lnTo>
                  <a:pt x="105108" y="211"/>
                </a:lnTo>
                <a:lnTo>
                  <a:pt x="65542" y="9915"/>
                </a:lnTo>
                <a:lnTo>
                  <a:pt x="32915" y="32375"/>
                </a:lnTo>
                <a:lnTo>
                  <a:pt x="9753" y="65462"/>
                </a:lnTo>
                <a:lnTo>
                  <a:pt x="0" y="111251"/>
                </a:lnTo>
                <a:lnTo>
                  <a:pt x="0" y="518159"/>
                </a:lnTo>
                <a:lnTo>
                  <a:pt x="9859" y="562797"/>
                </a:lnTo>
                <a:lnTo>
                  <a:pt x="32321" y="595947"/>
                </a:lnTo>
                <a:lnTo>
                  <a:pt x="74260" y="622577"/>
                </a:lnTo>
                <a:lnTo>
                  <a:pt x="111251" y="628649"/>
                </a:lnTo>
                <a:lnTo>
                  <a:pt x="1356359" y="628649"/>
                </a:lnTo>
                <a:lnTo>
                  <a:pt x="1396471" y="620804"/>
                </a:lnTo>
                <a:lnTo>
                  <a:pt x="1417302" y="609599"/>
                </a:lnTo>
                <a:lnTo>
                  <a:pt x="1355597" y="609599"/>
                </a:lnTo>
                <a:lnTo>
                  <a:pt x="102074" y="609048"/>
                </a:lnTo>
                <a:lnTo>
                  <a:pt x="63682" y="596229"/>
                </a:lnTo>
                <a:lnTo>
                  <a:pt x="34467" y="568846"/>
                </a:lnTo>
                <a:lnTo>
                  <a:pt x="19049" y="517397"/>
                </a:lnTo>
                <a:lnTo>
                  <a:pt x="19049" y="111251"/>
                </a:lnTo>
                <a:lnTo>
                  <a:pt x="29525" y="68887"/>
                </a:lnTo>
                <a:lnTo>
                  <a:pt x="60197" y="34289"/>
                </a:lnTo>
                <a:lnTo>
                  <a:pt x="97998" y="20081"/>
                </a:lnTo>
                <a:lnTo>
                  <a:pt x="111251" y="19049"/>
                </a:lnTo>
                <a:lnTo>
                  <a:pt x="1417844" y="19049"/>
                </a:lnTo>
                <a:lnTo>
                  <a:pt x="1417069" y="18457"/>
                </a:lnTo>
                <a:lnTo>
                  <a:pt x="1405459" y="11653"/>
                </a:lnTo>
                <a:lnTo>
                  <a:pt x="1393045" y="6348"/>
                </a:lnTo>
                <a:lnTo>
                  <a:pt x="1379942" y="2674"/>
                </a:lnTo>
                <a:lnTo>
                  <a:pt x="1366265" y="761"/>
                </a:lnTo>
                <a:lnTo>
                  <a:pt x="1355597" y="0"/>
                </a:lnTo>
                <a:close/>
              </a:path>
              <a:path w="1466850" h="628650">
                <a:moveTo>
                  <a:pt x="1417844" y="19049"/>
                </a:moveTo>
                <a:lnTo>
                  <a:pt x="1355597" y="19049"/>
                </a:lnTo>
                <a:lnTo>
                  <a:pt x="1365503" y="19811"/>
                </a:lnTo>
                <a:lnTo>
                  <a:pt x="1381825" y="23027"/>
                </a:lnTo>
                <a:lnTo>
                  <a:pt x="1417349" y="42699"/>
                </a:lnTo>
                <a:lnTo>
                  <a:pt x="1440987" y="75628"/>
                </a:lnTo>
                <a:lnTo>
                  <a:pt x="1447799" y="111251"/>
                </a:lnTo>
                <a:lnTo>
                  <a:pt x="1447799" y="517397"/>
                </a:lnTo>
                <a:lnTo>
                  <a:pt x="1439046" y="556329"/>
                </a:lnTo>
                <a:lnTo>
                  <a:pt x="1414308" y="588621"/>
                </a:lnTo>
                <a:lnTo>
                  <a:pt x="1378279" y="606955"/>
                </a:lnTo>
                <a:lnTo>
                  <a:pt x="1355597" y="609599"/>
                </a:lnTo>
                <a:lnTo>
                  <a:pt x="1417302" y="609599"/>
                </a:lnTo>
                <a:lnTo>
                  <a:pt x="1448391" y="578869"/>
                </a:lnTo>
                <a:lnTo>
                  <a:pt x="1464175" y="541742"/>
                </a:lnTo>
                <a:lnTo>
                  <a:pt x="1466849" y="517397"/>
                </a:lnTo>
                <a:lnTo>
                  <a:pt x="1466849" y="110489"/>
                </a:lnTo>
                <a:lnTo>
                  <a:pt x="1459004" y="70378"/>
                </a:lnTo>
                <a:lnTo>
                  <a:pt x="1437413" y="36040"/>
                </a:lnTo>
                <a:lnTo>
                  <a:pt x="1427759" y="26630"/>
                </a:lnTo>
                <a:lnTo>
                  <a:pt x="1417844" y="19049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7761230" y="995151"/>
            <a:ext cx="860425" cy="11813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20" marR="5077" algn="ctr"/>
            <a:r>
              <a:rPr sz="1600" dirty="0">
                <a:solidFill>
                  <a:prstClr val="black"/>
                </a:solidFill>
                <a:latin typeface="Arial"/>
                <a:cs typeface="Arial"/>
              </a:rPr>
              <a:t>Search</a:t>
            </a:r>
            <a:r>
              <a:rPr sz="16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window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8"/>
              </a:spcBef>
            </a:pPr>
            <a:endParaRPr sz="13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020" marR="5077" algn="ctr"/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Cente</a:t>
            </a:r>
            <a:r>
              <a:rPr sz="160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16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of</a:t>
            </a:r>
            <a:r>
              <a:rPr sz="1600" spc="-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prstClr val="black"/>
                </a:solidFill>
                <a:latin typeface="Arial"/>
                <a:cs typeface="Arial"/>
              </a:rPr>
              <a:t>mass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5488685" y="3354952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66700" h="266700">
                <a:moveTo>
                  <a:pt x="132728" y="0"/>
                </a:moveTo>
                <a:lnTo>
                  <a:pt x="79611" y="10833"/>
                </a:lnTo>
                <a:lnTo>
                  <a:pt x="34399" y="43171"/>
                </a:lnTo>
                <a:lnTo>
                  <a:pt x="12531" y="76684"/>
                </a:lnTo>
                <a:lnTo>
                  <a:pt x="0" y="119767"/>
                </a:lnTo>
                <a:lnTo>
                  <a:pt x="0" y="140341"/>
                </a:lnTo>
                <a:lnTo>
                  <a:pt x="9643" y="182902"/>
                </a:lnTo>
                <a:lnTo>
                  <a:pt x="31122" y="218981"/>
                </a:lnTo>
                <a:lnTo>
                  <a:pt x="59695" y="244733"/>
                </a:lnTo>
                <a:lnTo>
                  <a:pt x="110796" y="264520"/>
                </a:lnTo>
                <a:lnTo>
                  <a:pt x="128871" y="266209"/>
                </a:lnTo>
                <a:lnTo>
                  <a:pt x="146985" y="265496"/>
                </a:lnTo>
                <a:lnTo>
                  <a:pt x="198674" y="249232"/>
                </a:lnTo>
                <a:lnTo>
                  <a:pt x="226829" y="227974"/>
                </a:lnTo>
                <a:lnTo>
                  <a:pt x="126762" y="227974"/>
                </a:lnTo>
                <a:lnTo>
                  <a:pt x="113973" y="226382"/>
                </a:lnTo>
                <a:lnTo>
                  <a:pt x="78200" y="211447"/>
                </a:lnTo>
                <a:lnTo>
                  <a:pt x="50658" y="180952"/>
                </a:lnTo>
                <a:lnTo>
                  <a:pt x="38099" y="141865"/>
                </a:lnTo>
                <a:lnTo>
                  <a:pt x="38099" y="122815"/>
                </a:lnTo>
                <a:lnTo>
                  <a:pt x="54880" y="78620"/>
                </a:lnTo>
                <a:lnTo>
                  <a:pt x="85176" y="50623"/>
                </a:lnTo>
                <a:lnTo>
                  <a:pt x="122949" y="38646"/>
                </a:lnTo>
                <a:lnTo>
                  <a:pt x="136157" y="38183"/>
                </a:lnTo>
                <a:lnTo>
                  <a:pt x="226394" y="38183"/>
                </a:lnTo>
                <a:lnTo>
                  <a:pt x="217471" y="29691"/>
                </a:lnTo>
                <a:lnTo>
                  <a:pt x="202260" y="18981"/>
                </a:lnTo>
                <a:lnTo>
                  <a:pt x="185889" y="10656"/>
                </a:lnTo>
                <a:lnTo>
                  <a:pt x="168649" y="4717"/>
                </a:lnTo>
                <a:lnTo>
                  <a:pt x="150832" y="1165"/>
                </a:lnTo>
                <a:lnTo>
                  <a:pt x="132728" y="0"/>
                </a:lnTo>
                <a:close/>
              </a:path>
              <a:path w="266700" h="266700">
                <a:moveTo>
                  <a:pt x="226394" y="38183"/>
                </a:moveTo>
                <a:lnTo>
                  <a:pt x="136157" y="38183"/>
                </a:lnTo>
                <a:lnTo>
                  <a:pt x="149303" y="39474"/>
                </a:lnTo>
                <a:lnTo>
                  <a:pt x="162160" y="42512"/>
                </a:lnTo>
                <a:lnTo>
                  <a:pt x="196772" y="62040"/>
                </a:lnTo>
                <a:lnTo>
                  <a:pt x="220746" y="97054"/>
                </a:lnTo>
                <a:lnTo>
                  <a:pt x="227837" y="128911"/>
                </a:lnTo>
                <a:lnTo>
                  <a:pt x="228599" y="133483"/>
                </a:lnTo>
                <a:lnTo>
                  <a:pt x="214908" y="181973"/>
                </a:lnTo>
                <a:lnTo>
                  <a:pt x="187903" y="211229"/>
                </a:lnTo>
                <a:lnTo>
                  <a:pt x="152399" y="226171"/>
                </a:lnTo>
                <a:lnTo>
                  <a:pt x="126762" y="227974"/>
                </a:lnTo>
                <a:lnTo>
                  <a:pt x="226829" y="227974"/>
                </a:lnTo>
                <a:lnTo>
                  <a:pt x="250605" y="195706"/>
                </a:lnTo>
                <a:lnTo>
                  <a:pt x="264090" y="155832"/>
                </a:lnTo>
                <a:lnTo>
                  <a:pt x="266699" y="132721"/>
                </a:lnTo>
                <a:lnTo>
                  <a:pt x="265937" y="125863"/>
                </a:lnTo>
                <a:lnTo>
                  <a:pt x="265937" y="119005"/>
                </a:lnTo>
                <a:lnTo>
                  <a:pt x="260893" y="96376"/>
                </a:lnTo>
                <a:lnTo>
                  <a:pt x="253233" y="76129"/>
                </a:lnTo>
                <a:lnTo>
                  <a:pt x="243249" y="58266"/>
                </a:lnTo>
                <a:lnTo>
                  <a:pt x="231231" y="42787"/>
                </a:lnTo>
                <a:lnTo>
                  <a:pt x="226394" y="38183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5622035" y="3265932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199"/>
                </a:lnTo>
              </a:path>
            </a:pathLst>
          </a:custGeom>
          <a:ln w="3936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5389626" y="3491484"/>
            <a:ext cx="457200" cy="0"/>
          </a:xfrm>
          <a:custGeom>
            <a:avLst/>
            <a:gdLst/>
            <a:ahLst/>
            <a:cxnLst/>
            <a:rect l="l" t="t" r="r" b="b"/>
            <a:pathLst>
              <a:path w="457200">
                <a:moveTo>
                  <a:pt x="0" y="0"/>
                </a:moveTo>
                <a:lnTo>
                  <a:pt x="457199" y="0"/>
                </a:lnTo>
              </a:path>
            </a:pathLst>
          </a:custGeom>
          <a:ln w="3936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4" name="object 1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28"/>
            <a:r>
              <a:rPr spc="-5" dirty="0"/>
              <a:t>Mea</a:t>
            </a:r>
            <a:r>
              <a:rPr dirty="0"/>
              <a:t>n</a:t>
            </a:r>
            <a:r>
              <a:rPr spc="90" dirty="0">
                <a:latin typeface="Times New Roman"/>
                <a:cs typeface="Times New Roman"/>
              </a:rPr>
              <a:t> </a:t>
            </a:r>
            <a:r>
              <a:rPr spc="-5" dirty="0"/>
              <a:t>shift</a:t>
            </a:r>
          </a:p>
        </p:txBody>
      </p:sp>
      <p:sp>
        <p:nvSpPr>
          <p:cNvPr id="105" name="object 105"/>
          <p:cNvSpPr txBox="1"/>
          <p:nvPr/>
        </p:nvSpPr>
        <p:spPr>
          <a:xfrm>
            <a:off x="199136" y="6587131"/>
            <a:ext cx="243840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52"/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Slide</a:t>
            </a:r>
            <a:r>
              <a:rPr sz="14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by</a:t>
            </a:r>
            <a:r>
              <a:rPr sz="1400" spc="1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-195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  <a:r>
              <a:rPr sz="14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Ukrainitz</a:t>
            </a:r>
            <a:r>
              <a:rPr sz="14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&amp;</a:t>
            </a:r>
            <a:r>
              <a:rPr sz="14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B.</a:t>
            </a:r>
            <a:r>
              <a:rPr sz="14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Sarel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81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4540" y="1005044"/>
            <a:ext cx="7373620" cy="1813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4147" marR="5077" indent="-341499">
              <a:buClr>
                <a:srgbClr val="010000"/>
              </a:buClr>
              <a:buFont typeface="Arial"/>
              <a:buChar char="•"/>
              <a:tabLst>
                <a:tab pos="354778" algn="l"/>
              </a:tabLst>
            </a:pP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Cluster:</a:t>
            </a:r>
            <a:r>
              <a:rPr sz="2800" spc="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all</a:t>
            </a:r>
            <a:r>
              <a:rPr sz="2800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data</a:t>
            </a:r>
            <a:r>
              <a:rPr sz="2800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points</a:t>
            </a:r>
            <a:r>
              <a:rPr sz="2800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in</a:t>
            </a:r>
            <a:r>
              <a:rPr sz="2800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800" spc="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attraction</a:t>
            </a:r>
            <a:r>
              <a:rPr sz="2800" spc="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basin</a:t>
            </a:r>
            <a:r>
              <a:rPr sz="28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2800" spc="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800" spc="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mode</a:t>
            </a:r>
            <a:endParaRPr sz="2800">
              <a:solidFill>
                <a:prstClr val="black"/>
              </a:solidFill>
              <a:latin typeface="Arial"/>
              <a:cs typeface="Arial"/>
            </a:endParaRPr>
          </a:p>
          <a:p>
            <a:pPr marL="354147" marR="791141" indent="-341499">
              <a:spcBef>
                <a:spcPts val="670"/>
              </a:spcBef>
              <a:buClr>
                <a:srgbClr val="010000"/>
              </a:buClr>
              <a:buFont typeface="Arial"/>
              <a:buChar char="•"/>
              <a:tabLst>
                <a:tab pos="354778" algn="l"/>
              </a:tabLst>
            </a:pP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Attraction</a:t>
            </a:r>
            <a:r>
              <a:rPr sz="2800" spc="5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basin:</a:t>
            </a:r>
            <a:r>
              <a:rPr sz="2800" spc="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800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region</a:t>
            </a:r>
            <a:r>
              <a:rPr sz="2800" spc="9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for</a:t>
            </a:r>
            <a:r>
              <a:rPr sz="2800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which</a:t>
            </a:r>
            <a:r>
              <a:rPr sz="2800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all</a:t>
            </a:r>
            <a:r>
              <a:rPr sz="28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trajectories</a:t>
            </a:r>
            <a:r>
              <a:rPr sz="2800" spc="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lead</a:t>
            </a:r>
            <a:r>
              <a:rPr sz="2800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to</a:t>
            </a:r>
            <a:r>
              <a:rPr sz="2800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800" spc="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same</a:t>
            </a:r>
            <a:r>
              <a:rPr sz="2800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mode</a:t>
            </a:r>
            <a:endParaRPr sz="28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91511" y="3303305"/>
            <a:ext cx="2515362" cy="25793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14088" y="3303305"/>
            <a:ext cx="2515362" cy="25793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90315" y="3237738"/>
            <a:ext cx="5041277" cy="28011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28"/>
            <a:r>
              <a:rPr dirty="0"/>
              <a:t>Mean</a:t>
            </a:r>
            <a:r>
              <a:rPr spc="90" dirty="0">
                <a:latin typeface="Times New Roman"/>
                <a:cs typeface="Times New Roman"/>
              </a:rPr>
              <a:t> </a:t>
            </a:r>
            <a:r>
              <a:rPr dirty="0"/>
              <a:t>shift</a:t>
            </a:r>
            <a:r>
              <a:rPr spc="90" dirty="0">
                <a:latin typeface="Times New Roman"/>
                <a:cs typeface="Times New Roman"/>
              </a:rPr>
              <a:t> </a:t>
            </a:r>
            <a:r>
              <a:rPr dirty="0"/>
              <a:t>clustering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99136" y="6587131"/>
            <a:ext cx="243840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52"/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Slide</a:t>
            </a:r>
            <a:r>
              <a:rPr sz="14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by</a:t>
            </a:r>
            <a:r>
              <a:rPr sz="1400" spc="1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-195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  <a:r>
              <a:rPr sz="14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Ukrainitz</a:t>
            </a:r>
            <a:r>
              <a:rPr sz="1400" spc="2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&amp;</a:t>
            </a:r>
            <a:r>
              <a:rPr sz="14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B.</a:t>
            </a:r>
            <a:r>
              <a:rPr sz="14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Sarel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516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/>
              <a:t>Introduction to image segmentation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1182688" y="2017748"/>
            <a:ext cx="7772400" cy="4840287"/>
          </a:xfrm>
        </p:spPr>
        <p:txBody>
          <a:bodyPr/>
          <a:lstStyle/>
          <a:p>
            <a:pPr eaLnBrk="1" hangingPunct="1"/>
            <a:r>
              <a:rPr lang="en-GB" altLang="en-US" dirty="0" smtClean="0"/>
              <a:t>Example 2</a:t>
            </a:r>
          </a:p>
          <a:p>
            <a:pPr lvl="1" eaLnBrk="1" hangingPunct="1"/>
            <a:r>
              <a:rPr lang="en-GB" altLang="en-US" dirty="0" smtClean="0"/>
              <a:t>Segmentation based on texture</a:t>
            </a:r>
          </a:p>
          <a:p>
            <a:pPr marL="392090" lvl="1" indent="0" eaLnBrk="1" hangingPunct="1">
              <a:buNone/>
            </a:pPr>
            <a:endParaRPr lang="en-GB" alt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39910" indent="-28458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38333" indent="-227678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593665" indent="-227678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48995" indent="-227678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04332" indent="-2276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59664" indent="-2276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14995" indent="-2276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70326" indent="-2276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AC116F1E-8C3F-425C-B527-44FCC7E46207}" type="slidenum">
              <a:rPr lang="en-GB" altLang="zh-CN" sz="1200">
                <a:solidFill>
                  <a:srgbClr val="045C75"/>
                </a:solidFill>
              </a:rPr>
              <a:pPr eaLnBrk="1" hangingPunct="1"/>
              <a:t>7</a:t>
            </a:fld>
            <a:endParaRPr lang="en-GB" altLang="zh-CN" sz="1200">
              <a:solidFill>
                <a:srgbClr val="045C75"/>
              </a:solidFill>
            </a:endParaRPr>
          </a:p>
        </p:txBody>
      </p:sp>
      <p:pic>
        <p:nvPicPr>
          <p:cNvPr id="5" name="Picture 3" descr="C:\Documents and Settings\spannm\Desktop\General Photos\sofa.gif"/>
          <p:cNvPicPr>
            <a:picLocks noChangeAspect="1" noChangeArrowheads="1"/>
          </p:cNvPicPr>
          <p:nvPr/>
        </p:nvPicPr>
        <p:blipFill>
          <a:blip r:embed="rId3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924944"/>
            <a:ext cx="4464496" cy="3817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522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1140" y="996850"/>
            <a:ext cx="8472805" cy="1708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3868" indent="-531225">
              <a:buClr>
                <a:srgbClr val="010000"/>
              </a:buClr>
              <a:buFont typeface="Arial"/>
              <a:buChar char="•"/>
              <a:tabLst>
                <a:tab pos="543868" algn="l"/>
              </a:tabLst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Fin</a:t>
            </a: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400" spc="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feature</a:t>
            </a: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400" spc="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(color</a:t>
            </a: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,</a:t>
            </a:r>
            <a:r>
              <a:rPr sz="2400" spc="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gradients</a:t>
            </a: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,</a:t>
            </a:r>
            <a:r>
              <a:rPr sz="2400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prstClr val="black"/>
                </a:solidFill>
                <a:latin typeface="Arial"/>
                <a:cs typeface="Arial"/>
              </a:rPr>
              <a:t>texture</a:t>
            </a:r>
            <a:r>
              <a:rPr sz="2400" spc="-10" dirty="0">
                <a:solidFill>
                  <a:prstClr val="black"/>
                </a:solidFill>
                <a:latin typeface="Arial"/>
                <a:cs typeface="Arial"/>
              </a:rPr>
              <a:t>,</a:t>
            </a:r>
            <a:r>
              <a:rPr sz="2400" spc="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prstClr val="black"/>
                </a:solidFill>
                <a:latin typeface="Arial"/>
                <a:cs typeface="Arial"/>
              </a:rPr>
              <a:t>etc)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543868" indent="-531225">
              <a:spcBef>
                <a:spcPts val="575"/>
              </a:spcBef>
              <a:buClr>
                <a:srgbClr val="010000"/>
              </a:buClr>
              <a:buFont typeface="Arial"/>
              <a:buChar char="•"/>
              <a:tabLst>
                <a:tab pos="543868" algn="l"/>
              </a:tabLst>
            </a:pP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Initialize</a:t>
            </a:r>
            <a:r>
              <a:rPr sz="2400" spc="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window</a:t>
            </a: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400" spc="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400" spc="-10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400" spc="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individua</a:t>
            </a: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2400" spc="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feature</a:t>
            </a:r>
            <a:r>
              <a:rPr sz="2400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points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543868" indent="-531225">
              <a:spcBef>
                <a:spcPts val="575"/>
              </a:spcBef>
              <a:buClr>
                <a:srgbClr val="010000"/>
              </a:buClr>
              <a:buFont typeface="Arial"/>
              <a:buChar char="•"/>
              <a:tabLst>
                <a:tab pos="543868" algn="l"/>
              </a:tabLst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Perfor</a:t>
            </a: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2400" spc="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mea</a:t>
            </a: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2400" spc="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prstClr val="black"/>
                </a:solidFill>
                <a:latin typeface="Arial"/>
                <a:cs typeface="Arial"/>
              </a:rPr>
              <a:t>shif</a:t>
            </a:r>
            <a:r>
              <a:rPr sz="2400" spc="-10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400" spc="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prstClr val="black"/>
                </a:solidFill>
                <a:latin typeface="Arial"/>
                <a:cs typeface="Arial"/>
              </a:rPr>
              <a:t>fo</a:t>
            </a:r>
            <a:r>
              <a:rPr sz="2400" spc="-1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400" spc="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eac</a:t>
            </a: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h</a:t>
            </a:r>
            <a:r>
              <a:rPr sz="2400" spc="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windo</a:t>
            </a: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z="2400" spc="9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unti</a:t>
            </a: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l</a:t>
            </a:r>
            <a:r>
              <a:rPr sz="2400" spc="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convergence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543868" indent="-531225">
              <a:spcBef>
                <a:spcPts val="575"/>
              </a:spcBef>
              <a:buClr>
                <a:srgbClr val="010000"/>
              </a:buClr>
              <a:buFont typeface="Arial"/>
              <a:buChar char="•"/>
              <a:tabLst>
                <a:tab pos="543868" algn="l"/>
              </a:tabLst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Merg</a:t>
            </a: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400" spc="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window</a:t>
            </a: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400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prstClr val="black"/>
                </a:solidFill>
                <a:latin typeface="Arial"/>
                <a:cs typeface="Arial"/>
              </a:rPr>
              <a:t>tha</a:t>
            </a:r>
            <a:r>
              <a:rPr sz="2400" spc="-10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400" spc="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en</a:t>
            </a: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400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u</a:t>
            </a: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2400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nea</a:t>
            </a: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400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th</a:t>
            </a: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400" spc="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sam</a:t>
            </a: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400" spc="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“peak</a:t>
            </a: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”</a:t>
            </a:r>
            <a:r>
              <a:rPr sz="2400" spc="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2400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mode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28"/>
            <a:r>
              <a:rPr spc="-5" dirty="0"/>
              <a:t>Mea</a:t>
            </a:r>
            <a:r>
              <a:rPr dirty="0"/>
              <a:t>n</a:t>
            </a:r>
            <a:r>
              <a:rPr spc="90" dirty="0">
                <a:latin typeface="Times New Roman"/>
                <a:cs typeface="Times New Roman"/>
              </a:rPr>
              <a:t> </a:t>
            </a:r>
            <a:r>
              <a:rPr spc="-5" dirty="0"/>
              <a:t>shif</a:t>
            </a:r>
            <a:r>
              <a:rPr dirty="0"/>
              <a:t>t</a:t>
            </a:r>
            <a:r>
              <a:rPr spc="90" dirty="0">
                <a:latin typeface="Times New Roman"/>
                <a:cs typeface="Times New Roman"/>
              </a:rPr>
              <a:t> </a:t>
            </a:r>
            <a:r>
              <a:rPr spc="-5" dirty="0"/>
              <a:t>clustering/segmentation</a:t>
            </a:r>
          </a:p>
        </p:txBody>
      </p:sp>
      <p:sp>
        <p:nvSpPr>
          <p:cNvPr id="4" name="object 4"/>
          <p:cNvSpPr/>
          <p:nvPr/>
        </p:nvSpPr>
        <p:spPr>
          <a:xfrm>
            <a:off x="4054602" y="2660908"/>
            <a:ext cx="4936998" cy="41970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2308" y="3194305"/>
            <a:ext cx="3876294" cy="29954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4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07458" y="3752850"/>
            <a:ext cx="3726942" cy="25481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8076" y="1178052"/>
            <a:ext cx="3733800" cy="2400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91455" y="1143000"/>
            <a:ext cx="3733800" cy="2400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2554" y="3752850"/>
            <a:ext cx="3729228" cy="25481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3141" y="6394886"/>
            <a:ext cx="697674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52"/>
            <a:r>
              <a:rPr spc="-15" dirty="0">
                <a:solidFill>
                  <a:prstClr val="black"/>
                </a:solidFill>
                <a:latin typeface="Arial"/>
                <a:cs typeface="Arial"/>
                <a:hlinkClick r:id="rId7"/>
              </a:rPr>
              <a:t>http://ww</a:t>
            </a:r>
            <a:r>
              <a:rPr spc="-114" dirty="0">
                <a:solidFill>
                  <a:prstClr val="black"/>
                </a:solidFill>
                <a:latin typeface="Arial"/>
                <a:cs typeface="Arial"/>
                <a:hlinkClick r:id="rId7"/>
              </a:rPr>
              <a:t>w</a:t>
            </a:r>
            <a:r>
              <a:rPr dirty="0">
                <a:solidFill>
                  <a:prstClr val="black"/>
                </a:solidFill>
                <a:latin typeface="Arial"/>
                <a:cs typeface="Arial"/>
                <a:hlinkClick r:id="rId7"/>
              </a:rPr>
              <a:t>.caip.rutgers.edu/~comanici/M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  <a:hlinkClick r:id="rId7"/>
              </a:rPr>
              <a:t>S</a:t>
            </a:r>
            <a:r>
              <a:rPr spc="-160" dirty="0">
                <a:solidFill>
                  <a:prstClr val="black"/>
                </a:solidFill>
                <a:latin typeface="Arial"/>
                <a:cs typeface="Arial"/>
                <a:hlinkClick r:id="rId7"/>
              </a:rPr>
              <a:t>P</a:t>
            </a:r>
            <a:r>
              <a:rPr dirty="0">
                <a:solidFill>
                  <a:prstClr val="black"/>
                </a:solidFill>
                <a:latin typeface="Arial"/>
                <a:cs typeface="Arial"/>
                <a:hlinkClick r:id="rId7"/>
              </a:rPr>
              <a:t>AMI/msPamiResults.html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28"/>
            <a:r>
              <a:rPr spc="-5" dirty="0"/>
              <a:t>Mea</a:t>
            </a:r>
            <a:r>
              <a:rPr dirty="0"/>
              <a:t>n</a:t>
            </a:r>
            <a:r>
              <a:rPr spc="85" dirty="0">
                <a:latin typeface="Times New Roman"/>
                <a:cs typeface="Times New Roman"/>
              </a:rPr>
              <a:t> </a:t>
            </a:r>
            <a:r>
              <a:rPr spc="-5" dirty="0"/>
              <a:t>shif</a:t>
            </a:r>
            <a:r>
              <a:rPr dirty="0"/>
              <a:t>t</a:t>
            </a:r>
            <a:r>
              <a:rPr spc="85" dirty="0">
                <a:latin typeface="Times New Roman"/>
                <a:cs typeface="Times New Roman"/>
              </a:rPr>
              <a:t> </a:t>
            </a:r>
            <a:r>
              <a:rPr spc="-5" dirty="0"/>
              <a:t>segmentatio</a:t>
            </a:r>
            <a:r>
              <a:rPr dirty="0"/>
              <a:t>n</a:t>
            </a:r>
            <a:r>
              <a:rPr spc="85" dirty="0">
                <a:latin typeface="Times New Roman"/>
                <a:cs typeface="Times New Roman"/>
              </a:rPr>
              <a:t> </a:t>
            </a:r>
            <a:r>
              <a:rPr spc="-5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75876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28"/>
            <a:r>
              <a:rPr spc="-5" dirty="0"/>
              <a:t>Mor</a:t>
            </a:r>
            <a:r>
              <a:rPr dirty="0"/>
              <a:t>e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5" dirty="0"/>
              <a:t>results</a:t>
            </a:r>
          </a:p>
        </p:txBody>
      </p:sp>
      <p:sp>
        <p:nvSpPr>
          <p:cNvPr id="3" name="object 3"/>
          <p:cNvSpPr/>
          <p:nvPr/>
        </p:nvSpPr>
        <p:spPr>
          <a:xfrm>
            <a:off x="838200" y="1295400"/>
            <a:ext cx="7543800" cy="50802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30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28"/>
            <a:r>
              <a:rPr spc="-5" dirty="0"/>
              <a:t>Mor</a:t>
            </a:r>
            <a:r>
              <a:rPr dirty="0"/>
              <a:t>e</a:t>
            </a:r>
            <a:r>
              <a:rPr spc="95" dirty="0">
                <a:latin typeface="Times New Roman"/>
                <a:cs typeface="Times New Roman"/>
              </a:rPr>
              <a:t> </a:t>
            </a:r>
            <a:r>
              <a:rPr spc="-5" dirty="0"/>
              <a:t>results</a:t>
            </a:r>
          </a:p>
        </p:txBody>
      </p:sp>
      <p:sp>
        <p:nvSpPr>
          <p:cNvPr id="3" name="object 3"/>
          <p:cNvSpPr/>
          <p:nvPr/>
        </p:nvSpPr>
        <p:spPr>
          <a:xfrm>
            <a:off x="1676435" y="990600"/>
            <a:ext cx="5509259" cy="27752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76400" y="3886200"/>
            <a:ext cx="5562600" cy="27660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03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dirty="0" smtClean="0"/>
              <a:t>Introduction</a:t>
            </a:r>
          </a:p>
          <a:p>
            <a:r>
              <a:rPr lang="en-US" altLang="zh-CN" dirty="0" smtClean="0"/>
              <a:t>Granularity/Hierarchy</a:t>
            </a:r>
            <a:endParaRPr lang="en-US" altLang="zh-CN" dirty="0"/>
          </a:p>
          <a:p>
            <a:r>
              <a:rPr lang="en-US" altLang="zh-CN" dirty="0"/>
              <a:t>The Goals of </a:t>
            </a:r>
            <a:r>
              <a:rPr lang="en-US" altLang="zh-CN" dirty="0" smtClean="0"/>
              <a:t>Segmentation</a:t>
            </a:r>
          </a:p>
          <a:p>
            <a:r>
              <a:rPr lang="en-US" altLang="zh-CN" dirty="0"/>
              <a:t>Segmentation by </a:t>
            </a:r>
            <a:r>
              <a:rPr lang="en-US" altLang="zh-CN" dirty="0" err="1"/>
              <a:t>Thresholding</a:t>
            </a:r>
            <a:endParaRPr lang="en-US" altLang="zh-CN" dirty="0"/>
          </a:p>
          <a:p>
            <a:r>
              <a:rPr lang="en-US" altLang="zh-CN" dirty="0"/>
              <a:t>Region-Based Segmentation</a:t>
            </a:r>
          </a:p>
          <a:p>
            <a:r>
              <a:rPr lang="en-US" altLang="zh-CN" dirty="0"/>
              <a:t>Watershed Segmentation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Segmentation </a:t>
            </a:r>
            <a:r>
              <a:rPr lang="en-US" altLang="zh-CN" dirty="0">
                <a:solidFill>
                  <a:srgbClr val="FF0000"/>
                </a:solidFill>
              </a:rPr>
              <a:t>as </a:t>
            </a:r>
            <a:r>
              <a:rPr lang="en-US" altLang="zh-CN" dirty="0" smtClean="0">
                <a:solidFill>
                  <a:srgbClr val="FF0000"/>
                </a:solidFill>
              </a:rPr>
              <a:t>Clustering</a:t>
            </a:r>
          </a:p>
          <a:p>
            <a:pPr lvl="1"/>
            <a:r>
              <a:rPr lang="en-US" altLang="zh-CN" dirty="0" smtClean="0"/>
              <a:t>K-means clustering</a:t>
            </a:r>
            <a:endParaRPr lang="en-US" altLang="zh-CN" dirty="0"/>
          </a:p>
          <a:p>
            <a:pPr lvl="1"/>
            <a:r>
              <a:rPr lang="en-US" altLang="zh-CN" dirty="0" smtClean="0"/>
              <a:t>Mean </a:t>
            </a:r>
            <a:r>
              <a:rPr lang="en-US" altLang="zh-CN" dirty="0"/>
              <a:t>shift clustering 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Graph </a:t>
            </a:r>
            <a:r>
              <a:rPr lang="en-US" altLang="zh-CN" dirty="0">
                <a:solidFill>
                  <a:srgbClr val="FF0000"/>
                </a:solidFill>
              </a:rPr>
              <a:t>partitioning/spectral </a:t>
            </a:r>
            <a:r>
              <a:rPr lang="en-US" altLang="zh-CN" dirty="0" smtClean="0">
                <a:solidFill>
                  <a:srgbClr val="FF0000"/>
                </a:solidFill>
              </a:rPr>
              <a:t>clustering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ea typeface="宋体" pitchFamily="2" charset="-122"/>
              </a:rPr>
              <a:t>Discontinuity-based Method</a:t>
            </a:r>
            <a:endParaRPr lang="en-US" altLang="zh-CN" dirty="0" smtClean="0"/>
          </a:p>
          <a:p>
            <a:r>
              <a:rPr lang="en-US" altLang="zh-CN" dirty="0" smtClean="0"/>
              <a:t>Semantic </a:t>
            </a:r>
            <a:r>
              <a:rPr lang="en-US" altLang="zh-CN" dirty="0"/>
              <a:t>Segmentation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996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8476" y="1442314"/>
            <a:ext cx="2145409" cy="21454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28"/>
            <a:r>
              <a:rPr dirty="0"/>
              <a:t>Images</a:t>
            </a:r>
            <a:r>
              <a:rPr spc="85" dirty="0">
                <a:latin typeface="Times New Roman"/>
                <a:cs typeface="Times New Roman"/>
              </a:rPr>
              <a:t> </a:t>
            </a:r>
            <a:r>
              <a:rPr spc="-5" dirty="0"/>
              <a:t>a</a:t>
            </a:r>
            <a:r>
              <a:rPr dirty="0"/>
              <a:t>s</a:t>
            </a:r>
            <a:r>
              <a:rPr spc="90" dirty="0">
                <a:latin typeface="Times New Roman"/>
                <a:cs typeface="Times New Roman"/>
              </a:rPr>
              <a:t> </a:t>
            </a:r>
            <a:r>
              <a:rPr spc="-5" dirty="0"/>
              <a:t>graphs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2140" y="4357811"/>
            <a:ext cx="7910830" cy="23339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4147" indent="-341499">
              <a:buClr>
                <a:srgbClr val="010000"/>
              </a:buClr>
              <a:buFont typeface="Arial"/>
              <a:buChar char="•"/>
              <a:tabLst>
                <a:tab pos="354778" algn="l"/>
              </a:tabLst>
            </a:pP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Node</a:t>
            </a:r>
            <a:r>
              <a:rPr sz="2800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for</a:t>
            </a:r>
            <a:r>
              <a:rPr sz="2800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every</a:t>
            </a:r>
            <a:r>
              <a:rPr sz="2800" spc="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pixel</a:t>
            </a:r>
            <a:endParaRPr sz="2800">
              <a:solidFill>
                <a:prstClr val="black"/>
              </a:solidFill>
              <a:latin typeface="Arial"/>
              <a:cs typeface="Arial"/>
            </a:endParaRPr>
          </a:p>
          <a:p>
            <a:pPr marL="354147" marR="5077" indent="-341499">
              <a:spcBef>
                <a:spcPts val="670"/>
              </a:spcBef>
              <a:buClr>
                <a:srgbClr val="010000"/>
              </a:buClr>
              <a:buFont typeface="Arial"/>
              <a:buChar char="•"/>
              <a:tabLst>
                <a:tab pos="354778" algn="l"/>
              </a:tabLst>
            </a:pP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Edge</a:t>
            </a:r>
            <a:r>
              <a:rPr sz="2800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between</a:t>
            </a:r>
            <a:r>
              <a:rPr sz="2800" spc="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every</a:t>
            </a:r>
            <a:r>
              <a:rPr sz="2800" spc="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pair</a:t>
            </a:r>
            <a:r>
              <a:rPr sz="2800" spc="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of</a:t>
            </a:r>
            <a:r>
              <a:rPr sz="2800" spc="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pixels</a:t>
            </a:r>
            <a:r>
              <a:rPr sz="2800" spc="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(or</a:t>
            </a:r>
            <a:r>
              <a:rPr sz="2800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every</a:t>
            </a:r>
            <a:r>
              <a:rPr sz="2800" spc="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pair</a:t>
            </a:r>
            <a:r>
              <a:rPr sz="28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of</a:t>
            </a:r>
            <a:r>
              <a:rPr sz="2800" spc="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“sufficiently</a:t>
            </a:r>
            <a:r>
              <a:rPr sz="2800" spc="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close”</a:t>
            </a:r>
            <a:r>
              <a:rPr sz="2800" spc="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pixels)</a:t>
            </a:r>
            <a:endParaRPr sz="2800">
              <a:solidFill>
                <a:prstClr val="black"/>
              </a:solidFill>
              <a:latin typeface="Arial"/>
              <a:cs typeface="Arial"/>
            </a:endParaRPr>
          </a:p>
          <a:p>
            <a:pPr marL="354147" marR="1346393" indent="-341499">
              <a:spcBef>
                <a:spcPts val="670"/>
              </a:spcBef>
              <a:buClr>
                <a:srgbClr val="010000"/>
              </a:buClr>
              <a:buFont typeface="Arial"/>
              <a:buChar char="•"/>
              <a:tabLst>
                <a:tab pos="354778" algn="l"/>
              </a:tabLst>
            </a:pP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Each</a:t>
            </a:r>
            <a:r>
              <a:rPr sz="2800" spc="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prstClr val="black"/>
                </a:solidFill>
                <a:latin typeface="Arial"/>
                <a:cs typeface="Arial"/>
              </a:rPr>
              <a:t>edg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800" spc="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800" spc="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prstClr val="black"/>
                </a:solidFill>
                <a:latin typeface="Arial"/>
                <a:cs typeface="Arial"/>
              </a:rPr>
              <a:t>weighte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800" spc="9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2800" spc="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800" spc="9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prstClr val="black"/>
                </a:solidFill>
                <a:latin typeface="Arial"/>
                <a:cs typeface="Arial"/>
              </a:rPr>
              <a:t>affinity</a:t>
            </a:r>
            <a:r>
              <a:rPr sz="2800" i="1" spc="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or</a:t>
            </a:r>
            <a:r>
              <a:rPr sz="28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similarity</a:t>
            </a:r>
            <a:r>
              <a:rPr sz="2800" spc="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of</a:t>
            </a:r>
            <a:r>
              <a:rPr sz="2800" spc="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800" spc="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two</a:t>
            </a:r>
            <a:r>
              <a:rPr sz="2800" spc="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nodes</a:t>
            </a:r>
            <a:endParaRPr sz="28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86400" y="1133855"/>
            <a:ext cx="2533650" cy="33619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6419850" y="265785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76199"/>
                </a:moveTo>
                <a:lnTo>
                  <a:pt x="76199" y="76199"/>
                </a:lnTo>
                <a:lnTo>
                  <a:pt x="76199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13788" y="2651760"/>
            <a:ext cx="89535" cy="88900"/>
          </a:xfrm>
          <a:custGeom>
            <a:avLst/>
            <a:gdLst/>
            <a:ahLst/>
            <a:cxnLst/>
            <a:rect l="l" t="t" r="r" b="b"/>
            <a:pathLst>
              <a:path w="89534" h="88900">
                <a:moveTo>
                  <a:pt x="89153" y="0"/>
                </a:moveTo>
                <a:lnTo>
                  <a:pt x="0" y="0"/>
                </a:lnTo>
                <a:lnTo>
                  <a:pt x="0" y="88391"/>
                </a:lnTo>
                <a:lnTo>
                  <a:pt x="89153" y="88391"/>
                </a:lnTo>
                <a:lnTo>
                  <a:pt x="89153" y="82295"/>
                </a:lnTo>
                <a:lnTo>
                  <a:pt x="12953" y="82295"/>
                </a:lnTo>
                <a:lnTo>
                  <a:pt x="6095" y="76199"/>
                </a:lnTo>
                <a:lnTo>
                  <a:pt x="12953" y="76199"/>
                </a:lnTo>
                <a:lnTo>
                  <a:pt x="12953" y="12191"/>
                </a:lnTo>
                <a:lnTo>
                  <a:pt x="6095" y="12191"/>
                </a:lnTo>
                <a:lnTo>
                  <a:pt x="12953" y="6095"/>
                </a:lnTo>
                <a:lnTo>
                  <a:pt x="89153" y="6095"/>
                </a:lnTo>
                <a:lnTo>
                  <a:pt x="89153" y="0"/>
                </a:lnTo>
                <a:close/>
              </a:path>
              <a:path w="89534" h="88900">
                <a:moveTo>
                  <a:pt x="12953" y="76199"/>
                </a:moveTo>
                <a:lnTo>
                  <a:pt x="6095" y="76199"/>
                </a:lnTo>
                <a:lnTo>
                  <a:pt x="12953" y="82295"/>
                </a:lnTo>
                <a:lnTo>
                  <a:pt x="12953" y="76199"/>
                </a:lnTo>
                <a:close/>
              </a:path>
              <a:path w="89534" h="88900">
                <a:moveTo>
                  <a:pt x="76199" y="76199"/>
                </a:moveTo>
                <a:lnTo>
                  <a:pt x="12953" y="76199"/>
                </a:lnTo>
                <a:lnTo>
                  <a:pt x="12953" y="82295"/>
                </a:lnTo>
                <a:lnTo>
                  <a:pt x="76199" y="82295"/>
                </a:lnTo>
                <a:lnTo>
                  <a:pt x="76199" y="76199"/>
                </a:lnTo>
                <a:close/>
              </a:path>
              <a:path w="89534" h="88900">
                <a:moveTo>
                  <a:pt x="76199" y="6095"/>
                </a:moveTo>
                <a:lnTo>
                  <a:pt x="76199" y="82295"/>
                </a:lnTo>
                <a:lnTo>
                  <a:pt x="82295" y="76199"/>
                </a:lnTo>
                <a:lnTo>
                  <a:pt x="89153" y="76199"/>
                </a:lnTo>
                <a:lnTo>
                  <a:pt x="89153" y="12191"/>
                </a:lnTo>
                <a:lnTo>
                  <a:pt x="82295" y="12191"/>
                </a:lnTo>
                <a:lnTo>
                  <a:pt x="76199" y="6095"/>
                </a:lnTo>
                <a:close/>
              </a:path>
              <a:path w="89534" h="88900">
                <a:moveTo>
                  <a:pt x="89153" y="76199"/>
                </a:moveTo>
                <a:lnTo>
                  <a:pt x="82295" y="76199"/>
                </a:lnTo>
                <a:lnTo>
                  <a:pt x="76199" y="82295"/>
                </a:lnTo>
                <a:lnTo>
                  <a:pt x="89153" y="82295"/>
                </a:lnTo>
                <a:lnTo>
                  <a:pt x="89153" y="76199"/>
                </a:lnTo>
                <a:close/>
              </a:path>
              <a:path w="89534" h="88900">
                <a:moveTo>
                  <a:pt x="12953" y="6095"/>
                </a:moveTo>
                <a:lnTo>
                  <a:pt x="6095" y="12191"/>
                </a:lnTo>
                <a:lnTo>
                  <a:pt x="12953" y="12191"/>
                </a:lnTo>
                <a:lnTo>
                  <a:pt x="12953" y="6095"/>
                </a:lnTo>
                <a:close/>
              </a:path>
              <a:path w="89534" h="88900">
                <a:moveTo>
                  <a:pt x="76199" y="6095"/>
                </a:moveTo>
                <a:lnTo>
                  <a:pt x="12953" y="6095"/>
                </a:lnTo>
                <a:lnTo>
                  <a:pt x="12953" y="12191"/>
                </a:lnTo>
                <a:lnTo>
                  <a:pt x="76199" y="12191"/>
                </a:lnTo>
                <a:lnTo>
                  <a:pt x="76199" y="6095"/>
                </a:lnTo>
                <a:close/>
              </a:path>
              <a:path w="89534" h="88900">
                <a:moveTo>
                  <a:pt x="89153" y="6095"/>
                </a:moveTo>
                <a:lnTo>
                  <a:pt x="76199" y="6095"/>
                </a:lnTo>
                <a:lnTo>
                  <a:pt x="82295" y="12191"/>
                </a:lnTo>
                <a:lnTo>
                  <a:pt x="89153" y="12191"/>
                </a:lnTo>
                <a:lnTo>
                  <a:pt x="89153" y="6095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6800850" y="220065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76199"/>
                </a:moveTo>
                <a:lnTo>
                  <a:pt x="76199" y="76199"/>
                </a:lnTo>
                <a:lnTo>
                  <a:pt x="76199" y="0"/>
                </a:lnTo>
                <a:lnTo>
                  <a:pt x="0" y="0"/>
                </a:lnTo>
                <a:lnTo>
                  <a:pt x="0" y="761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6794788" y="2194560"/>
            <a:ext cx="89535" cy="88900"/>
          </a:xfrm>
          <a:custGeom>
            <a:avLst/>
            <a:gdLst/>
            <a:ahLst/>
            <a:cxnLst/>
            <a:rect l="l" t="t" r="r" b="b"/>
            <a:pathLst>
              <a:path w="89534" h="88900">
                <a:moveTo>
                  <a:pt x="89153" y="0"/>
                </a:moveTo>
                <a:lnTo>
                  <a:pt x="0" y="0"/>
                </a:lnTo>
                <a:lnTo>
                  <a:pt x="0" y="88391"/>
                </a:lnTo>
                <a:lnTo>
                  <a:pt x="89153" y="88391"/>
                </a:lnTo>
                <a:lnTo>
                  <a:pt x="89153" y="82295"/>
                </a:lnTo>
                <a:lnTo>
                  <a:pt x="12953" y="82295"/>
                </a:lnTo>
                <a:lnTo>
                  <a:pt x="6095" y="76199"/>
                </a:lnTo>
                <a:lnTo>
                  <a:pt x="12953" y="76199"/>
                </a:lnTo>
                <a:lnTo>
                  <a:pt x="12953" y="12191"/>
                </a:lnTo>
                <a:lnTo>
                  <a:pt x="6095" y="12191"/>
                </a:lnTo>
                <a:lnTo>
                  <a:pt x="12953" y="6095"/>
                </a:lnTo>
                <a:lnTo>
                  <a:pt x="89153" y="6095"/>
                </a:lnTo>
                <a:lnTo>
                  <a:pt x="89153" y="0"/>
                </a:lnTo>
                <a:close/>
              </a:path>
              <a:path w="89534" h="88900">
                <a:moveTo>
                  <a:pt x="12953" y="76199"/>
                </a:moveTo>
                <a:lnTo>
                  <a:pt x="6095" y="76199"/>
                </a:lnTo>
                <a:lnTo>
                  <a:pt x="12953" y="82295"/>
                </a:lnTo>
                <a:lnTo>
                  <a:pt x="12953" y="76199"/>
                </a:lnTo>
                <a:close/>
              </a:path>
              <a:path w="89534" h="88900">
                <a:moveTo>
                  <a:pt x="76199" y="76199"/>
                </a:moveTo>
                <a:lnTo>
                  <a:pt x="12953" y="76199"/>
                </a:lnTo>
                <a:lnTo>
                  <a:pt x="12953" y="82295"/>
                </a:lnTo>
                <a:lnTo>
                  <a:pt x="76199" y="82295"/>
                </a:lnTo>
                <a:lnTo>
                  <a:pt x="76199" y="76199"/>
                </a:lnTo>
                <a:close/>
              </a:path>
              <a:path w="89534" h="88900">
                <a:moveTo>
                  <a:pt x="76199" y="6095"/>
                </a:moveTo>
                <a:lnTo>
                  <a:pt x="76199" y="82295"/>
                </a:lnTo>
                <a:lnTo>
                  <a:pt x="82295" y="76199"/>
                </a:lnTo>
                <a:lnTo>
                  <a:pt x="89153" y="76199"/>
                </a:lnTo>
                <a:lnTo>
                  <a:pt x="89153" y="12191"/>
                </a:lnTo>
                <a:lnTo>
                  <a:pt x="82295" y="12191"/>
                </a:lnTo>
                <a:lnTo>
                  <a:pt x="76199" y="6095"/>
                </a:lnTo>
                <a:close/>
              </a:path>
              <a:path w="89534" h="88900">
                <a:moveTo>
                  <a:pt x="89153" y="76199"/>
                </a:moveTo>
                <a:lnTo>
                  <a:pt x="82295" y="76199"/>
                </a:lnTo>
                <a:lnTo>
                  <a:pt x="76199" y="82295"/>
                </a:lnTo>
                <a:lnTo>
                  <a:pt x="89153" y="82295"/>
                </a:lnTo>
                <a:lnTo>
                  <a:pt x="89153" y="76199"/>
                </a:lnTo>
                <a:close/>
              </a:path>
              <a:path w="89534" h="88900">
                <a:moveTo>
                  <a:pt x="12953" y="6095"/>
                </a:moveTo>
                <a:lnTo>
                  <a:pt x="6095" y="12191"/>
                </a:lnTo>
                <a:lnTo>
                  <a:pt x="12953" y="12191"/>
                </a:lnTo>
                <a:lnTo>
                  <a:pt x="12953" y="6095"/>
                </a:lnTo>
                <a:close/>
              </a:path>
              <a:path w="89534" h="88900">
                <a:moveTo>
                  <a:pt x="76199" y="6095"/>
                </a:moveTo>
                <a:lnTo>
                  <a:pt x="12953" y="6095"/>
                </a:lnTo>
                <a:lnTo>
                  <a:pt x="12953" y="12191"/>
                </a:lnTo>
                <a:lnTo>
                  <a:pt x="76199" y="12191"/>
                </a:lnTo>
                <a:lnTo>
                  <a:pt x="76199" y="6095"/>
                </a:lnTo>
                <a:close/>
              </a:path>
              <a:path w="89534" h="88900">
                <a:moveTo>
                  <a:pt x="89153" y="6095"/>
                </a:moveTo>
                <a:lnTo>
                  <a:pt x="76199" y="6095"/>
                </a:lnTo>
                <a:lnTo>
                  <a:pt x="82295" y="12191"/>
                </a:lnTo>
                <a:lnTo>
                  <a:pt x="89153" y="12191"/>
                </a:lnTo>
                <a:lnTo>
                  <a:pt x="89153" y="6095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38138" y="2218979"/>
            <a:ext cx="383540" cy="459105"/>
          </a:xfrm>
          <a:custGeom>
            <a:avLst/>
            <a:gdLst/>
            <a:ahLst/>
            <a:cxnLst/>
            <a:rect l="l" t="t" r="r" b="b"/>
            <a:pathLst>
              <a:path w="383540" h="459105">
                <a:moveTo>
                  <a:pt x="361187" y="0"/>
                </a:moveTo>
                <a:lnTo>
                  <a:pt x="0" y="441197"/>
                </a:lnTo>
                <a:lnTo>
                  <a:pt x="22097" y="458723"/>
                </a:lnTo>
                <a:lnTo>
                  <a:pt x="383285" y="17525"/>
                </a:lnTo>
                <a:lnTo>
                  <a:pt x="361187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27150" y="1910333"/>
            <a:ext cx="910590" cy="1192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77" algn="r"/>
            <a:r>
              <a:rPr sz="2400" dirty="0">
                <a:solidFill>
                  <a:srgbClr val="FFFF00"/>
                </a:solidFill>
                <a:latin typeface="Comic Sans MS"/>
                <a:cs typeface="Comic Sans MS"/>
              </a:rPr>
              <a:t>j</a:t>
            </a:r>
            <a:endParaRPr sz="2400" dirty="0">
              <a:solidFill>
                <a:prstClr val="black"/>
              </a:solidFill>
              <a:latin typeface="Comic Sans MS"/>
              <a:cs typeface="Comic Sans MS"/>
            </a:endParaRPr>
          </a:p>
          <a:p>
            <a:pPr marL="392090">
              <a:lnSpc>
                <a:spcPts val="2645"/>
              </a:lnSpc>
              <a:spcBef>
                <a:spcPts val="1315"/>
              </a:spcBef>
            </a:pPr>
            <a:r>
              <a:rPr sz="3600" baseline="13888" dirty="0">
                <a:solidFill>
                  <a:srgbClr val="FFFF00"/>
                </a:solidFill>
                <a:latin typeface="Comic Sans MS"/>
                <a:cs typeface="Comic Sans MS"/>
              </a:rPr>
              <a:t>w</a:t>
            </a:r>
            <a:r>
              <a:rPr sz="1600" dirty="0">
                <a:solidFill>
                  <a:srgbClr val="FFFF00"/>
                </a:solidFill>
                <a:latin typeface="Comic Sans MS"/>
                <a:cs typeface="Comic Sans MS"/>
              </a:rPr>
              <a:t>ij</a:t>
            </a:r>
            <a:endParaRPr sz="1600" dirty="0">
              <a:solidFill>
                <a:prstClr val="black"/>
              </a:solidFill>
              <a:latin typeface="Comic Sans MS"/>
              <a:cs typeface="Comic Sans MS"/>
            </a:endParaRPr>
          </a:p>
          <a:p>
            <a:pPr marL="12652">
              <a:lnSpc>
                <a:spcPts val="2645"/>
              </a:lnSpc>
            </a:pPr>
            <a:r>
              <a:rPr sz="2400" dirty="0">
                <a:solidFill>
                  <a:srgbClr val="FFFF00"/>
                </a:solidFill>
                <a:latin typeface="Comic Sans MS"/>
                <a:cs typeface="Comic Sans MS"/>
              </a:rPr>
              <a:t>i</a:t>
            </a:r>
            <a:endParaRPr sz="2400" dirty="0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89602" y="6539124"/>
            <a:ext cx="129794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52"/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Source:</a:t>
            </a:r>
            <a:r>
              <a:rPr sz="1400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S.</a:t>
            </a:r>
            <a:r>
              <a:rPr sz="14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Seitz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620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28"/>
            <a:r>
              <a:rPr dirty="0"/>
              <a:t>Graph</a:t>
            </a:r>
            <a:r>
              <a:rPr spc="85" dirty="0">
                <a:latin typeface="Times New Roman"/>
                <a:cs typeface="Times New Roman"/>
              </a:rPr>
              <a:t> </a:t>
            </a:r>
            <a:r>
              <a:rPr spc="-5" dirty="0"/>
              <a:t>cut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2910010"/>
            <a:ext cx="7314565" cy="22749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4147" marR="5077" indent="-341499">
              <a:buClr>
                <a:srgbClr val="010000"/>
              </a:buClr>
              <a:buFont typeface="Arial"/>
              <a:buChar char="•"/>
              <a:tabLst>
                <a:tab pos="354778" algn="l"/>
              </a:tabLst>
            </a:pP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Set</a:t>
            </a:r>
            <a:r>
              <a:rPr sz="2800" spc="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of</a:t>
            </a:r>
            <a:r>
              <a:rPr sz="2800" spc="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edges</a:t>
            </a:r>
            <a:r>
              <a:rPr sz="2800" spc="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whose</a:t>
            </a:r>
            <a:r>
              <a:rPr sz="2800" spc="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removal</a:t>
            </a:r>
            <a:r>
              <a:rPr sz="2800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makes</a:t>
            </a:r>
            <a:r>
              <a:rPr sz="2800" spc="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800" spc="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graph</a:t>
            </a:r>
            <a:r>
              <a:rPr sz="28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disconnected</a:t>
            </a:r>
            <a:endParaRPr sz="2800">
              <a:solidFill>
                <a:prstClr val="black"/>
              </a:solidFill>
              <a:latin typeface="Arial"/>
              <a:cs typeface="Arial"/>
            </a:endParaRPr>
          </a:p>
          <a:p>
            <a:pPr marL="354147" indent="-341499">
              <a:spcBef>
                <a:spcPts val="670"/>
              </a:spcBef>
              <a:buClr>
                <a:srgbClr val="010000"/>
              </a:buClr>
              <a:buFont typeface="Arial"/>
              <a:buChar char="•"/>
              <a:tabLst>
                <a:tab pos="354778" algn="l"/>
              </a:tabLst>
            </a:pPr>
            <a:r>
              <a:rPr sz="2800" spc="-5" dirty="0">
                <a:solidFill>
                  <a:prstClr val="black"/>
                </a:solidFill>
                <a:latin typeface="Arial"/>
                <a:cs typeface="Arial"/>
              </a:rPr>
              <a:t>Cos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800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2800" spc="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800" spc="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cut:</a:t>
            </a:r>
            <a:r>
              <a:rPr sz="2800" spc="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sum</a:t>
            </a:r>
            <a:r>
              <a:rPr sz="2800" spc="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2800" spc="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prstClr val="black"/>
                </a:solidFill>
                <a:latin typeface="Arial"/>
                <a:cs typeface="Arial"/>
              </a:rPr>
              <a:t>weight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800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sz="2800" spc="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cut</a:t>
            </a:r>
            <a:r>
              <a:rPr sz="2800" spc="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edges</a:t>
            </a:r>
            <a:endParaRPr sz="2800">
              <a:solidFill>
                <a:prstClr val="black"/>
              </a:solidFill>
              <a:latin typeface="Arial"/>
              <a:cs typeface="Arial"/>
            </a:endParaRPr>
          </a:p>
          <a:p>
            <a:pPr marL="354147" indent="-341499">
              <a:spcBef>
                <a:spcPts val="670"/>
              </a:spcBef>
              <a:buClr>
                <a:srgbClr val="010000"/>
              </a:buClr>
              <a:buFont typeface="Arial"/>
              <a:buChar char="•"/>
              <a:tabLst>
                <a:tab pos="354778" algn="l"/>
              </a:tabLst>
            </a:pP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800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graph</a:t>
            </a:r>
            <a:r>
              <a:rPr sz="2800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cut</a:t>
            </a:r>
            <a:r>
              <a:rPr sz="2800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gives</a:t>
            </a:r>
            <a:r>
              <a:rPr sz="2800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us</a:t>
            </a:r>
            <a:r>
              <a:rPr sz="2800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800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segmentation</a:t>
            </a:r>
            <a:endParaRPr sz="2800">
              <a:solidFill>
                <a:prstClr val="black"/>
              </a:solidFill>
              <a:latin typeface="Arial"/>
              <a:cs typeface="Arial"/>
            </a:endParaRPr>
          </a:p>
          <a:p>
            <a:pPr marL="751934" lvl="1" indent="-283949">
              <a:spcBef>
                <a:spcPts val="500"/>
              </a:spcBef>
              <a:buClr>
                <a:srgbClr val="010000"/>
              </a:buClr>
              <a:buFont typeface="Arial"/>
              <a:buChar char="•"/>
              <a:tabLst>
                <a:tab pos="752568" algn="l"/>
              </a:tabLst>
            </a:pPr>
            <a:r>
              <a:rPr sz="2000" spc="-15" dirty="0">
                <a:solidFill>
                  <a:prstClr val="black"/>
                </a:solidFill>
                <a:latin typeface="Arial"/>
                <a:cs typeface="Arial"/>
              </a:rPr>
              <a:t>What</a:t>
            </a:r>
            <a:r>
              <a:rPr sz="2000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prstClr val="black"/>
                </a:solidFill>
                <a:latin typeface="Arial"/>
                <a:cs typeface="Arial"/>
              </a:rPr>
              <a:t>is</a:t>
            </a:r>
            <a:r>
              <a:rPr sz="2000" spc="5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000" spc="5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prstClr val="black"/>
                </a:solidFill>
                <a:latin typeface="Arial"/>
                <a:cs typeface="Arial"/>
              </a:rPr>
              <a:t>“good</a:t>
            </a:r>
            <a:r>
              <a:rPr sz="2000" spc="-10" dirty="0">
                <a:solidFill>
                  <a:prstClr val="black"/>
                </a:solidFill>
                <a:latin typeface="Arial"/>
                <a:cs typeface="Arial"/>
              </a:rPr>
              <a:t>”</a:t>
            </a:r>
            <a:r>
              <a:rPr sz="2000" spc="5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prstClr val="black"/>
                </a:solidFill>
                <a:latin typeface="Arial"/>
                <a:cs typeface="Arial"/>
              </a:rPr>
              <a:t>graph</a:t>
            </a:r>
            <a:r>
              <a:rPr sz="2000" spc="5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prstClr val="black"/>
                </a:solidFill>
                <a:latin typeface="Arial"/>
                <a:cs typeface="Arial"/>
              </a:rPr>
              <a:t>cu</a:t>
            </a:r>
            <a:r>
              <a:rPr sz="2000" spc="-10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000" spc="5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2000" spc="-15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000" spc="5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prstClr val="black"/>
                </a:solidFill>
                <a:latin typeface="Arial"/>
                <a:cs typeface="Arial"/>
              </a:rPr>
              <a:t>ho</a:t>
            </a:r>
            <a:r>
              <a:rPr sz="2000" spc="-15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z="2000" spc="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000" spc="-15" dirty="0">
                <a:solidFill>
                  <a:prstClr val="black"/>
                </a:solidFill>
                <a:latin typeface="Arial"/>
                <a:cs typeface="Arial"/>
              </a:rPr>
              <a:t>o</a:t>
            </a:r>
            <a:r>
              <a:rPr sz="2000" spc="5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r>
              <a:rPr sz="2000" spc="-15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000" spc="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prstClr val="black"/>
                </a:solidFill>
                <a:latin typeface="Arial"/>
                <a:cs typeface="Arial"/>
              </a:rPr>
              <a:t>find</a:t>
            </a:r>
            <a:r>
              <a:rPr sz="2000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prstClr val="black"/>
                </a:solidFill>
                <a:latin typeface="Arial"/>
                <a:cs typeface="Arial"/>
              </a:rPr>
              <a:t>one?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37104" y="1061119"/>
            <a:ext cx="2908553" cy="13837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75482" y="2059690"/>
            <a:ext cx="1968500" cy="380365"/>
          </a:xfrm>
          <a:custGeom>
            <a:avLst/>
            <a:gdLst/>
            <a:ahLst/>
            <a:cxnLst/>
            <a:rect l="l" t="t" r="r" b="b"/>
            <a:pathLst>
              <a:path w="1968500" h="380364">
                <a:moveTo>
                  <a:pt x="6095" y="0"/>
                </a:moveTo>
                <a:lnTo>
                  <a:pt x="0" y="37337"/>
                </a:lnTo>
                <a:lnTo>
                  <a:pt x="37337" y="44195"/>
                </a:lnTo>
                <a:lnTo>
                  <a:pt x="44195" y="6857"/>
                </a:lnTo>
                <a:lnTo>
                  <a:pt x="6095" y="0"/>
                </a:lnTo>
                <a:close/>
              </a:path>
              <a:path w="1968500" h="380364">
                <a:moveTo>
                  <a:pt x="81533" y="12953"/>
                </a:moveTo>
                <a:lnTo>
                  <a:pt x="74675" y="50291"/>
                </a:lnTo>
                <a:lnTo>
                  <a:pt x="112775" y="57149"/>
                </a:lnTo>
                <a:lnTo>
                  <a:pt x="118871" y="19811"/>
                </a:lnTo>
                <a:lnTo>
                  <a:pt x="81533" y="12953"/>
                </a:lnTo>
                <a:close/>
              </a:path>
              <a:path w="1968500" h="380364">
                <a:moveTo>
                  <a:pt x="156209" y="25907"/>
                </a:moveTo>
                <a:lnTo>
                  <a:pt x="150113" y="64007"/>
                </a:lnTo>
                <a:lnTo>
                  <a:pt x="187451" y="70103"/>
                </a:lnTo>
                <a:lnTo>
                  <a:pt x="194309" y="32765"/>
                </a:lnTo>
                <a:lnTo>
                  <a:pt x="156209" y="25907"/>
                </a:lnTo>
                <a:close/>
              </a:path>
              <a:path w="1968500" h="380364">
                <a:moveTo>
                  <a:pt x="231647" y="39623"/>
                </a:moveTo>
                <a:lnTo>
                  <a:pt x="224789" y="76961"/>
                </a:lnTo>
                <a:lnTo>
                  <a:pt x="262889" y="83057"/>
                </a:lnTo>
                <a:lnTo>
                  <a:pt x="268985" y="45719"/>
                </a:lnTo>
                <a:lnTo>
                  <a:pt x="231647" y="39623"/>
                </a:lnTo>
                <a:close/>
              </a:path>
              <a:path w="1968500" h="380364">
                <a:moveTo>
                  <a:pt x="306323" y="52577"/>
                </a:moveTo>
                <a:lnTo>
                  <a:pt x="300227" y="89915"/>
                </a:lnTo>
                <a:lnTo>
                  <a:pt x="337565" y="96773"/>
                </a:lnTo>
                <a:lnTo>
                  <a:pt x="344423" y="58673"/>
                </a:lnTo>
                <a:lnTo>
                  <a:pt x="306323" y="52577"/>
                </a:lnTo>
                <a:close/>
              </a:path>
              <a:path w="1968500" h="380364">
                <a:moveTo>
                  <a:pt x="381761" y="65531"/>
                </a:moveTo>
                <a:lnTo>
                  <a:pt x="374903" y="102869"/>
                </a:lnTo>
                <a:lnTo>
                  <a:pt x="413003" y="109727"/>
                </a:lnTo>
                <a:lnTo>
                  <a:pt x="419099" y="72389"/>
                </a:lnTo>
                <a:lnTo>
                  <a:pt x="381761" y="65531"/>
                </a:lnTo>
                <a:close/>
              </a:path>
              <a:path w="1968500" h="380364">
                <a:moveTo>
                  <a:pt x="456437" y="78485"/>
                </a:moveTo>
                <a:lnTo>
                  <a:pt x="450341" y="115823"/>
                </a:lnTo>
                <a:lnTo>
                  <a:pt x="487679" y="122681"/>
                </a:lnTo>
                <a:lnTo>
                  <a:pt x="494537" y="85343"/>
                </a:lnTo>
                <a:lnTo>
                  <a:pt x="456437" y="78485"/>
                </a:lnTo>
                <a:close/>
              </a:path>
              <a:path w="1968500" h="380364">
                <a:moveTo>
                  <a:pt x="531875" y="91439"/>
                </a:moveTo>
                <a:lnTo>
                  <a:pt x="525017" y="129539"/>
                </a:lnTo>
                <a:lnTo>
                  <a:pt x="563117" y="135635"/>
                </a:lnTo>
                <a:lnTo>
                  <a:pt x="569213" y="98297"/>
                </a:lnTo>
                <a:lnTo>
                  <a:pt x="531875" y="91439"/>
                </a:lnTo>
                <a:close/>
              </a:path>
              <a:path w="1968500" h="380364">
                <a:moveTo>
                  <a:pt x="606551" y="105155"/>
                </a:moveTo>
                <a:lnTo>
                  <a:pt x="600455" y="142493"/>
                </a:lnTo>
                <a:lnTo>
                  <a:pt x="637793" y="149351"/>
                </a:lnTo>
                <a:lnTo>
                  <a:pt x="644651" y="111251"/>
                </a:lnTo>
                <a:lnTo>
                  <a:pt x="606551" y="105155"/>
                </a:lnTo>
                <a:close/>
              </a:path>
              <a:path w="1968500" h="380364">
                <a:moveTo>
                  <a:pt x="681989" y="118109"/>
                </a:moveTo>
                <a:lnTo>
                  <a:pt x="675131" y="155447"/>
                </a:lnTo>
                <a:lnTo>
                  <a:pt x="713231" y="162305"/>
                </a:lnTo>
                <a:lnTo>
                  <a:pt x="719327" y="124205"/>
                </a:lnTo>
                <a:lnTo>
                  <a:pt x="681989" y="118109"/>
                </a:lnTo>
                <a:close/>
              </a:path>
              <a:path w="1968500" h="380364">
                <a:moveTo>
                  <a:pt x="756665" y="131063"/>
                </a:moveTo>
                <a:lnTo>
                  <a:pt x="750569" y="168401"/>
                </a:lnTo>
                <a:lnTo>
                  <a:pt x="787907" y="175259"/>
                </a:lnTo>
                <a:lnTo>
                  <a:pt x="794765" y="137921"/>
                </a:lnTo>
                <a:lnTo>
                  <a:pt x="756665" y="131063"/>
                </a:lnTo>
                <a:close/>
              </a:path>
              <a:path w="1968500" h="380364">
                <a:moveTo>
                  <a:pt x="832103" y="144017"/>
                </a:moveTo>
                <a:lnTo>
                  <a:pt x="825245" y="182117"/>
                </a:lnTo>
                <a:lnTo>
                  <a:pt x="863345" y="188213"/>
                </a:lnTo>
                <a:lnTo>
                  <a:pt x="869441" y="150875"/>
                </a:lnTo>
                <a:lnTo>
                  <a:pt x="832103" y="144017"/>
                </a:lnTo>
                <a:close/>
              </a:path>
              <a:path w="1968500" h="380364">
                <a:moveTo>
                  <a:pt x="906779" y="156971"/>
                </a:moveTo>
                <a:lnTo>
                  <a:pt x="900683" y="195071"/>
                </a:lnTo>
                <a:lnTo>
                  <a:pt x="938021" y="201167"/>
                </a:lnTo>
                <a:lnTo>
                  <a:pt x="944879" y="163829"/>
                </a:lnTo>
                <a:lnTo>
                  <a:pt x="906779" y="156971"/>
                </a:lnTo>
                <a:close/>
              </a:path>
              <a:path w="1968500" h="380364">
                <a:moveTo>
                  <a:pt x="982217" y="170687"/>
                </a:moveTo>
                <a:lnTo>
                  <a:pt x="975359" y="208025"/>
                </a:lnTo>
                <a:lnTo>
                  <a:pt x="1013459" y="214883"/>
                </a:lnTo>
                <a:lnTo>
                  <a:pt x="1019555" y="176783"/>
                </a:lnTo>
                <a:lnTo>
                  <a:pt x="982217" y="170687"/>
                </a:lnTo>
                <a:close/>
              </a:path>
              <a:path w="1968500" h="380364">
                <a:moveTo>
                  <a:pt x="1056893" y="183641"/>
                </a:moveTo>
                <a:lnTo>
                  <a:pt x="1050797" y="220979"/>
                </a:lnTo>
                <a:lnTo>
                  <a:pt x="1088135" y="227837"/>
                </a:lnTo>
                <a:lnTo>
                  <a:pt x="1094993" y="190499"/>
                </a:lnTo>
                <a:lnTo>
                  <a:pt x="1056893" y="183641"/>
                </a:lnTo>
                <a:close/>
              </a:path>
              <a:path w="1968500" h="380364">
                <a:moveTo>
                  <a:pt x="1132331" y="196595"/>
                </a:moveTo>
                <a:lnTo>
                  <a:pt x="1125473" y="233933"/>
                </a:lnTo>
                <a:lnTo>
                  <a:pt x="1163573" y="240791"/>
                </a:lnTo>
                <a:lnTo>
                  <a:pt x="1169669" y="203453"/>
                </a:lnTo>
                <a:lnTo>
                  <a:pt x="1132331" y="196595"/>
                </a:lnTo>
                <a:close/>
              </a:path>
              <a:path w="1968500" h="380364">
                <a:moveTo>
                  <a:pt x="1207007" y="209549"/>
                </a:moveTo>
                <a:lnTo>
                  <a:pt x="1200911" y="247649"/>
                </a:lnTo>
                <a:lnTo>
                  <a:pt x="1238249" y="253745"/>
                </a:lnTo>
                <a:lnTo>
                  <a:pt x="1245107" y="216407"/>
                </a:lnTo>
                <a:lnTo>
                  <a:pt x="1207007" y="209549"/>
                </a:lnTo>
                <a:close/>
              </a:path>
              <a:path w="1968500" h="380364">
                <a:moveTo>
                  <a:pt x="1282445" y="223265"/>
                </a:moveTo>
                <a:lnTo>
                  <a:pt x="1275587" y="260603"/>
                </a:lnTo>
                <a:lnTo>
                  <a:pt x="1313687" y="266699"/>
                </a:lnTo>
                <a:lnTo>
                  <a:pt x="1319783" y="229361"/>
                </a:lnTo>
                <a:lnTo>
                  <a:pt x="1282445" y="223265"/>
                </a:lnTo>
                <a:close/>
              </a:path>
              <a:path w="1968500" h="380364">
                <a:moveTo>
                  <a:pt x="1357121" y="236219"/>
                </a:moveTo>
                <a:lnTo>
                  <a:pt x="1351025" y="273557"/>
                </a:lnTo>
                <a:lnTo>
                  <a:pt x="1388363" y="280415"/>
                </a:lnTo>
                <a:lnTo>
                  <a:pt x="1395221" y="242315"/>
                </a:lnTo>
                <a:lnTo>
                  <a:pt x="1357121" y="236219"/>
                </a:lnTo>
                <a:close/>
              </a:path>
              <a:path w="1968500" h="380364">
                <a:moveTo>
                  <a:pt x="1432559" y="249173"/>
                </a:moveTo>
                <a:lnTo>
                  <a:pt x="1425701" y="286511"/>
                </a:lnTo>
                <a:lnTo>
                  <a:pt x="1463801" y="293369"/>
                </a:lnTo>
                <a:lnTo>
                  <a:pt x="1469897" y="256031"/>
                </a:lnTo>
                <a:lnTo>
                  <a:pt x="1432559" y="249173"/>
                </a:lnTo>
                <a:close/>
              </a:path>
              <a:path w="1968500" h="380364">
                <a:moveTo>
                  <a:pt x="1507235" y="262127"/>
                </a:moveTo>
                <a:lnTo>
                  <a:pt x="1501139" y="299465"/>
                </a:lnTo>
                <a:lnTo>
                  <a:pt x="1538477" y="306323"/>
                </a:lnTo>
                <a:lnTo>
                  <a:pt x="1545335" y="268985"/>
                </a:lnTo>
                <a:lnTo>
                  <a:pt x="1507235" y="262127"/>
                </a:lnTo>
                <a:close/>
              </a:path>
              <a:path w="1968500" h="380364">
                <a:moveTo>
                  <a:pt x="1582673" y="275081"/>
                </a:moveTo>
                <a:lnTo>
                  <a:pt x="1575815" y="313181"/>
                </a:lnTo>
                <a:lnTo>
                  <a:pt x="1613915" y="319277"/>
                </a:lnTo>
                <a:lnTo>
                  <a:pt x="1620011" y="281939"/>
                </a:lnTo>
                <a:lnTo>
                  <a:pt x="1582673" y="275081"/>
                </a:lnTo>
                <a:close/>
              </a:path>
              <a:path w="1968500" h="380364">
                <a:moveTo>
                  <a:pt x="1658111" y="288797"/>
                </a:moveTo>
                <a:lnTo>
                  <a:pt x="1651253" y="326135"/>
                </a:lnTo>
                <a:lnTo>
                  <a:pt x="1688591" y="332993"/>
                </a:lnTo>
                <a:lnTo>
                  <a:pt x="1695449" y="294893"/>
                </a:lnTo>
                <a:lnTo>
                  <a:pt x="1658111" y="288797"/>
                </a:lnTo>
                <a:close/>
              </a:path>
              <a:path w="1968500" h="380364">
                <a:moveTo>
                  <a:pt x="1732787" y="301751"/>
                </a:moveTo>
                <a:lnTo>
                  <a:pt x="1725929" y="339089"/>
                </a:lnTo>
                <a:lnTo>
                  <a:pt x="1764029" y="345947"/>
                </a:lnTo>
                <a:lnTo>
                  <a:pt x="1770125" y="307847"/>
                </a:lnTo>
                <a:lnTo>
                  <a:pt x="1732787" y="301751"/>
                </a:lnTo>
                <a:close/>
              </a:path>
              <a:path w="1968500" h="380364">
                <a:moveTo>
                  <a:pt x="1808225" y="314705"/>
                </a:moveTo>
                <a:lnTo>
                  <a:pt x="1801367" y="352043"/>
                </a:lnTo>
                <a:lnTo>
                  <a:pt x="1838705" y="358901"/>
                </a:lnTo>
                <a:lnTo>
                  <a:pt x="1845563" y="321563"/>
                </a:lnTo>
                <a:lnTo>
                  <a:pt x="1808225" y="314705"/>
                </a:lnTo>
                <a:close/>
              </a:path>
              <a:path w="1968500" h="380364">
                <a:moveTo>
                  <a:pt x="1882901" y="327659"/>
                </a:moveTo>
                <a:lnTo>
                  <a:pt x="1876043" y="365759"/>
                </a:lnTo>
                <a:lnTo>
                  <a:pt x="1914143" y="371855"/>
                </a:lnTo>
                <a:lnTo>
                  <a:pt x="1920239" y="334517"/>
                </a:lnTo>
                <a:lnTo>
                  <a:pt x="1882901" y="327659"/>
                </a:lnTo>
                <a:close/>
              </a:path>
              <a:path w="1968500" h="380364">
                <a:moveTo>
                  <a:pt x="1958339" y="341375"/>
                </a:moveTo>
                <a:lnTo>
                  <a:pt x="1951481" y="378713"/>
                </a:lnTo>
                <a:lnTo>
                  <a:pt x="1962149" y="380237"/>
                </a:lnTo>
                <a:lnTo>
                  <a:pt x="1968245" y="342899"/>
                </a:lnTo>
                <a:lnTo>
                  <a:pt x="1958339" y="341375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59073" y="1066042"/>
            <a:ext cx="1507490" cy="483234"/>
          </a:xfrm>
          <a:custGeom>
            <a:avLst/>
            <a:gdLst/>
            <a:ahLst/>
            <a:cxnLst/>
            <a:rect l="l" t="t" r="r" b="b"/>
            <a:pathLst>
              <a:path w="1507489" h="483234">
                <a:moveTo>
                  <a:pt x="10667" y="0"/>
                </a:moveTo>
                <a:lnTo>
                  <a:pt x="0" y="36575"/>
                </a:lnTo>
                <a:lnTo>
                  <a:pt x="36575" y="48005"/>
                </a:lnTo>
                <a:lnTo>
                  <a:pt x="47243" y="11429"/>
                </a:lnTo>
                <a:lnTo>
                  <a:pt x="10667" y="0"/>
                </a:lnTo>
                <a:close/>
              </a:path>
              <a:path w="1507489" h="483234">
                <a:moveTo>
                  <a:pt x="83819" y="22097"/>
                </a:moveTo>
                <a:lnTo>
                  <a:pt x="72389" y="58673"/>
                </a:lnTo>
                <a:lnTo>
                  <a:pt x="108965" y="69341"/>
                </a:lnTo>
                <a:lnTo>
                  <a:pt x="120395" y="32765"/>
                </a:lnTo>
                <a:lnTo>
                  <a:pt x="83819" y="22097"/>
                </a:lnTo>
                <a:close/>
              </a:path>
              <a:path w="1507489" h="483234">
                <a:moveTo>
                  <a:pt x="156971" y="44195"/>
                </a:moveTo>
                <a:lnTo>
                  <a:pt x="145541" y="80009"/>
                </a:lnTo>
                <a:lnTo>
                  <a:pt x="182117" y="91439"/>
                </a:lnTo>
                <a:lnTo>
                  <a:pt x="193547" y="54863"/>
                </a:lnTo>
                <a:lnTo>
                  <a:pt x="156971" y="44195"/>
                </a:lnTo>
                <a:close/>
              </a:path>
              <a:path w="1507489" h="483234">
                <a:moveTo>
                  <a:pt x="229361" y="65531"/>
                </a:moveTo>
                <a:lnTo>
                  <a:pt x="218693" y="102107"/>
                </a:lnTo>
                <a:lnTo>
                  <a:pt x="255269" y="112775"/>
                </a:lnTo>
                <a:lnTo>
                  <a:pt x="265937" y="76199"/>
                </a:lnTo>
                <a:lnTo>
                  <a:pt x="229361" y="65531"/>
                </a:lnTo>
                <a:close/>
              </a:path>
              <a:path w="1507489" h="483234">
                <a:moveTo>
                  <a:pt x="302513" y="87629"/>
                </a:moveTo>
                <a:lnTo>
                  <a:pt x="291845" y="124205"/>
                </a:lnTo>
                <a:lnTo>
                  <a:pt x="328421" y="134873"/>
                </a:lnTo>
                <a:lnTo>
                  <a:pt x="339089" y="98297"/>
                </a:lnTo>
                <a:lnTo>
                  <a:pt x="302513" y="87629"/>
                </a:lnTo>
                <a:close/>
              </a:path>
              <a:path w="1507489" h="483234">
                <a:moveTo>
                  <a:pt x="375665" y="108965"/>
                </a:moveTo>
                <a:lnTo>
                  <a:pt x="364997" y="145541"/>
                </a:lnTo>
                <a:lnTo>
                  <a:pt x="401573" y="156209"/>
                </a:lnTo>
                <a:lnTo>
                  <a:pt x="412241" y="120395"/>
                </a:lnTo>
                <a:lnTo>
                  <a:pt x="375665" y="108965"/>
                </a:lnTo>
                <a:close/>
              </a:path>
              <a:path w="1507489" h="483234">
                <a:moveTo>
                  <a:pt x="448817" y="131063"/>
                </a:moveTo>
                <a:lnTo>
                  <a:pt x="438149" y="167639"/>
                </a:lnTo>
                <a:lnTo>
                  <a:pt x="474725" y="178307"/>
                </a:lnTo>
                <a:lnTo>
                  <a:pt x="485393" y="141731"/>
                </a:lnTo>
                <a:lnTo>
                  <a:pt x="448817" y="131063"/>
                </a:lnTo>
                <a:close/>
              </a:path>
              <a:path w="1507489" h="483234">
                <a:moveTo>
                  <a:pt x="521969" y="152399"/>
                </a:moveTo>
                <a:lnTo>
                  <a:pt x="510539" y="188975"/>
                </a:lnTo>
                <a:lnTo>
                  <a:pt x="547115" y="200405"/>
                </a:lnTo>
                <a:lnTo>
                  <a:pt x="558545" y="163829"/>
                </a:lnTo>
                <a:lnTo>
                  <a:pt x="521969" y="152399"/>
                </a:lnTo>
                <a:close/>
              </a:path>
              <a:path w="1507489" h="483234">
                <a:moveTo>
                  <a:pt x="595121" y="174497"/>
                </a:moveTo>
                <a:lnTo>
                  <a:pt x="583691" y="211073"/>
                </a:lnTo>
                <a:lnTo>
                  <a:pt x="620267" y="221741"/>
                </a:lnTo>
                <a:lnTo>
                  <a:pt x="631697" y="185165"/>
                </a:lnTo>
                <a:lnTo>
                  <a:pt x="595121" y="174497"/>
                </a:lnTo>
                <a:close/>
              </a:path>
              <a:path w="1507489" h="483234">
                <a:moveTo>
                  <a:pt x="667511" y="196595"/>
                </a:moveTo>
                <a:lnTo>
                  <a:pt x="656843" y="232409"/>
                </a:lnTo>
                <a:lnTo>
                  <a:pt x="693419" y="243839"/>
                </a:lnTo>
                <a:lnTo>
                  <a:pt x="704087" y="207263"/>
                </a:lnTo>
                <a:lnTo>
                  <a:pt x="667511" y="196595"/>
                </a:lnTo>
                <a:close/>
              </a:path>
              <a:path w="1507489" h="483234">
                <a:moveTo>
                  <a:pt x="740663" y="217931"/>
                </a:moveTo>
                <a:lnTo>
                  <a:pt x="729995" y="254507"/>
                </a:lnTo>
                <a:lnTo>
                  <a:pt x="766571" y="265175"/>
                </a:lnTo>
                <a:lnTo>
                  <a:pt x="777239" y="228599"/>
                </a:lnTo>
                <a:lnTo>
                  <a:pt x="740663" y="217931"/>
                </a:lnTo>
                <a:close/>
              </a:path>
              <a:path w="1507489" h="483234">
                <a:moveTo>
                  <a:pt x="813815" y="240029"/>
                </a:moveTo>
                <a:lnTo>
                  <a:pt x="803147" y="276605"/>
                </a:lnTo>
                <a:lnTo>
                  <a:pt x="839723" y="287273"/>
                </a:lnTo>
                <a:lnTo>
                  <a:pt x="850391" y="250697"/>
                </a:lnTo>
                <a:lnTo>
                  <a:pt x="813815" y="240029"/>
                </a:lnTo>
                <a:close/>
              </a:path>
              <a:path w="1507489" h="483234">
                <a:moveTo>
                  <a:pt x="886967" y="261365"/>
                </a:moveTo>
                <a:lnTo>
                  <a:pt x="876299" y="297941"/>
                </a:lnTo>
                <a:lnTo>
                  <a:pt x="912875" y="308609"/>
                </a:lnTo>
                <a:lnTo>
                  <a:pt x="923543" y="272795"/>
                </a:lnTo>
                <a:lnTo>
                  <a:pt x="886967" y="261365"/>
                </a:lnTo>
                <a:close/>
              </a:path>
              <a:path w="1507489" h="483234">
                <a:moveTo>
                  <a:pt x="960119" y="283463"/>
                </a:moveTo>
                <a:lnTo>
                  <a:pt x="948689" y="320039"/>
                </a:lnTo>
                <a:lnTo>
                  <a:pt x="985265" y="330707"/>
                </a:lnTo>
                <a:lnTo>
                  <a:pt x="996695" y="294131"/>
                </a:lnTo>
                <a:lnTo>
                  <a:pt x="960119" y="283463"/>
                </a:lnTo>
                <a:close/>
              </a:path>
              <a:path w="1507489" h="483234">
                <a:moveTo>
                  <a:pt x="1033271" y="304799"/>
                </a:moveTo>
                <a:lnTo>
                  <a:pt x="1021841" y="341375"/>
                </a:lnTo>
                <a:lnTo>
                  <a:pt x="1058417" y="352805"/>
                </a:lnTo>
                <a:lnTo>
                  <a:pt x="1069085" y="316229"/>
                </a:lnTo>
                <a:lnTo>
                  <a:pt x="1033271" y="304799"/>
                </a:lnTo>
                <a:close/>
              </a:path>
              <a:path w="1507489" h="483234">
                <a:moveTo>
                  <a:pt x="1105661" y="326897"/>
                </a:moveTo>
                <a:lnTo>
                  <a:pt x="1094993" y="363473"/>
                </a:lnTo>
                <a:lnTo>
                  <a:pt x="1131569" y="374141"/>
                </a:lnTo>
                <a:lnTo>
                  <a:pt x="1142237" y="337565"/>
                </a:lnTo>
                <a:lnTo>
                  <a:pt x="1105661" y="326897"/>
                </a:lnTo>
                <a:close/>
              </a:path>
              <a:path w="1507489" h="483234">
                <a:moveTo>
                  <a:pt x="1178813" y="348995"/>
                </a:moveTo>
                <a:lnTo>
                  <a:pt x="1168145" y="384809"/>
                </a:lnTo>
                <a:lnTo>
                  <a:pt x="1204721" y="396239"/>
                </a:lnTo>
                <a:lnTo>
                  <a:pt x="1215389" y="359663"/>
                </a:lnTo>
                <a:lnTo>
                  <a:pt x="1178813" y="348995"/>
                </a:lnTo>
                <a:close/>
              </a:path>
              <a:path w="1507489" h="483234">
                <a:moveTo>
                  <a:pt x="1251965" y="370331"/>
                </a:moveTo>
                <a:lnTo>
                  <a:pt x="1241297" y="406907"/>
                </a:lnTo>
                <a:lnTo>
                  <a:pt x="1277873" y="417575"/>
                </a:lnTo>
                <a:lnTo>
                  <a:pt x="1288541" y="380999"/>
                </a:lnTo>
                <a:lnTo>
                  <a:pt x="1251965" y="370331"/>
                </a:lnTo>
                <a:close/>
              </a:path>
              <a:path w="1507489" h="483234">
                <a:moveTo>
                  <a:pt x="1325117" y="392429"/>
                </a:moveTo>
                <a:lnTo>
                  <a:pt x="1314449" y="429005"/>
                </a:lnTo>
                <a:lnTo>
                  <a:pt x="1351025" y="439673"/>
                </a:lnTo>
                <a:lnTo>
                  <a:pt x="1361693" y="403097"/>
                </a:lnTo>
                <a:lnTo>
                  <a:pt x="1325117" y="392429"/>
                </a:lnTo>
                <a:close/>
              </a:path>
              <a:path w="1507489" h="483234">
                <a:moveTo>
                  <a:pt x="1398269" y="413765"/>
                </a:moveTo>
                <a:lnTo>
                  <a:pt x="1386839" y="450341"/>
                </a:lnTo>
                <a:lnTo>
                  <a:pt x="1423415" y="461009"/>
                </a:lnTo>
                <a:lnTo>
                  <a:pt x="1434845" y="425195"/>
                </a:lnTo>
                <a:lnTo>
                  <a:pt x="1398269" y="413765"/>
                </a:lnTo>
                <a:close/>
              </a:path>
              <a:path w="1507489" h="483234">
                <a:moveTo>
                  <a:pt x="1471421" y="435863"/>
                </a:moveTo>
                <a:lnTo>
                  <a:pt x="1459991" y="472439"/>
                </a:lnTo>
                <a:lnTo>
                  <a:pt x="1496567" y="483107"/>
                </a:lnTo>
                <a:lnTo>
                  <a:pt x="1507235" y="446531"/>
                </a:lnTo>
                <a:lnTo>
                  <a:pt x="1471421" y="435863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99920" y="1717548"/>
            <a:ext cx="758190" cy="330200"/>
          </a:xfrm>
          <a:custGeom>
            <a:avLst/>
            <a:gdLst/>
            <a:ahLst/>
            <a:cxnLst/>
            <a:rect l="l" t="t" r="r" b="b"/>
            <a:pathLst>
              <a:path w="758189" h="330200">
                <a:moveTo>
                  <a:pt x="14477" y="0"/>
                </a:moveTo>
                <a:lnTo>
                  <a:pt x="0" y="35813"/>
                </a:lnTo>
                <a:lnTo>
                  <a:pt x="35813" y="49529"/>
                </a:lnTo>
                <a:lnTo>
                  <a:pt x="49529" y="14477"/>
                </a:lnTo>
                <a:lnTo>
                  <a:pt x="14477" y="0"/>
                </a:lnTo>
                <a:close/>
              </a:path>
              <a:path w="758189" h="330200">
                <a:moveTo>
                  <a:pt x="85343" y="28193"/>
                </a:moveTo>
                <a:lnTo>
                  <a:pt x="70865" y="64007"/>
                </a:lnTo>
                <a:lnTo>
                  <a:pt x="106679" y="77723"/>
                </a:lnTo>
                <a:lnTo>
                  <a:pt x="120395" y="41909"/>
                </a:lnTo>
                <a:lnTo>
                  <a:pt x="85343" y="28193"/>
                </a:lnTo>
                <a:close/>
              </a:path>
              <a:path w="758189" h="330200">
                <a:moveTo>
                  <a:pt x="156209" y="56387"/>
                </a:moveTo>
                <a:lnTo>
                  <a:pt x="141731" y="91439"/>
                </a:lnTo>
                <a:lnTo>
                  <a:pt x="177545" y="105917"/>
                </a:lnTo>
                <a:lnTo>
                  <a:pt x="191261" y="70103"/>
                </a:lnTo>
                <a:lnTo>
                  <a:pt x="156209" y="56387"/>
                </a:lnTo>
                <a:close/>
              </a:path>
              <a:path w="758189" h="330200">
                <a:moveTo>
                  <a:pt x="227075" y="84581"/>
                </a:moveTo>
                <a:lnTo>
                  <a:pt x="212597" y="119633"/>
                </a:lnTo>
                <a:lnTo>
                  <a:pt x="248411" y="134111"/>
                </a:lnTo>
                <a:lnTo>
                  <a:pt x="262127" y="98297"/>
                </a:lnTo>
                <a:lnTo>
                  <a:pt x="227075" y="84581"/>
                </a:lnTo>
                <a:close/>
              </a:path>
              <a:path w="758189" h="330200">
                <a:moveTo>
                  <a:pt x="297941" y="112013"/>
                </a:moveTo>
                <a:lnTo>
                  <a:pt x="283463" y="147827"/>
                </a:lnTo>
                <a:lnTo>
                  <a:pt x="319277" y="161543"/>
                </a:lnTo>
                <a:lnTo>
                  <a:pt x="332993" y="126491"/>
                </a:lnTo>
                <a:lnTo>
                  <a:pt x="297941" y="112013"/>
                </a:lnTo>
                <a:close/>
              </a:path>
              <a:path w="758189" h="330200">
                <a:moveTo>
                  <a:pt x="368807" y="140207"/>
                </a:moveTo>
                <a:lnTo>
                  <a:pt x="354329" y="176021"/>
                </a:lnTo>
                <a:lnTo>
                  <a:pt x="390143" y="189737"/>
                </a:lnTo>
                <a:lnTo>
                  <a:pt x="403859" y="154685"/>
                </a:lnTo>
                <a:lnTo>
                  <a:pt x="368807" y="140207"/>
                </a:lnTo>
                <a:close/>
              </a:path>
              <a:path w="758189" h="330200">
                <a:moveTo>
                  <a:pt x="439673" y="168401"/>
                </a:moveTo>
                <a:lnTo>
                  <a:pt x="425195" y="203453"/>
                </a:lnTo>
                <a:lnTo>
                  <a:pt x="461009" y="217931"/>
                </a:lnTo>
                <a:lnTo>
                  <a:pt x="474725" y="182117"/>
                </a:lnTo>
                <a:lnTo>
                  <a:pt x="439673" y="168401"/>
                </a:lnTo>
                <a:close/>
              </a:path>
              <a:path w="758189" h="330200">
                <a:moveTo>
                  <a:pt x="510539" y="196595"/>
                </a:moveTo>
                <a:lnTo>
                  <a:pt x="496061" y="231647"/>
                </a:lnTo>
                <a:lnTo>
                  <a:pt x="531875" y="246125"/>
                </a:lnTo>
                <a:lnTo>
                  <a:pt x="545591" y="210311"/>
                </a:lnTo>
                <a:lnTo>
                  <a:pt x="510539" y="196595"/>
                </a:lnTo>
                <a:close/>
              </a:path>
              <a:path w="758189" h="330200">
                <a:moveTo>
                  <a:pt x="581405" y="224027"/>
                </a:moveTo>
                <a:lnTo>
                  <a:pt x="566927" y="259841"/>
                </a:lnTo>
                <a:lnTo>
                  <a:pt x="602741" y="273557"/>
                </a:lnTo>
                <a:lnTo>
                  <a:pt x="616457" y="238505"/>
                </a:lnTo>
                <a:lnTo>
                  <a:pt x="581405" y="224027"/>
                </a:lnTo>
                <a:close/>
              </a:path>
              <a:path w="758189" h="330200">
                <a:moveTo>
                  <a:pt x="652271" y="252221"/>
                </a:moveTo>
                <a:lnTo>
                  <a:pt x="637793" y="288035"/>
                </a:lnTo>
                <a:lnTo>
                  <a:pt x="673607" y="301751"/>
                </a:lnTo>
                <a:lnTo>
                  <a:pt x="687323" y="266699"/>
                </a:lnTo>
                <a:lnTo>
                  <a:pt x="652271" y="252221"/>
                </a:lnTo>
                <a:close/>
              </a:path>
              <a:path w="758189" h="330200">
                <a:moveTo>
                  <a:pt x="723137" y="280415"/>
                </a:moveTo>
                <a:lnTo>
                  <a:pt x="708659" y="316229"/>
                </a:lnTo>
                <a:lnTo>
                  <a:pt x="744473" y="329945"/>
                </a:lnTo>
                <a:lnTo>
                  <a:pt x="758189" y="294131"/>
                </a:lnTo>
                <a:lnTo>
                  <a:pt x="723137" y="280415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45742" y="2139850"/>
            <a:ext cx="245745" cy="3666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52"/>
            <a:r>
              <a:rPr sz="2400" b="1" dirty="0">
                <a:solidFill>
                  <a:srgbClr val="3333CC"/>
                </a:solidFill>
                <a:latin typeface="Arial"/>
                <a:cs typeface="Arial"/>
              </a:rPr>
              <a:t>A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41348" y="1987449"/>
            <a:ext cx="245745" cy="3666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52"/>
            <a:r>
              <a:rPr sz="2400" b="1" dirty="0">
                <a:solidFill>
                  <a:srgbClr val="7F7F7F"/>
                </a:solidFill>
                <a:latin typeface="Arial"/>
                <a:cs typeface="Arial"/>
              </a:rPr>
              <a:t>B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89602" y="6539124"/>
            <a:ext cx="129794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52"/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Source:</a:t>
            </a:r>
            <a:r>
              <a:rPr sz="1400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S.</a:t>
            </a:r>
            <a:r>
              <a:rPr sz="14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Seitz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706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1560" y="260648"/>
            <a:ext cx="7772400" cy="52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28"/>
            <a:r>
              <a:rPr spc="-5" dirty="0"/>
              <a:t>Minimu</a:t>
            </a:r>
            <a:r>
              <a:rPr dirty="0"/>
              <a:t>m</a:t>
            </a:r>
            <a:r>
              <a:rPr spc="85" dirty="0">
                <a:latin typeface="Times New Roman"/>
                <a:cs typeface="Times New Roman"/>
              </a:rPr>
              <a:t> </a:t>
            </a:r>
            <a:r>
              <a:rPr spc="-5" dirty="0"/>
              <a:t>cut</a:t>
            </a:r>
          </a:p>
        </p:txBody>
      </p:sp>
      <p:sp>
        <p:nvSpPr>
          <p:cNvPr id="3" name="object 3"/>
          <p:cNvSpPr/>
          <p:nvPr/>
        </p:nvSpPr>
        <p:spPr>
          <a:xfrm>
            <a:off x="2441957" y="3429001"/>
            <a:ext cx="3283457" cy="22197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4540" y="1005009"/>
            <a:ext cx="6638290" cy="19261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7979" indent="-455338">
              <a:buClr>
                <a:srgbClr val="010000"/>
              </a:buClr>
              <a:buFont typeface="Arial"/>
              <a:buChar char="•"/>
              <a:tabLst>
                <a:tab pos="468612" algn="l"/>
              </a:tabLst>
            </a:pP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We</a:t>
            </a:r>
            <a:r>
              <a:rPr sz="2800" spc="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can</a:t>
            </a:r>
            <a:r>
              <a:rPr sz="2800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do</a:t>
            </a:r>
            <a:r>
              <a:rPr sz="2800" spc="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Arial"/>
                <a:cs typeface="Arial"/>
              </a:rPr>
              <a:t>segmentation</a:t>
            </a:r>
            <a:r>
              <a:rPr lang="en-US" altLang="zh-CN" sz="2800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 smtClean="0">
                <a:solidFill>
                  <a:prstClr val="black"/>
                </a:solidFill>
                <a:latin typeface="Arial"/>
                <a:cs typeface="Arial"/>
              </a:rPr>
              <a:t>by</a:t>
            </a:r>
            <a:r>
              <a:rPr sz="2800" spc="80" dirty="0" smtClean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finding</a:t>
            </a:r>
            <a:r>
              <a:rPr sz="2800" spc="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</a:p>
          <a:p>
            <a:pPr marL="467979"/>
            <a:r>
              <a:rPr sz="2800" i="1" dirty="0">
                <a:solidFill>
                  <a:prstClr val="black"/>
                </a:solidFill>
                <a:latin typeface="Arial"/>
                <a:cs typeface="Arial"/>
              </a:rPr>
              <a:t>minimum</a:t>
            </a:r>
            <a:r>
              <a:rPr sz="2800" i="1" spc="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prstClr val="black"/>
                </a:solidFill>
                <a:latin typeface="Arial"/>
                <a:cs typeface="Arial"/>
              </a:rPr>
              <a:t>cut</a:t>
            </a:r>
            <a:r>
              <a:rPr sz="2800" i="1" spc="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in</a:t>
            </a:r>
            <a:r>
              <a:rPr sz="2800" spc="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800" spc="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graph</a:t>
            </a:r>
          </a:p>
          <a:p>
            <a:pPr marL="1035245" lvl="1" indent="-453438">
              <a:spcBef>
                <a:spcPts val="500"/>
              </a:spcBef>
              <a:buClr>
                <a:srgbClr val="010000"/>
              </a:buClr>
              <a:buFont typeface="Arial"/>
              <a:buChar char="•"/>
              <a:tabLst>
                <a:tab pos="1035878" algn="l"/>
              </a:tabLst>
            </a:pPr>
            <a:r>
              <a:rPr sz="2000" spc="-10" dirty="0">
                <a:solidFill>
                  <a:prstClr val="black"/>
                </a:solidFill>
                <a:latin typeface="Arial"/>
                <a:cs typeface="Arial"/>
              </a:rPr>
              <a:t>Efficient</a:t>
            </a:r>
            <a:r>
              <a:rPr sz="20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prstClr val="black"/>
                </a:solidFill>
                <a:latin typeface="Arial"/>
                <a:cs typeface="Arial"/>
              </a:rPr>
              <a:t>algorithms</a:t>
            </a:r>
            <a:r>
              <a:rPr sz="2000" spc="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prstClr val="black"/>
                </a:solidFill>
                <a:latin typeface="Arial"/>
                <a:cs typeface="Arial"/>
              </a:rPr>
              <a:t>exist</a:t>
            </a:r>
            <a:r>
              <a:rPr sz="2000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prstClr val="black"/>
                </a:solidFill>
                <a:latin typeface="Arial"/>
                <a:cs typeface="Arial"/>
              </a:rPr>
              <a:t>for</a:t>
            </a:r>
            <a:r>
              <a:rPr sz="20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prstClr val="black"/>
                </a:solidFill>
                <a:latin typeface="Arial"/>
                <a:cs typeface="Arial"/>
              </a:rPr>
              <a:t>doing</a:t>
            </a:r>
            <a:r>
              <a:rPr sz="2000" spc="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prstClr val="black"/>
                </a:solidFill>
                <a:latin typeface="Arial"/>
                <a:cs typeface="Arial"/>
              </a:rPr>
              <a:t>this</a:t>
            </a:r>
            <a:endParaRPr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32"/>
              </a:spcBef>
            </a:pPr>
            <a:endParaRPr sz="21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2067333"/>
            <a:r>
              <a:rPr sz="2400" b="1" spc="-20" dirty="0">
                <a:solidFill>
                  <a:prstClr val="black"/>
                </a:solidFill>
                <a:latin typeface="Arial"/>
                <a:cs typeface="Arial"/>
              </a:rPr>
              <a:t>Minimu</a:t>
            </a:r>
            <a:r>
              <a:rPr sz="2400" b="1" spc="-25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2400" b="1" spc="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cu</a:t>
            </a:r>
            <a:r>
              <a:rPr sz="2400" b="1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400" b="1" spc="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example</a:t>
            </a:r>
            <a:endParaRPr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062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28"/>
            <a:r>
              <a:rPr spc="-5" dirty="0"/>
              <a:t>Minimu</a:t>
            </a:r>
            <a:r>
              <a:rPr dirty="0"/>
              <a:t>m</a:t>
            </a:r>
            <a:r>
              <a:rPr spc="85" dirty="0">
                <a:latin typeface="Times New Roman"/>
                <a:cs typeface="Times New Roman"/>
              </a:rPr>
              <a:t> </a:t>
            </a:r>
            <a:r>
              <a:rPr spc="-5" dirty="0"/>
              <a:t>cut</a:t>
            </a:r>
          </a:p>
        </p:txBody>
      </p:sp>
      <p:sp>
        <p:nvSpPr>
          <p:cNvPr id="4" name="object 4"/>
          <p:cNvSpPr/>
          <p:nvPr/>
        </p:nvSpPr>
        <p:spPr>
          <a:xfrm>
            <a:off x="2445385" y="3461003"/>
            <a:ext cx="3276600" cy="17967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4540" y="1005009"/>
            <a:ext cx="6638290" cy="19261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7979" indent="-455338">
              <a:buClr>
                <a:srgbClr val="010000"/>
              </a:buClr>
              <a:buFont typeface="Arial"/>
              <a:buChar char="•"/>
              <a:tabLst>
                <a:tab pos="468612" algn="l"/>
              </a:tabLst>
            </a:pP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We</a:t>
            </a:r>
            <a:r>
              <a:rPr sz="2800" spc="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can</a:t>
            </a:r>
            <a:r>
              <a:rPr sz="2800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do</a:t>
            </a:r>
            <a:r>
              <a:rPr sz="2800" spc="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segmentation</a:t>
            </a:r>
            <a:r>
              <a:rPr sz="2800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by</a:t>
            </a:r>
            <a:r>
              <a:rPr sz="2800" spc="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finding</a:t>
            </a:r>
            <a:r>
              <a:rPr sz="2800" spc="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</a:p>
          <a:p>
            <a:pPr marL="467979"/>
            <a:r>
              <a:rPr sz="2800" i="1" dirty="0">
                <a:solidFill>
                  <a:prstClr val="black"/>
                </a:solidFill>
                <a:latin typeface="Arial"/>
                <a:cs typeface="Arial"/>
              </a:rPr>
              <a:t>minimum</a:t>
            </a:r>
            <a:r>
              <a:rPr sz="2800" i="1" spc="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prstClr val="black"/>
                </a:solidFill>
                <a:latin typeface="Arial"/>
                <a:cs typeface="Arial"/>
              </a:rPr>
              <a:t>cut</a:t>
            </a:r>
            <a:r>
              <a:rPr sz="2800" i="1" spc="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in</a:t>
            </a:r>
            <a:r>
              <a:rPr sz="2800" spc="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800" spc="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graph</a:t>
            </a:r>
          </a:p>
          <a:p>
            <a:pPr marL="1035245" lvl="1" indent="-453438">
              <a:spcBef>
                <a:spcPts val="500"/>
              </a:spcBef>
              <a:buClr>
                <a:srgbClr val="010000"/>
              </a:buClr>
              <a:buFont typeface="Arial"/>
              <a:buChar char="•"/>
              <a:tabLst>
                <a:tab pos="1035878" algn="l"/>
              </a:tabLst>
            </a:pPr>
            <a:r>
              <a:rPr sz="2000" spc="-10" dirty="0">
                <a:solidFill>
                  <a:prstClr val="black"/>
                </a:solidFill>
                <a:latin typeface="Arial"/>
                <a:cs typeface="Arial"/>
              </a:rPr>
              <a:t>Efficient</a:t>
            </a:r>
            <a:r>
              <a:rPr sz="20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prstClr val="black"/>
                </a:solidFill>
                <a:latin typeface="Arial"/>
                <a:cs typeface="Arial"/>
              </a:rPr>
              <a:t>algorithms</a:t>
            </a:r>
            <a:r>
              <a:rPr sz="2000" spc="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prstClr val="black"/>
                </a:solidFill>
                <a:latin typeface="Arial"/>
                <a:cs typeface="Arial"/>
              </a:rPr>
              <a:t>exist</a:t>
            </a:r>
            <a:r>
              <a:rPr sz="2000" spc="4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prstClr val="black"/>
                </a:solidFill>
                <a:latin typeface="Arial"/>
                <a:cs typeface="Arial"/>
              </a:rPr>
              <a:t>for</a:t>
            </a:r>
            <a:r>
              <a:rPr sz="20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prstClr val="black"/>
                </a:solidFill>
                <a:latin typeface="Arial"/>
                <a:cs typeface="Arial"/>
              </a:rPr>
              <a:t>doing</a:t>
            </a:r>
            <a:r>
              <a:rPr sz="2000" spc="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prstClr val="black"/>
                </a:solidFill>
                <a:latin typeface="Arial"/>
                <a:cs typeface="Arial"/>
              </a:rPr>
              <a:t>this</a:t>
            </a:r>
            <a:endParaRPr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32"/>
              </a:spcBef>
            </a:pPr>
            <a:endParaRPr sz="21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2061644"/>
            <a:r>
              <a:rPr sz="2400" b="1" spc="-20" dirty="0">
                <a:solidFill>
                  <a:prstClr val="black"/>
                </a:solidFill>
                <a:latin typeface="Arial"/>
                <a:cs typeface="Arial"/>
              </a:rPr>
              <a:t>Minimu</a:t>
            </a:r>
            <a:r>
              <a:rPr sz="2400" b="1" spc="-25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sz="2400" b="1" spc="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cu</a:t>
            </a:r>
            <a:r>
              <a:rPr sz="2400" b="1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400" b="1" spc="6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example</a:t>
            </a:r>
            <a:endParaRPr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310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2333"/>
            <a:ext cx="8532440" cy="6780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635" y="3885704"/>
            <a:ext cx="1428564" cy="740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861048"/>
            <a:ext cx="1719567" cy="740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054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/>
              <a:t>Introduction to image segmentation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dirty="0" smtClean="0"/>
              <a:t>Example 3 </a:t>
            </a:r>
          </a:p>
          <a:p>
            <a:pPr lvl="1" eaLnBrk="1" hangingPunct="1"/>
            <a:r>
              <a:rPr lang="en-GB" altLang="en-US" dirty="0" smtClean="0"/>
              <a:t>Segmentation based on motion</a:t>
            </a:r>
          </a:p>
          <a:p>
            <a:pPr lvl="1" eaLnBrk="1" hangingPunct="1"/>
            <a:r>
              <a:rPr lang="en-GB" altLang="en-US" dirty="0" smtClean="0">
                <a:cs typeface="Times New Roman" charset="0"/>
              </a:rPr>
              <a:t>The main difficulty of motion segmentation is that an intermediate step is required to (either implicitly or explicitly) estimate an </a:t>
            </a:r>
            <a:r>
              <a:rPr lang="en-GB" altLang="en-US" i="1" dirty="0" smtClean="0">
                <a:cs typeface="Times New Roman" charset="0"/>
              </a:rPr>
              <a:t>optical flow field</a:t>
            </a:r>
            <a:r>
              <a:rPr lang="en-GB" altLang="en-US" dirty="0" smtClean="0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39910" indent="-28458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38333" indent="-227678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593665" indent="-227678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48995" indent="-227678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04332" indent="-2276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59664" indent="-2276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14995" indent="-2276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70326" indent="-2276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B6F721BD-3DF9-4E18-97F7-BB752DD0BDB4}" type="slidenum">
              <a:rPr lang="en-GB" altLang="zh-CN" sz="1200">
                <a:solidFill>
                  <a:srgbClr val="045C75"/>
                </a:solidFill>
              </a:rPr>
              <a:pPr eaLnBrk="1" hangingPunct="1"/>
              <a:t>8</a:t>
            </a:fld>
            <a:endParaRPr lang="en-GB" altLang="zh-CN" sz="1200">
              <a:solidFill>
                <a:srgbClr val="045C75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43" y="4427271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955" y="4427271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Object 10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8459914"/>
              </p:ext>
            </p:extLst>
          </p:nvPr>
        </p:nvGraphicFramePr>
        <p:xfrm>
          <a:off x="6300227" y="4437147"/>
          <a:ext cx="1819275" cy="181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6" r:id="rId6" imgW="1822704" imgH="1822704" progId="Word.Picture.8">
                  <p:embed/>
                </p:oleObj>
              </mc:Choice>
              <mc:Fallback>
                <p:oleObj r:id="rId6" imgW="1822704" imgH="1822704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227" y="4437147"/>
                        <a:ext cx="1819275" cy="181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utoShape 10"/>
          <p:cNvSpPr>
            <a:spLocks noChangeArrowheads="1"/>
          </p:cNvSpPr>
          <p:nvPr/>
        </p:nvSpPr>
        <p:spPr bwMode="auto">
          <a:xfrm>
            <a:off x="2718867" y="5074971"/>
            <a:ext cx="685800" cy="533400"/>
          </a:xfrm>
          <a:prstGeom prst="rightArrow">
            <a:avLst>
              <a:gd name="adj1" fmla="val 50000"/>
              <a:gd name="adj2" fmla="val 32143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>
            <a:off x="5483771" y="5101753"/>
            <a:ext cx="685800" cy="533400"/>
          </a:xfrm>
          <a:prstGeom prst="rightArrow">
            <a:avLst>
              <a:gd name="adj1" fmla="val 50000"/>
              <a:gd name="adj2" fmla="val 32143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prstClr val="black"/>
              </a:solidFill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60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/>
          <a:lstStyle/>
          <a:p>
            <a:r>
              <a:rPr lang="en-US" altLang="zh-CN" dirty="0"/>
              <a:t>Properties of Graph </a:t>
            </a:r>
            <a:r>
              <a:rPr lang="en-US" altLang="zh-CN" dirty="0" err="1"/>
              <a:t>Laplacian</a:t>
            </a:r>
            <a:endParaRPr lang="zh-CN" alt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1115616" y="692696"/>
            <a:ext cx="7056784" cy="2518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72" y="3226963"/>
            <a:ext cx="3094936" cy="2528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399" y="4491000"/>
            <a:ext cx="4600105" cy="1962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159820" y="4681624"/>
            <a:ext cx="447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2400" i="1" dirty="0" smtClean="0">
                <a:solidFill>
                  <a:prstClr val="black"/>
                </a:solidFill>
              </a:rPr>
              <a:t>q</a:t>
            </a:r>
            <a:r>
              <a:rPr lang="en-US" altLang="zh-CN" sz="2400" baseline="-25000" dirty="0" smtClean="0">
                <a:solidFill>
                  <a:prstClr val="black"/>
                </a:solidFill>
              </a:rPr>
              <a:t>1</a:t>
            </a:r>
            <a:endParaRPr lang="zh-CN" altLang="en-US" sz="2400" baseline="-25000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59820" y="5628114"/>
            <a:ext cx="447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2400" i="1" dirty="0" smtClean="0">
                <a:solidFill>
                  <a:prstClr val="black"/>
                </a:solidFill>
              </a:rPr>
              <a:t>q</a:t>
            </a:r>
            <a:r>
              <a:rPr lang="en-US" altLang="zh-CN" sz="2400" baseline="-25000" dirty="0">
                <a:solidFill>
                  <a:prstClr val="black"/>
                </a:solidFill>
              </a:rPr>
              <a:t>2</a:t>
            </a:r>
            <a:endParaRPr lang="zh-CN" altLang="en-US" sz="2400" baseline="-25000" dirty="0">
              <a:solidFill>
                <a:prstClr val="black"/>
              </a:solidFill>
            </a:endParaRPr>
          </a:p>
        </p:txBody>
      </p:sp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386" y="3520182"/>
            <a:ext cx="44196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393406" y="5868938"/>
            <a:ext cx="3639133" cy="989062"/>
            <a:chOff x="5520671" y="1143794"/>
            <a:chExt cx="3639133" cy="989062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5980" y="1143794"/>
              <a:ext cx="2973824" cy="9890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520671" y="1362647"/>
              <a:ext cx="9326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err="1"/>
                <a:t>w</a:t>
              </a:r>
              <a:r>
                <a:rPr lang="en-US" altLang="zh-CN" sz="2800" baseline="-25000" dirty="0" err="1"/>
                <a:t>ij</a:t>
              </a:r>
              <a:r>
                <a:rPr lang="en-US" altLang="zh-CN" sz="2800" baseline="-25000" dirty="0"/>
                <a:t> </a:t>
              </a:r>
              <a:r>
                <a:rPr lang="en-US" altLang="zh-CN" sz="2800" dirty="0" smtClean="0"/>
                <a:t>=</a:t>
              </a:r>
              <a:endParaRPr lang="zh-CN" altLang="en-US" sz="28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9102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"/>
            <a:ext cx="8424936" cy="6601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236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10"/>
          <a:stretch/>
        </p:blipFill>
        <p:spPr bwMode="auto">
          <a:xfrm>
            <a:off x="179512" y="188640"/>
            <a:ext cx="8784976" cy="342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bject 4"/>
          <p:cNvSpPr txBox="1"/>
          <p:nvPr/>
        </p:nvSpPr>
        <p:spPr>
          <a:xfrm>
            <a:off x="612140" y="4357811"/>
            <a:ext cx="7910830" cy="23339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4147" indent="-341499">
              <a:buClr>
                <a:srgbClr val="010000"/>
              </a:buClr>
              <a:buFont typeface="Arial"/>
              <a:buChar char="•"/>
              <a:tabLst>
                <a:tab pos="354778" algn="l"/>
              </a:tabLst>
            </a:pP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Node</a:t>
            </a:r>
            <a:r>
              <a:rPr sz="2800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for</a:t>
            </a:r>
            <a:r>
              <a:rPr sz="2800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every</a:t>
            </a:r>
            <a:r>
              <a:rPr sz="2800" spc="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pixel</a:t>
            </a:r>
            <a:endParaRPr sz="2800">
              <a:solidFill>
                <a:prstClr val="black"/>
              </a:solidFill>
              <a:latin typeface="Arial"/>
              <a:cs typeface="Arial"/>
            </a:endParaRPr>
          </a:p>
          <a:p>
            <a:pPr marL="354147" marR="5077" indent="-341499">
              <a:spcBef>
                <a:spcPts val="670"/>
              </a:spcBef>
              <a:buClr>
                <a:srgbClr val="010000"/>
              </a:buClr>
              <a:buFont typeface="Arial"/>
              <a:buChar char="•"/>
              <a:tabLst>
                <a:tab pos="354778" algn="l"/>
              </a:tabLst>
            </a:pP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Edge</a:t>
            </a:r>
            <a:r>
              <a:rPr sz="2800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between</a:t>
            </a:r>
            <a:r>
              <a:rPr sz="2800" spc="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every</a:t>
            </a:r>
            <a:r>
              <a:rPr sz="2800" spc="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pair</a:t>
            </a:r>
            <a:r>
              <a:rPr sz="2800" spc="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of</a:t>
            </a:r>
            <a:r>
              <a:rPr sz="2800" spc="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pixels</a:t>
            </a:r>
            <a:r>
              <a:rPr sz="2800" spc="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(or</a:t>
            </a:r>
            <a:r>
              <a:rPr sz="2800" spc="7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every</a:t>
            </a:r>
            <a:r>
              <a:rPr sz="2800" spc="8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pair</a:t>
            </a:r>
            <a:r>
              <a:rPr sz="28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of</a:t>
            </a:r>
            <a:r>
              <a:rPr sz="2800" spc="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“sufficiently</a:t>
            </a:r>
            <a:r>
              <a:rPr sz="2800" spc="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close”</a:t>
            </a:r>
            <a:r>
              <a:rPr sz="2800" spc="6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pixels)</a:t>
            </a:r>
            <a:endParaRPr sz="2800">
              <a:solidFill>
                <a:prstClr val="black"/>
              </a:solidFill>
              <a:latin typeface="Arial"/>
              <a:cs typeface="Arial"/>
            </a:endParaRPr>
          </a:p>
          <a:p>
            <a:pPr marL="354147" marR="1346393" indent="-341499">
              <a:spcBef>
                <a:spcPts val="670"/>
              </a:spcBef>
              <a:buClr>
                <a:srgbClr val="010000"/>
              </a:buClr>
              <a:buFont typeface="Arial"/>
              <a:buChar char="•"/>
              <a:tabLst>
                <a:tab pos="354778" algn="l"/>
              </a:tabLst>
            </a:pP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Each</a:t>
            </a:r>
            <a:r>
              <a:rPr sz="2800" spc="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prstClr val="black"/>
                </a:solidFill>
                <a:latin typeface="Arial"/>
                <a:cs typeface="Arial"/>
              </a:rPr>
              <a:t>edg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800" spc="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800" spc="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prstClr val="black"/>
                </a:solidFill>
                <a:latin typeface="Arial"/>
                <a:cs typeface="Arial"/>
              </a:rPr>
              <a:t>weighte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800" spc="9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2800" spc="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800" spc="9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i="1" dirty="0">
                <a:solidFill>
                  <a:prstClr val="black"/>
                </a:solidFill>
                <a:latin typeface="Arial"/>
                <a:cs typeface="Arial"/>
              </a:rPr>
              <a:t>affinity</a:t>
            </a:r>
            <a:r>
              <a:rPr sz="2800" i="1" spc="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or</a:t>
            </a:r>
            <a:r>
              <a:rPr sz="28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similarity</a:t>
            </a:r>
            <a:r>
              <a:rPr sz="2800" spc="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of</a:t>
            </a:r>
            <a:r>
              <a:rPr sz="2800" spc="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800" spc="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two</a:t>
            </a:r>
            <a:r>
              <a:rPr sz="2800" spc="7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prstClr val="black"/>
                </a:solidFill>
                <a:latin typeface="Arial"/>
                <a:cs typeface="Arial"/>
              </a:rPr>
              <a:t>nodes</a:t>
            </a:r>
            <a:endParaRPr sz="280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00281" y="1245822"/>
            <a:ext cx="910590" cy="1192634"/>
            <a:chOff x="6327150" y="1910333"/>
            <a:chExt cx="910590" cy="1192634"/>
          </a:xfrm>
        </p:grpSpPr>
        <p:sp>
          <p:nvSpPr>
            <p:cNvPr id="8" name="object 6"/>
            <p:cNvSpPr/>
            <p:nvPr/>
          </p:nvSpPr>
          <p:spPr>
            <a:xfrm>
              <a:off x="6419850" y="265785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76199"/>
                  </a:moveTo>
                  <a:lnTo>
                    <a:pt x="76199" y="76199"/>
                  </a:lnTo>
                  <a:lnTo>
                    <a:pt x="76199" y="0"/>
                  </a:lnTo>
                  <a:lnTo>
                    <a:pt x="0" y="0"/>
                  </a:lnTo>
                  <a:lnTo>
                    <a:pt x="0" y="7619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" name="object 7"/>
            <p:cNvSpPr/>
            <p:nvPr/>
          </p:nvSpPr>
          <p:spPr>
            <a:xfrm>
              <a:off x="6413788" y="2651760"/>
              <a:ext cx="89535" cy="88900"/>
            </a:xfrm>
            <a:custGeom>
              <a:avLst/>
              <a:gdLst/>
              <a:ahLst/>
              <a:cxnLst/>
              <a:rect l="l" t="t" r="r" b="b"/>
              <a:pathLst>
                <a:path w="89534" h="88900">
                  <a:moveTo>
                    <a:pt x="89153" y="0"/>
                  </a:moveTo>
                  <a:lnTo>
                    <a:pt x="0" y="0"/>
                  </a:lnTo>
                  <a:lnTo>
                    <a:pt x="0" y="88391"/>
                  </a:lnTo>
                  <a:lnTo>
                    <a:pt x="89153" y="88391"/>
                  </a:lnTo>
                  <a:lnTo>
                    <a:pt x="89153" y="82295"/>
                  </a:lnTo>
                  <a:lnTo>
                    <a:pt x="12953" y="82295"/>
                  </a:lnTo>
                  <a:lnTo>
                    <a:pt x="6095" y="76199"/>
                  </a:lnTo>
                  <a:lnTo>
                    <a:pt x="12953" y="76199"/>
                  </a:lnTo>
                  <a:lnTo>
                    <a:pt x="12953" y="12191"/>
                  </a:lnTo>
                  <a:lnTo>
                    <a:pt x="6095" y="12191"/>
                  </a:lnTo>
                  <a:lnTo>
                    <a:pt x="12953" y="6095"/>
                  </a:lnTo>
                  <a:lnTo>
                    <a:pt x="89153" y="6095"/>
                  </a:lnTo>
                  <a:lnTo>
                    <a:pt x="89153" y="0"/>
                  </a:lnTo>
                  <a:close/>
                </a:path>
                <a:path w="89534" h="88900">
                  <a:moveTo>
                    <a:pt x="12953" y="76199"/>
                  </a:moveTo>
                  <a:lnTo>
                    <a:pt x="6095" y="76199"/>
                  </a:lnTo>
                  <a:lnTo>
                    <a:pt x="12953" y="82295"/>
                  </a:lnTo>
                  <a:lnTo>
                    <a:pt x="12953" y="76199"/>
                  </a:lnTo>
                  <a:close/>
                </a:path>
                <a:path w="89534" h="88900">
                  <a:moveTo>
                    <a:pt x="76199" y="76199"/>
                  </a:moveTo>
                  <a:lnTo>
                    <a:pt x="12953" y="76199"/>
                  </a:lnTo>
                  <a:lnTo>
                    <a:pt x="12953" y="82295"/>
                  </a:lnTo>
                  <a:lnTo>
                    <a:pt x="76199" y="82295"/>
                  </a:lnTo>
                  <a:lnTo>
                    <a:pt x="76199" y="76199"/>
                  </a:lnTo>
                  <a:close/>
                </a:path>
                <a:path w="89534" h="88900">
                  <a:moveTo>
                    <a:pt x="76199" y="6095"/>
                  </a:moveTo>
                  <a:lnTo>
                    <a:pt x="76199" y="82295"/>
                  </a:lnTo>
                  <a:lnTo>
                    <a:pt x="82295" y="76199"/>
                  </a:lnTo>
                  <a:lnTo>
                    <a:pt x="89153" y="76199"/>
                  </a:lnTo>
                  <a:lnTo>
                    <a:pt x="89153" y="12191"/>
                  </a:lnTo>
                  <a:lnTo>
                    <a:pt x="82295" y="12191"/>
                  </a:lnTo>
                  <a:lnTo>
                    <a:pt x="76199" y="6095"/>
                  </a:lnTo>
                  <a:close/>
                </a:path>
                <a:path w="89534" h="88900">
                  <a:moveTo>
                    <a:pt x="89153" y="76199"/>
                  </a:moveTo>
                  <a:lnTo>
                    <a:pt x="82295" y="76199"/>
                  </a:lnTo>
                  <a:lnTo>
                    <a:pt x="76199" y="82295"/>
                  </a:lnTo>
                  <a:lnTo>
                    <a:pt x="89153" y="82295"/>
                  </a:lnTo>
                  <a:lnTo>
                    <a:pt x="89153" y="76199"/>
                  </a:lnTo>
                  <a:close/>
                </a:path>
                <a:path w="89534" h="88900">
                  <a:moveTo>
                    <a:pt x="12953" y="6095"/>
                  </a:moveTo>
                  <a:lnTo>
                    <a:pt x="6095" y="12191"/>
                  </a:lnTo>
                  <a:lnTo>
                    <a:pt x="12953" y="12191"/>
                  </a:lnTo>
                  <a:lnTo>
                    <a:pt x="12953" y="6095"/>
                  </a:lnTo>
                  <a:close/>
                </a:path>
                <a:path w="89534" h="88900">
                  <a:moveTo>
                    <a:pt x="76199" y="6095"/>
                  </a:moveTo>
                  <a:lnTo>
                    <a:pt x="12953" y="6095"/>
                  </a:lnTo>
                  <a:lnTo>
                    <a:pt x="12953" y="12191"/>
                  </a:lnTo>
                  <a:lnTo>
                    <a:pt x="76199" y="12191"/>
                  </a:lnTo>
                  <a:lnTo>
                    <a:pt x="76199" y="6095"/>
                  </a:lnTo>
                  <a:close/>
                </a:path>
                <a:path w="89534" h="88900">
                  <a:moveTo>
                    <a:pt x="89153" y="6095"/>
                  </a:moveTo>
                  <a:lnTo>
                    <a:pt x="76199" y="6095"/>
                  </a:lnTo>
                  <a:lnTo>
                    <a:pt x="82295" y="12191"/>
                  </a:lnTo>
                  <a:lnTo>
                    <a:pt x="89153" y="12191"/>
                  </a:lnTo>
                  <a:lnTo>
                    <a:pt x="89153" y="6095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" name="object 8"/>
            <p:cNvSpPr/>
            <p:nvPr/>
          </p:nvSpPr>
          <p:spPr>
            <a:xfrm>
              <a:off x="6800850" y="220065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76199"/>
                  </a:moveTo>
                  <a:lnTo>
                    <a:pt x="76199" y="76199"/>
                  </a:lnTo>
                  <a:lnTo>
                    <a:pt x="76199" y="0"/>
                  </a:lnTo>
                  <a:lnTo>
                    <a:pt x="0" y="0"/>
                  </a:lnTo>
                  <a:lnTo>
                    <a:pt x="0" y="7619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" name="object 9"/>
            <p:cNvSpPr/>
            <p:nvPr/>
          </p:nvSpPr>
          <p:spPr>
            <a:xfrm>
              <a:off x="6794788" y="2194560"/>
              <a:ext cx="89535" cy="88900"/>
            </a:xfrm>
            <a:custGeom>
              <a:avLst/>
              <a:gdLst/>
              <a:ahLst/>
              <a:cxnLst/>
              <a:rect l="l" t="t" r="r" b="b"/>
              <a:pathLst>
                <a:path w="89534" h="88900">
                  <a:moveTo>
                    <a:pt x="89153" y="0"/>
                  </a:moveTo>
                  <a:lnTo>
                    <a:pt x="0" y="0"/>
                  </a:lnTo>
                  <a:lnTo>
                    <a:pt x="0" y="88391"/>
                  </a:lnTo>
                  <a:lnTo>
                    <a:pt x="89153" y="88391"/>
                  </a:lnTo>
                  <a:lnTo>
                    <a:pt x="89153" y="82295"/>
                  </a:lnTo>
                  <a:lnTo>
                    <a:pt x="12953" y="82295"/>
                  </a:lnTo>
                  <a:lnTo>
                    <a:pt x="6095" y="76199"/>
                  </a:lnTo>
                  <a:lnTo>
                    <a:pt x="12953" y="76199"/>
                  </a:lnTo>
                  <a:lnTo>
                    <a:pt x="12953" y="12191"/>
                  </a:lnTo>
                  <a:lnTo>
                    <a:pt x="6095" y="12191"/>
                  </a:lnTo>
                  <a:lnTo>
                    <a:pt x="12953" y="6095"/>
                  </a:lnTo>
                  <a:lnTo>
                    <a:pt x="89153" y="6095"/>
                  </a:lnTo>
                  <a:lnTo>
                    <a:pt x="89153" y="0"/>
                  </a:lnTo>
                  <a:close/>
                </a:path>
                <a:path w="89534" h="88900">
                  <a:moveTo>
                    <a:pt x="12953" y="76199"/>
                  </a:moveTo>
                  <a:lnTo>
                    <a:pt x="6095" y="76199"/>
                  </a:lnTo>
                  <a:lnTo>
                    <a:pt x="12953" y="82295"/>
                  </a:lnTo>
                  <a:lnTo>
                    <a:pt x="12953" y="76199"/>
                  </a:lnTo>
                  <a:close/>
                </a:path>
                <a:path w="89534" h="88900">
                  <a:moveTo>
                    <a:pt x="76199" y="76199"/>
                  </a:moveTo>
                  <a:lnTo>
                    <a:pt x="12953" y="76199"/>
                  </a:lnTo>
                  <a:lnTo>
                    <a:pt x="12953" y="82295"/>
                  </a:lnTo>
                  <a:lnTo>
                    <a:pt x="76199" y="82295"/>
                  </a:lnTo>
                  <a:lnTo>
                    <a:pt x="76199" y="76199"/>
                  </a:lnTo>
                  <a:close/>
                </a:path>
                <a:path w="89534" h="88900">
                  <a:moveTo>
                    <a:pt x="76199" y="6095"/>
                  </a:moveTo>
                  <a:lnTo>
                    <a:pt x="76199" y="82295"/>
                  </a:lnTo>
                  <a:lnTo>
                    <a:pt x="82295" y="76199"/>
                  </a:lnTo>
                  <a:lnTo>
                    <a:pt x="89153" y="76199"/>
                  </a:lnTo>
                  <a:lnTo>
                    <a:pt x="89153" y="12191"/>
                  </a:lnTo>
                  <a:lnTo>
                    <a:pt x="82295" y="12191"/>
                  </a:lnTo>
                  <a:lnTo>
                    <a:pt x="76199" y="6095"/>
                  </a:lnTo>
                  <a:close/>
                </a:path>
                <a:path w="89534" h="88900">
                  <a:moveTo>
                    <a:pt x="89153" y="76199"/>
                  </a:moveTo>
                  <a:lnTo>
                    <a:pt x="82295" y="76199"/>
                  </a:lnTo>
                  <a:lnTo>
                    <a:pt x="76199" y="82295"/>
                  </a:lnTo>
                  <a:lnTo>
                    <a:pt x="89153" y="82295"/>
                  </a:lnTo>
                  <a:lnTo>
                    <a:pt x="89153" y="76199"/>
                  </a:lnTo>
                  <a:close/>
                </a:path>
                <a:path w="89534" h="88900">
                  <a:moveTo>
                    <a:pt x="12953" y="6095"/>
                  </a:moveTo>
                  <a:lnTo>
                    <a:pt x="6095" y="12191"/>
                  </a:lnTo>
                  <a:lnTo>
                    <a:pt x="12953" y="12191"/>
                  </a:lnTo>
                  <a:lnTo>
                    <a:pt x="12953" y="6095"/>
                  </a:lnTo>
                  <a:close/>
                </a:path>
                <a:path w="89534" h="88900">
                  <a:moveTo>
                    <a:pt x="76199" y="6095"/>
                  </a:moveTo>
                  <a:lnTo>
                    <a:pt x="12953" y="6095"/>
                  </a:lnTo>
                  <a:lnTo>
                    <a:pt x="12953" y="12191"/>
                  </a:lnTo>
                  <a:lnTo>
                    <a:pt x="76199" y="12191"/>
                  </a:lnTo>
                  <a:lnTo>
                    <a:pt x="76199" y="6095"/>
                  </a:lnTo>
                  <a:close/>
                </a:path>
                <a:path w="89534" h="88900">
                  <a:moveTo>
                    <a:pt x="89153" y="6095"/>
                  </a:moveTo>
                  <a:lnTo>
                    <a:pt x="76199" y="6095"/>
                  </a:lnTo>
                  <a:lnTo>
                    <a:pt x="82295" y="12191"/>
                  </a:lnTo>
                  <a:lnTo>
                    <a:pt x="89153" y="12191"/>
                  </a:lnTo>
                  <a:lnTo>
                    <a:pt x="89153" y="6095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" name="object 10"/>
            <p:cNvSpPr/>
            <p:nvPr/>
          </p:nvSpPr>
          <p:spPr>
            <a:xfrm>
              <a:off x="6438138" y="2218979"/>
              <a:ext cx="383540" cy="459105"/>
            </a:xfrm>
            <a:custGeom>
              <a:avLst/>
              <a:gdLst/>
              <a:ahLst/>
              <a:cxnLst/>
              <a:rect l="l" t="t" r="r" b="b"/>
              <a:pathLst>
                <a:path w="383540" h="459105">
                  <a:moveTo>
                    <a:pt x="361187" y="0"/>
                  </a:moveTo>
                  <a:lnTo>
                    <a:pt x="0" y="441197"/>
                  </a:lnTo>
                  <a:lnTo>
                    <a:pt x="22097" y="458723"/>
                  </a:lnTo>
                  <a:lnTo>
                    <a:pt x="383285" y="17525"/>
                  </a:lnTo>
                  <a:lnTo>
                    <a:pt x="361187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3" name="object 11"/>
            <p:cNvSpPr txBox="1"/>
            <p:nvPr/>
          </p:nvSpPr>
          <p:spPr>
            <a:xfrm>
              <a:off x="6327150" y="1910333"/>
              <a:ext cx="910590" cy="119263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R="5077" algn="r"/>
              <a:r>
                <a:rPr sz="2400" dirty="0">
                  <a:solidFill>
                    <a:srgbClr val="FFFF00"/>
                  </a:solidFill>
                  <a:latin typeface="Comic Sans MS"/>
                  <a:cs typeface="Comic Sans MS"/>
                </a:rPr>
                <a:t>j</a:t>
              </a:r>
              <a:endParaRPr sz="2400" dirty="0">
                <a:solidFill>
                  <a:prstClr val="black"/>
                </a:solidFill>
                <a:latin typeface="Comic Sans MS"/>
                <a:cs typeface="Comic Sans MS"/>
              </a:endParaRPr>
            </a:p>
            <a:p>
              <a:pPr marL="392090">
                <a:lnSpc>
                  <a:spcPts val="2645"/>
                </a:lnSpc>
                <a:spcBef>
                  <a:spcPts val="1315"/>
                </a:spcBef>
              </a:pPr>
              <a:r>
                <a:rPr sz="3600" baseline="13888" dirty="0">
                  <a:solidFill>
                    <a:srgbClr val="FFFF00"/>
                  </a:solidFill>
                  <a:latin typeface="Comic Sans MS"/>
                  <a:cs typeface="Comic Sans MS"/>
                </a:rPr>
                <a:t>w</a:t>
              </a:r>
              <a:r>
                <a:rPr sz="1600" dirty="0">
                  <a:solidFill>
                    <a:srgbClr val="FFFF00"/>
                  </a:solidFill>
                  <a:latin typeface="Comic Sans MS"/>
                  <a:cs typeface="Comic Sans MS"/>
                </a:rPr>
                <a:t>ij</a:t>
              </a:r>
              <a:endParaRPr sz="1600" dirty="0">
                <a:solidFill>
                  <a:prstClr val="black"/>
                </a:solidFill>
                <a:latin typeface="Comic Sans MS"/>
                <a:cs typeface="Comic Sans MS"/>
              </a:endParaRPr>
            </a:p>
            <a:p>
              <a:pPr marL="12652">
                <a:lnSpc>
                  <a:spcPts val="2645"/>
                </a:lnSpc>
              </a:pPr>
              <a:r>
                <a:rPr sz="2400" dirty="0">
                  <a:solidFill>
                    <a:srgbClr val="FFFF00"/>
                  </a:solidFill>
                  <a:latin typeface="Comic Sans MS"/>
                  <a:cs typeface="Comic Sans MS"/>
                </a:rPr>
                <a:t>i</a:t>
              </a:r>
              <a:endParaRPr sz="2400" dirty="0">
                <a:solidFill>
                  <a:prstClr val="black"/>
                </a:solidFill>
                <a:latin typeface="Comic Sans MS"/>
                <a:cs typeface="Comic Sans MS"/>
              </a:endParaRPr>
            </a:p>
          </p:txBody>
        </p:sp>
      </p:grpSp>
      <p:sp>
        <p:nvSpPr>
          <p:cNvPr id="14" name="object 12"/>
          <p:cNvSpPr txBox="1"/>
          <p:nvPr/>
        </p:nvSpPr>
        <p:spPr>
          <a:xfrm>
            <a:off x="7689602" y="6539124"/>
            <a:ext cx="129794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52"/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Source:</a:t>
            </a:r>
            <a:r>
              <a:rPr sz="1400" spc="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S.</a:t>
            </a:r>
            <a:r>
              <a:rPr sz="1400" spc="4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Seitz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011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3248"/>
            <a:ext cx="7560840" cy="66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533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28"/>
            <a:r>
              <a:rPr spc="-5" dirty="0"/>
              <a:t>Exampl</a:t>
            </a:r>
            <a:r>
              <a:rPr dirty="0"/>
              <a:t>e</a:t>
            </a:r>
            <a:r>
              <a:rPr spc="70" dirty="0">
                <a:latin typeface="Times New Roman"/>
                <a:cs typeface="Times New Roman"/>
              </a:rPr>
              <a:t> </a:t>
            </a:r>
            <a:r>
              <a:rPr spc="-5" dirty="0"/>
              <a:t>results</a:t>
            </a:r>
          </a:p>
        </p:txBody>
      </p:sp>
      <p:sp>
        <p:nvSpPr>
          <p:cNvPr id="3" name="object 3"/>
          <p:cNvSpPr/>
          <p:nvPr/>
        </p:nvSpPr>
        <p:spPr>
          <a:xfrm>
            <a:off x="304800" y="990600"/>
            <a:ext cx="2743200" cy="1828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00400" y="990600"/>
            <a:ext cx="2743200" cy="1828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96000" y="990600"/>
            <a:ext cx="2743200" cy="1828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4800" y="2971800"/>
            <a:ext cx="2743200" cy="1828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00400" y="2971800"/>
            <a:ext cx="2743200" cy="1828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96000" y="2971800"/>
            <a:ext cx="2743200" cy="18288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304800" y="4953000"/>
            <a:ext cx="2743200" cy="18288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00400" y="4953000"/>
            <a:ext cx="2743200" cy="18288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096000" y="4953000"/>
            <a:ext cx="2743200" cy="18288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53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539"/>
            <a:r>
              <a:rPr spc="-5" dirty="0"/>
              <a:t>Results</a:t>
            </a:r>
            <a:r>
              <a:rPr dirty="0"/>
              <a:t>:</a:t>
            </a:r>
            <a:r>
              <a:rPr spc="80" dirty="0">
                <a:latin typeface="Times New Roman"/>
                <a:cs typeface="Times New Roman"/>
              </a:rPr>
              <a:t> </a:t>
            </a:r>
            <a:r>
              <a:rPr spc="-5" dirty="0"/>
              <a:t>Berkele</a:t>
            </a:r>
            <a:r>
              <a:rPr dirty="0"/>
              <a:t>y</a:t>
            </a:r>
            <a:r>
              <a:rPr spc="75" dirty="0">
                <a:latin typeface="Times New Roman"/>
                <a:cs typeface="Times New Roman"/>
              </a:rPr>
              <a:t> </a:t>
            </a:r>
            <a:r>
              <a:rPr spc="-5" dirty="0"/>
              <a:t>Segmentatio</a:t>
            </a:r>
            <a:r>
              <a:rPr dirty="0"/>
              <a:t>n</a:t>
            </a:r>
            <a:r>
              <a:rPr spc="70" dirty="0">
                <a:latin typeface="Times New Roman"/>
                <a:cs typeface="Times New Roman"/>
              </a:rPr>
              <a:t> </a:t>
            </a:r>
            <a:r>
              <a:rPr spc="-5" dirty="0"/>
              <a:t>Engine</a:t>
            </a:r>
          </a:p>
        </p:txBody>
      </p:sp>
      <p:sp>
        <p:nvSpPr>
          <p:cNvPr id="3" name="object 3"/>
          <p:cNvSpPr/>
          <p:nvPr/>
        </p:nvSpPr>
        <p:spPr>
          <a:xfrm>
            <a:off x="304800" y="1066800"/>
            <a:ext cx="1524000" cy="228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57400" y="1066800"/>
            <a:ext cx="1524000" cy="2286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10000" y="1066800"/>
            <a:ext cx="1524000" cy="2286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62600" y="1066800"/>
            <a:ext cx="1524000" cy="2286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7315200" y="1066800"/>
            <a:ext cx="1524000" cy="2286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4800" y="3657600"/>
            <a:ext cx="1524000" cy="2286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57400" y="3657600"/>
            <a:ext cx="1524000" cy="2286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810000" y="3657600"/>
            <a:ext cx="1524000" cy="2286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62600" y="3657600"/>
            <a:ext cx="1524000" cy="22860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334250" y="3657600"/>
            <a:ext cx="1504950" cy="22860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74141" y="6254654"/>
            <a:ext cx="609282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52"/>
            <a:r>
              <a:rPr sz="2400" b="1" u="heavy" spc="-20" dirty="0">
                <a:solidFill>
                  <a:srgbClr val="0000FF"/>
                </a:solidFill>
                <a:latin typeface="Arial"/>
                <a:cs typeface="Arial"/>
                <a:hlinkClick r:id="rId12"/>
              </a:rPr>
              <a:t>http://ww</a:t>
            </a:r>
            <a:r>
              <a:rPr sz="2400" b="1" u="heavy" spc="-114" dirty="0">
                <a:solidFill>
                  <a:srgbClr val="0000FF"/>
                </a:solidFill>
                <a:latin typeface="Arial"/>
                <a:cs typeface="Arial"/>
                <a:hlinkClick r:id="rId12"/>
              </a:rPr>
              <a:t>w</a:t>
            </a:r>
            <a:r>
              <a:rPr sz="2400" b="1" u="heavy" spc="-5" dirty="0">
                <a:solidFill>
                  <a:srgbClr val="0000FF"/>
                </a:solidFill>
                <a:latin typeface="Arial"/>
                <a:cs typeface="Arial"/>
                <a:hlinkClick r:id="rId12"/>
              </a:rPr>
              <a:t>.cs.berkele</a:t>
            </a:r>
            <a:r>
              <a:rPr sz="2400" b="1" u="heavy" spc="-190" dirty="0">
                <a:solidFill>
                  <a:srgbClr val="0000FF"/>
                </a:solidFill>
                <a:latin typeface="Arial"/>
                <a:cs typeface="Arial"/>
                <a:hlinkClick r:id="rId12"/>
              </a:rPr>
              <a:t>y</a:t>
            </a:r>
            <a:r>
              <a:rPr sz="2400" b="1" u="heavy" spc="-20" dirty="0">
                <a:solidFill>
                  <a:srgbClr val="0000FF"/>
                </a:solidFill>
                <a:latin typeface="Arial"/>
                <a:cs typeface="Arial"/>
                <a:hlinkClick r:id="rId12"/>
              </a:rPr>
              <a:t>.edu/~fowlkes/BSE/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98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Introduction</a:t>
            </a:r>
          </a:p>
          <a:p>
            <a:r>
              <a:rPr lang="en-US" altLang="zh-CN" dirty="0" smtClean="0"/>
              <a:t>Granularity/Hierarchy</a:t>
            </a:r>
            <a:endParaRPr lang="en-US" altLang="zh-CN" dirty="0"/>
          </a:p>
          <a:p>
            <a:r>
              <a:rPr lang="en-US" altLang="zh-CN" dirty="0"/>
              <a:t>The Goals of Segmentation</a:t>
            </a:r>
          </a:p>
          <a:p>
            <a:r>
              <a:rPr lang="en-US" altLang="zh-CN" dirty="0"/>
              <a:t>Segmentation by </a:t>
            </a:r>
            <a:r>
              <a:rPr lang="en-US" altLang="zh-CN" dirty="0" err="1"/>
              <a:t>Thresholding</a:t>
            </a:r>
            <a:endParaRPr lang="en-US" altLang="zh-CN" dirty="0"/>
          </a:p>
          <a:p>
            <a:r>
              <a:rPr lang="en-US" altLang="zh-CN" dirty="0"/>
              <a:t>Region-Based Segmentation</a:t>
            </a:r>
          </a:p>
          <a:p>
            <a:r>
              <a:rPr lang="en-US" altLang="zh-CN" dirty="0"/>
              <a:t>Watershed Segmentation</a:t>
            </a:r>
          </a:p>
          <a:p>
            <a:r>
              <a:rPr lang="en-US" altLang="zh-CN" dirty="0" smtClean="0"/>
              <a:t>Segmentation </a:t>
            </a:r>
            <a:r>
              <a:rPr lang="en-US" altLang="zh-CN" dirty="0"/>
              <a:t>as </a:t>
            </a:r>
            <a:r>
              <a:rPr lang="en-US" altLang="zh-CN" dirty="0" smtClean="0"/>
              <a:t>Clustering</a:t>
            </a:r>
          </a:p>
          <a:p>
            <a:r>
              <a:rPr lang="en-US" altLang="zh-CN" dirty="0">
                <a:solidFill>
                  <a:srgbClr val="FF0000"/>
                </a:solidFill>
                <a:ea typeface="宋体" pitchFamily="2" charset="-122"/>
              </a:rPr>
              <a:t>Discontinuity-based Method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/>
              <a:t>Semantic </a:t>
            </a:r>
            <a:r>
              <a:rPr lang="en-US" altLang="zh-CN" dirty="0"/>
              <a:t>Segmentation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837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  <a:cs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9pPr>
          </a:lstStyle>
          <a:p>
            <a:fld id="{8F63361C-9397-496C-8A88-B5C53E0D4C24}" type="slidenum">
              <a:rPr kumimoji="0" lang="zh-CN" altLang="en-US" sz="1400">
                <a:solidFill>
                  <a:srgbClr val="000000"/>
                </a:solidFill>
              </a:rPr>
              <a:pPr/>
              <a:t>87</a:t>
            </a:fld>
            <a:endParaRPr kumimoji="0" lang="th-TH" altLang="zh-CN" sz="1400">
              <a:solidFill>
                <a:srgbClr val="000000"/>
              </a:solidFill>
              <a:cs typeface="Angsana New" pitchFamily="18" charset="-34"/>
            </a:endParaRPr>
          </a:p>
        </p:txBody>
      </p:sp>
      <p:sp>
        <p:nvSpPr>
          <p:cNvPr id="2560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 smtClean="0">
                <a:ea typeface="宋体" pitchFamily="2" charset="-122"/>
              </a:rPr>
              <a:t>Detection of Discontinuities</a:t>
            </a:r>
            <a:endParaRPr kumimoji="0" lang="th-TH" altLang="zh-CN" smtClean="0">
              <a:ea typeface="宋体" pitchFamily="2" charset="-122"/>
            </a:endParaRP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533400" y="2017713"/>
            <a:ext cx="8421688" cy="2779712"/>
          </a:xfrm>
        </p:spPr>
        <p:txBody>
          <a:bodyPr/>
          <a:lstStyle/>
          <a:p>
            <a:pPr eaLnBrk="1" hangingPunct="1"/>
            <a:r>
              <a:rPr kumimoji="0" lang="en-US" altLang="zh-CN" smtClean="0">
                <a:ea typeface="宋体" pitchFamily="2" charset="-122"/>
              </a:rPr>
              <a:t>detect the three basic types of gray-level discontinuities</a:t>
            </a:r>
          </a:p>
          <a:p>
            <a:pPr lvl="1" eaLnBrk="1" hangingPunct="1"/>
            <a:r>
              <a:rPr kumimoji="0" lang="en-US" altLang="zh-CN" smtClean="0">
                <a:ea typeface="宋体" pitchFamily="2" charset="-122"/>
              </a:rPr>
              <a:t>points , lines , edges</a:t>
            </a:r>
          </a:p>
          <a:p>
            <a:pPr eaLnBrk="1" hangingPunct="1"/>
            <a:r>
              <a:rPr kumimoji="0" lang="en-US" altLang="zh-CN" smtClean="0">
                <a:ea typeface="宋体" pitchFamily="2" charset="-122"/>
              </a:rPr>
              <a:t>the common way is to run a mask through the image </a:t>
            </a:r>
            <a:endParaRPr kumimoji="0" lang="th-TH" altLang="zh-CN" smtClean="0">
              <a:ea typeface="宋体" pitchFamily="2" charset="-122"/>
            </a:endParaRPr>
          </a:p>
        </p:txBody>
      </p:sp>
      <p:pic>
        <p:nvPicPr>
          <p:cNvPr id="25604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58"/>
          <a:stretch>
            <a:fillRect/>
          </a:stretch>
        </p:blipFill>
        <p:spPr bwMode="auto">
          <a:xfrm>
            <a:off x="4471988" y="4206875"/>
            <a:ext cx="2620962" cy="231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524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itchFamily="2" charset="-122"/>
              </a:rPr>
              <a:t>Discontinuity-based </a:t>
            </a:r>
            <a:r>
              <a:rPr lang="en-US" altLang="zh-CN" dirty="0" smtClean="0">
                <a:ea typeface="宋体" pitchFamily="2" charset="-122"/>
              </a:rPr>
              <a:t>Method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Detection of discontinuities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Point detection</a:t>
            </a:r>
          </a:p>
          <a:p>
            <a:pPr lvl="1"/>
            <a:r>
              <a:rPr lang="en-US" altLang="zh-CN" dirty="0"/>
              <a:t>Line detection</a:t>
            </a:r>
          </a:p>
          <a:p>
            <a:pPr lvl="1"/>
            <a:r>
              <a:rPr lang="en-US" altLang="zh-CN" dirty="0"/>
              <a:t>Edge detection</a:t>
            </a:r>
          </a:p>
          <a:p>
            <a:r>
              <a:rPr lang="en-US" altLang="zh-CN" dirty="0"/>
              <a:t>Edge linking and boundary detection</a:t>
            </a:r>
          </a:p>
        </p:txBody>
      </p:sp>
    </p:spTree>
    <p:extLst>
      <p:ext uri="{BB962C8B-B14F-4D97-AF65-F5344CB8AC3E}">
        <p14:creationId xmlns:p14="http://schemas.microsoft.com/office/powerpoint/2010/main" val="162995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  <a:cs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9pPr>
          </a:lstStyle>
          <a:p>
            <a:fld id="{804D32B0-A749-4B46-A847-6E2B52048CAE}" type="slidenum">
              <a:rPr kumimoji="0" lang="zh-CN" altLang="en-US" sz="1400">
                <a:solidFill>
                  <a:srgbClr val="000000"/>
                </a:solidFill>
              </a:rPr>
              <a:pPr/>
              <a:t>89</a:t>
            </a:fld>
            <a:endParaRPr kumimoji="0" lang="th-TH" altLang="zh-CN" sz="1400">
              <a:solidFill>
                <a:srgbClr val="000000"/>
              </a:solidFill>
              <a:cs typeface="Angsana New" pitchFamily="18" charset="-34"/>
            </a:endParaRPr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 smtClean="0">
                <a:ea typeface="宋体" pitchFamily="2" charset="-122"/>
              </a:rPr>
              <a:t>Point Detection</a:t>
            </a:r>
            <a:endParaRPr kumimoji="0" lang="th-TH" altLang="zh-CN" smtClean="0">
              <a:ea typeface="宋体" pitchFamily="2" charset="-122"/>
            </a:endParaRPr>
          </a:p>
        </p:txBody>
      </p:sp>
      <p:sp>
        <p:nvSpPr>
          <p:cNvPr id="26627" name="Rectangle 3"/>
          <p:cNvSpPr>
            <a:spLocks noChangeArrowheads="1"/>
          </p:cNvSpPr>
          <p:nvPr>
            <p:ph type="body" idx="1"/>
          </p:nvPr>
        </p:nvSpPr>
        <p:spPr>
          <a:xfrm>
            <a:off x="533400" y="1916113"/>
            <a:ext cx="8431213" cy="44656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kumimoji="0" lang="en-US" altLang="zh-CN" smtClean="0">
                <a:ea typeface="宋体" pitchFamily="2" charset="-122"/>
              </a:rPr>
              <a:t>a point has been detected at the location on which the mask is centered if</a:t>
            </a:r>
          </a:p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kumimoji="0" lang="en-US" altLang="zh-CN" smtClean="0">
                <a:ea typeface="宋体" pitchFamily="2" charset="-122"/>
              </a:rPr>
              <a:t>|R| </a:t>
            </a:r>
            <a:r>
              <a:rPr kumimoji="0" lang="en-US" altLang="zh-CN" smtClean="0">
                <a:ea typeface="宋体" pitchFamily="2" charset="-122"/>
                <a:sym typeface="Symbol" pitchFamily="18" charset="2"/>
              </a:rPr>
              <a:t> </a:t>
            </a:r>
            <a:r>
              <a:rPr kumimoji="0" lang="en-US" altLang="zh-CN" smtClean="0">
                <a:ea typeface="宋体" pitchFamily="2" charset="-122"/>
              </a:rPr>
              <a:t>T</a:t>
            </a:r>
          </a:p>
          <a:p>
            <a:pPr eaLnBrk="1" hangingPunct="1">
              <a:lnSpc>
                <a:spcPct val="90000"/>
              </a:lnSpc>
            </a:pPr>
            <a:r>
              <a:rPr kumimoji="0" lang="en-US" altLang="zh-CN" smtClean="0">
                <a:ea typeface="宋体" pitchFamily="2" charset="-122"/>
              </a:rPr>
              <a:t>where 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mtClean="0">
                <a:ea typeface="宋体" pitchFamily="2" charset="-122"/>
              </a:rPr>
              <a:t>T is a nonnegative threshold 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mtClean="0">
                <a:ea typeface="宋体" pitchFamily="2" charset="-122"/>
              </a:rPr>
              <a:t>R is the sum of products of the coefficients with the gray levels contained in the region encompassed by the mask.</a:t>
            </a:r>
          </a:p>
          <a:p>
            <a:pPr lvl="1" eaLnBrk="1" hangingPunct="1">
              <a:lnSpc>
                <a:spcPct val="90000"/>
              </a:lnSpc>
            </a:pPr>
            <a:r>
              <a:rPr kumimoji="0" lang="en-US" altLang="zh-CN" smtClean="0">
                <a:ea typeface="宋体" pitchFamily="2" charset="-122"/>
              </a:rPr>
              <a:t>R = w</a:t>
            </a:r>
            <a:r>
              <a:rPr kumimoji="0" lang="en-US" altLang="zh-CN" baseline="-25000" smtClean="0">
                <a:ea typeface="宋体" pitchFamily="2" charset="-122"/>
              </a:rPr>
              <a:t>1 </a:t>
            </a:r>
            <a:r>
              <a:rPr kumimoji="0" lang="en-US" altLang="zh-CN" smtClean="0">
                <a:ea typeface="宋体" pitchFamily="2" charset="-122"/>
              </a:rPr>
              <a:t>z</a:t>
            </a:r>
            <a:r>
              <a:rPr kumimoji="0" lang="en-US" altLang="zh-CN" baseline="-25000" smtClean="0">
                <a:ea typeface="宋体" pitchFamily="2" charset="-122"/>
              </a:rPr>
              <a:t>1 </a:t>
            </a:r>
            <a:r>
              <a:rPr kumimoji="0" lang="en-US" altLang="zh-CN" smtClean="0">
                <a:ea typeface="宋体" pitchFamily="2" charset="-122"/>
              </a:rPr>
              <a:t>+ w</a:t>
            </a:r>
            <a:r>
              <a:rPr kumimoji="0" lang="en-US" altLang="zh-CN" baseline="-25000" smtClean="0">
                <a:ea typeface="宋体" pitchFamily="2" charset="-122"/>
              </a:rPr>
              <a:t>12 </a:t>
            </a:r>
            <a:r>
              <a:rPr kumimoji="0" lang="en-US" altLang="zh-CN" smtClean="0">
                <a:ea typeface="宋体" pitchFamily="2" charset="-122"/>
              </a:rPr>
              <a:t>z</a:t>
            </a:r>
            <a:r>
              <a:rPr kumimoji="0" lang="en-US" altLang="zh-CN" baseline="-25000" smtClean="0">
                <a:ea typeface="宋体" pitchFamily="2" charset="-122"/>
              </a:rPr>
              <a:t>12 </a:t>
            </a:r>
            <a:r>
              <a:rPr kumimoji="0" lang="en-US" altLang="zh-CN" smtClean="0">
                <a:ea typeface="宋体" pitchFamily="2" charset="-122"/>
              </a:rPr>
              <a:t>+</a:t>
            </a:r>
            <a:r>
              <a:rPr kumimoji="0" lang="en-US" altLang="zh-CN" smtClean="0">
                <a:latin typeface="Times New Roman" pitchFamily="18" charset="0"/>
                <a:ea typeface="宋体" pitchFamily="2" charset="-122"/>
              </a:rPr>
              <a:t>…</a:t>
            </a:r>
            <a:r>
              <a:rPr kumimoji="0" lang="en-US" altLang="zh-CN" smtClean="0">
                <a:ea typeface="宋体" pitchFamily="2" charset="-122"/>
              </a:rPr>
              <a:t>+w</a:t>
            </a:r>
            <a:r>
              <a:rPr kumimoji="0" lang="en-US" altLang="zh-CN" baseline="-25000" smtClean="0">
                <a:ea typeface="宋体" pitchFamily="2" charset="-122"/>
              </a:rPr>
              <a:t>9 </a:t>
            </a:r>
            <a:r>
              <a:rPr kumimoji="0" lang="en-US" altLang="zh-CN" smtClean="0">
                <a:ea typeface="宋体" pitchFamily="2" charset="-122"/>
              </a:rPr>
              <a:t>z</a:t>
            </a:r>
            <a:r>
              <a:rPr kumimoji="0" lang="en-US" altLang="zh-CN" baseline="-25000" smtClean="0">
                <a:ea typeface="宋体" pitchFamily="2" charset="-122"/>
              </a:rPr>
              <a:t>9 </a:t>
            </a:r>
            <a:r>
              <a:rPr kumimoji="0" lang="en-US" altLang="zh-CN" smtClean="0">
                <a:ea typeface="宋体" pitchFamily="2" charset="-122"/>
              </a:rPr>
              <a:t>=           </a:t>
            </a:r>
          </a:p>
          <a:p>
            <a:pPr lvl="1" eaLnBrk="1" hangingPunct="1">
              <a:lnSpc>
                <a:spcPct val="90000"/>
              </a:lnSpc>
            </a:pPr>
            <a:endParaRPr kumimoji="0" lang="th-TH" altLang="zh-CN" smtClean="0">
              <a:ea typeface="Tahoma" pitchFamily="34" charset="0"/>
            </a:endParaRPr>
          </a:p>
        </p:txBody>
      </p:sp>
      <p:graphicFrame>
        <p:nvGraphicFramePr>
          <p:cNvPr id="26628" name="Object 4"/>
          <p:cNvGraphicFramePr>
            <a:graphicFrameLocks noChangeAspect="1"/>
          </p:cNvGraphicFramePr>
          <p:nvPr/>
        </p:nvGraphicFramePr>
        <p:xfrm>
          <a:off x="6588125" y="242888"/>
          <a:ext cx="1871663" cy="174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8" name="Bitmap Image" r:id="rId4" imgW="1133633" imgH="1057423" progId="Paint.Picture">
                  <p:embed/>
                </p:oleObj>
              </mc:Choice>
              <mc:Fallback>
                <p:oleObj name="Bitmap Image" r:id="rId4" imgW="1133633" imgH="1057423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242888"/>
                        <a:ext cx="1871663" cy="174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9" name="Object 6"/>
          <p:cNvGraphicFramePr>
            <a:graphicFrameLocks noChangeAspect="1"/>
          </p:cNvGraphicFramePr>
          <p:nvPr/>
        </p:nvGraphicFramePr>
        <p:xfrm>
          <a:off x="6084888" y="5445125"/>
          <a:ext cx="903287" cy="81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9" name="公式" r:id="rId6" imgW="0" imgH="0" progId="Equation.3">
                  <p:embed/>
                </p:oleObj>
              </mc:Choice>
              <mc:Fallback>
                <p:oleObj name="公式" r:id="rId6" imgW="0" imgH="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88" y="5445125"/>
                        <a:ext cx="903287" cy="814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33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/>
              <a:t>Introduction to image segmentation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altLang="en-US" dirty="0" smtClean="0"/>
              <a:t>Example 4</a:t>
            </a:r>
          </a:p>
          <a:p>
            <a:pPr lvl="1" eaLnBrk="1" hangingPunct="1"/>
            <a:r>
              <a:rPr lang="en-GB" altLang="en-US" dirty="0" smtClean="0">
                <a:cs typeface="Times New Roman" charset="0"/>
              </a:rPr>
              <a:t>Segmentation based on depth</a:t>
            </a:r>
          </a:p>
          <a:p>
            <a:pPr lvl="1" eaLnBrk="1" hangingPunct="1"/>
            <a:r>
              <a:rPr lang="en-GB" altLang="en-US" dirty="0" smtClean="0">
                <a:cs typeface="Times New Roman" charset="0"/>
              </a:rPr>
              <a:t>This example shows a range image, obtained with a laser range finder</a:t>
            </a:r>
            <a:r>
              <a:rPr lang="en-GB" altLang="en-US" b="1" dirty="0" smtClean="0">
                <a:cs typeface="Times New Roman" charset="0"/>
              </a:rPr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39910" indent="-28458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38333" indent="-227678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593665" indent="-227678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48995" indent="-227678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04332" indent="-2276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59664" indent="-2276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14995" indent="-2276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70326" indent="-2276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98C3C7E8-6005-410C-ABC7-F30D59989464}" type="slidenum">
              <a:rPr lang="en-GB" altLang="zh-CN" sz="1200">
                <a:solidFill>
                  <a:srgbClr val="045C75"/>
                </a:solidFill>
              </a:rPr>
              <a:pPr eaLnBrk="1" hangingPunct="1"/>
              <a:t>9</a:t>
            </a:fld>
            <a:endParaRPr lang="en-GB" altLang="zh-CN" sz="1200">
              <a:solidFill>
                <a:srgbClr val="045C75"/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995" y="4581163"/>
            <a:ext cx="170497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275" y="4581163"/>
            <a:ext cx="170497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91" y="4581162"/>
            <a:ext cx="170497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9"/>
          <p:cNvSpPr>
            <a:spLocks noChangeArrowheads="1"/>
          </p:cNvSpPr>
          <p:nvPr/>
        </p:nvSpPr>
        <p:spPr bwMode="auto">
          <a:xfrm>
            <a:off x="3131840" y="5114528"/>
            <a:ext cx="685800" cy="533400"/>
          </a:xfrm>
          <a:prstGeom prst="rightArrow">
            <a:avLst>
              <a:gd name="adj1" fmla="val 50000"/>
              <a:gd name="adj2" fmla="val 32143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1240160" y="3808996"/>
            <a:ext cx="1600200" cy="830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067" tIns="45536" rIns="91067" bIns="45536">
            <a:spAutoFit/>
          </a:bodyPr>
          <a:lstStyle>
            <a:lvl1pPr>
              <a:defRPr sz="2600">
                <a:solidFill>
                  <a:schemeClr val="tx1"/>
                </a:solidFill>
                <a:latin typeface="Constantia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nstantia" pitchFamily="18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Constantia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nstantia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nstantia" pitchFamily="18" charset="0"/>
              </a:defRPr>
            </a:lvl5pPr>
            <a:lvl6pPr marL="2514600" indent="-228600" eaLnBrk="0" fontAlgn="base" hangingPunct="0"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defRPr sz="2000">
                <a:solidFill>
                  <a:schemeClr val="tx1"/>
                </a:solidFill>
                <a:latin typeface="Constantia" pitchFamily="18" charset="0"/>
              </a:defRPr>
            </a:lvl6pPr>
            <a:lvl7pPr marL="2971800" indent="-228600" eaLnBrk="0" fontAlgn="base" hangingPunct="0"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defRPr sz="2000">
                <a:solidFill>
                  <a:schemeClr val="tx1"/>
                </a:solidFill>
                <a:latin typeface="Constantia" pitchFamily="18" charset="0"/>
              </a:defRPr>
            </a:lvl7pPr>
            <a:lvl8pPr marL="3429000" indent="-228600" eaLnBrk="0" fontAlgn="base" hangingPunct="0"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</a:defRPr>
            </a:lvl8pPr>
            <a:lvl9pPr marL="3886200" indent="-228600" eaLnBrk="0" fontAlgn="base" hangingPunct="0"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GB" altLang="en-US" sz="2400" dirty="0">
                <a:solidFill>
                  <a:prstClr val="black"/>
                </a:solidFill>
                <a:latin typeface="Tahoma" pitchFamily="34" charset="0"/>
              </a:rPr>
              <a:t>Original image</a:t>
            </a: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4098627" y="3726935"/>
            <a:ext cx="1600200" cy="830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067" tIns="45536" rIns="91067" bIns="45536">
            <a:spAutoFit/>
          </a:bodyPr>
          <a:lstStyle>
            <a:lvl1pPr>
              <a:defRPr sz="2600">
                <a:solidFill>
                  <a:schemeClr val="tx1"/>
                </a:solidFill>
                <a:latin typeface="Constantia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nstantia" pitchFamily="18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Constantia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nstantia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nstantia" pitchFamily="18" charset="0"/>
              </a:defRPr>
            </a:lvl5pPr>
            <a:lvl6pPr marL="2514600" indent="-228600" eaLnBrk="0" fontAlgn="base" hangingPunct="0"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defRPr sz="2000">
                <a:solidFill>
                  <a:schemeClr val="tx1"/>
                </a:solidFill>
                <a:latin typeface="Constantia" pitchFamily="18" charset="0"/>
              </a:defRPr>
            </a:lvl6pPr>
            <a:lvl7pPr marL="2971800" indent="-228600" eaLnBrk="0" fontAlgn="base" hangingPunct="0"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defRPr sz="2000">
                <a:solidFill>
                  <a:schemeClr val="tx1"/>
                </a:solidFill>
                <a:latin typeface="Constantia" pitchFamily="18" charset="0"/>
              </a:defRPr>
            </a:lvl7pPr>
            <a:lvl8pPr marL="3429000" indent="-228600" eaLnBrk="0" fontAlgn="base" hangingPunct="0"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</a:defRPr>
            </a:lvl8pPr>
            <a:lvl9pPr marL="3886200" indent="-228600" eaLnBrk="0" fontAlgn="base" hangingPunct="0"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GB" altLang="en-US" sz="2400" dirty="0">
                <a:solidFill>
                  <a:prstClr val="black"/>
                </a:solidFill>
                <a:latin typeface="Tahoma" pitchFamily="34" charset="0"/>
              </a:rPr>
              <a:t>Range image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6876256" y="3726934"/>
            <a:ext cx="1828800" cy="830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067" tIns="45536" rIns="91067" bIns="45536">
            <a:spAutoFit/>
          </a:bodyPr>
          <a:lstStyle>
            <a:lvl1pPr>
              <a:defRPr sz="2600">
                <a:solidFill>
                  <a:schemeClr val="tx1"/>
                </a:solidFill>
                <a:latin typeface="Constantia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nstantia" pitchFamily="18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Constantia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onstantia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onstantia" pitchFamily="18" charset="0"/>
              </a:defRPr>
            </a:lvl5pPr>
            <a:lvl6pPr marL="2514600" indent="-228600" eaLnBrk="0" fontAlgn="base" hangingPunct="0"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defRPr sz="2000">
                <a:solidFill>
                  <a:schemeClr val="tx1"/>
                </a:solidFill>
                <a:latin typeface="Constantia" pitchFamily="18" charset="0"/>
              </a:defRPr>
            </a:lvl6pPr>
            <a:lvl7pPr marL="2971800" indent="-228600" eaLnBrk="0" fontAlgn="base" hangingPunct="0"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defRPr sz="2000">
                <a:solidFill>
                  <a:schemeClr val="tx1"/>
                </a:solidFill>
                <a:latin typeface="Constantia" pitchFamily="18" charset="0"/>
              </a:defRPr>
            </a:lvl7pPr>
            <a:lvl8pPr marL="3429000" indent="-228600" eaLnBrk="0" fontAlgn="base" hangingPunct="0"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</a:defRPr>
            </a:lvl8pPr>
            <a:lvl9pPr marL="3886200" indent="-228600" eaLnBrk="0" fontAlgn="base" hangingPunct="0">
              <a:spcAft>
                <a:spcPct val="0"/>
              </a:spcAft>
              <a:buClr>
                <a:srgbClr val="10CF9B"/>
              </a:buClr>
              <a:buSzPct val="65000"/>
              <a:buFont typeface="Wingdings 2" pitchFamily="18" charset="2"/>
              <a:buChar char=""/>
              <a:defRPr sz="2000">
                <a:solidFill>
                  <a:schemeClr val="tx1"/>
                </a:solidFill>
                <a:latin typeface="Constantia" pitchFamily="18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GB" altLang="en-US" sz="2400" dirty="0">
                <a:solidFill>
                  <a:prstClr val="black"/>
                </a:solidFill>
                <a:latin typeface="Tahoma" pitchFamily="34" charset="0"/>
              </a:rPr>
              <a:t>Segmented image</a:t>
            </a:r>
          </a:p>
        </p:txBody>
      </p:sp>
      <p:sp>
        <p:nvSpPr>
          <p:cNvPr id="14" name="AutoShape 9"/>
          <p:cNvSpPr>
            <a:spLocks noChangeArrowheads="1"/>
          </p:cNvSpPr>
          <p:nvPr/>
        </p:nvSpPr>
        <p:spPr bwMode="auto">
          <a:xfrm>
            <a:off x="5990456" y="5114528"/>
            <a:ext cx="685800" cy="533400"/>
          </a:xfrm>
          <a:prstGeom prst="rightArrow">
            <a:avLst>
              <a:gd name="adj1" fmla="val 50000"/>
              <a:gd name="adj2" fmla="val 32143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067" tIns="45536" rIns="91067" bIns="455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prstClr val="black"/>
              </a:solidFill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3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  <a:cs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9pPr>
          </a:lstStyle>
          <a:p>
            <a:fld id="{78E6E316-D8EE-4671-BF33-6173E4428CB6}" type="slidenum">
              <a:rPr kumimoji="0" lang="zh-CN" altLang="en-US" sz="1400">
                <a:solidFill>
                  <a:srgbClr val="000000"/>
                </a:solidFill>
              </a:rPr>
              <a:pPr/>
              <a:t>90</a:t>
            </a:fld>
            <a:endParaRPr kumimoji="0" lang="th-TH" altLang="zh-CN" sz="1400">
              <a:solidFill>
                <a:srgbClr val="000000"/>
              </a:solidFill>
              <a:cs typeface="Angsana New" pitchFamily="18" charset="-34"/>
            </a:endParaRPr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 smtClean="0">
                <a:ea typeface="宋体" pitchFamily="2" charset="-122"/>
              </a:rPr>
              <a:t>Point Detection</a:t>
            </a:r>
            <a:endParaRPr kumimoji="0" lang="th-TH" altLang="zh-CN" smtClean="0">
              <a:ea typeface="宋体" pitchFamily="2" charset="-122"/>
            </a:endParaRPr>
          </a:p>
        </p:txBody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xmlns="" id="{313290FD-CD66-8344-B003-CED7E503E7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0825" y="2017713"/>
            <a:ext cx="8704263" cy="4579937"/>
          </a:xfrm>
        </p:spPr>
        <p:txBody>
          <a:bodyPr/>
          <a:lstStyle/>
          <a:p>
            <a:pPr eaLnBrk="1" hangingPunct="1">
              <a:buFont typeface="Wingdings" charset="0"/>
              <a:buChar char="n"/>
              <a:defRPr/>
            </a:pPr>
            <a:r>
              <a:rPr kumimoji="0" lang="en-US" altLang="zh-CN" dirty="0">
                <a:cs typeface="宋体" charset="0"/>
              </a:rPr>
              <a:t>Note that the mask is the same as the mask of </a:t>
            </a:r>
            <a:r>
              <a:rPr kumimoji="0" lang="en-US" altLang="zh-CN" dirty="0" err="1">
                <a:cs typeface="宋体" charset="0"/>
              </a:rPr>
              <a:t>Laplacian</a:t>
            </a:r>
            <a:r>
              <a:rPr kumimoji="0" lang="en-US" altLang="zh-CN" dirty="0">
                <a:cs typeface="宋体" charset="0"/>
              </a:rPr>
              <a:t> Operation (in chapter 3)</a:t>
            </a:r>
          </a:p>
          <a:p>
            <a:pPr eaLnBrk="1" hangingPunct="1">
              <a:buFont typeface="Wingdings" charset="0"/>
              <a:buChar char="n"/>
              <a:defRPr/>
            </a:pPr>
            <a:r>
              <a:rPr kumimoji="0" lang="en-US" altLang="zh-CN" dirty="0">
                <a:cs typeface="宋体" charset="0"/>
              </a:rPr>
              <a:t>The only differences that are considered of interest are those large enough (as determined by T) to be considered isolated points.</a:t>
            </a:r>
          </a:p>
          <a:p>
            <a:pPr marL="0" indent="0" eaLnBrk="1" hangingPunct="1">
              <a:buFont typeface="Wingdings" charset="0"/>
              <a:buNone/>
              <a:defRPr/>
            </a:pPr>
            <a:r>
              <a:rPr kumimoji="0" lang="zh-CN" altLang="zh-CN" dirty="0">
                <a:cs typeface="宋体" charset="0"/>
              </a:rPr>
              <a:t> </a:t>
            </a:r>
            <a:r>
              <a:rPr kumimoji="0" lang="zh-CN" altLang="en-US" dirty="0">
                <a:cs typeface="宋体" charset="0"/>
              </a:rPr>
              <a:t>                 </a:t>
            </a:r>
            <a:r>
              <a:rPr kumimoji="0" lang="en-US" altLang="zh-CN" dirty="0">
                <a:cs typeface="宋体" charset="0"/>
              </a:rPr>
              <a:t>|R| </a:t>
            </a:r>
            <a:r>
              <a:rPr kumimoji="0" lang="en-US" altLang="zh-CN" dirty="0">
                <a:cs typeface="宋体" charset="0"/>
                <a:sym typeface="Symbol" charset="0"/>
              </a:rPr>
              <a:t> </a:t>
            </a:r>
            <a:r>
              <a:rPr kumimoji="0" lang="en-US" altLang="zh-CN" dirty="0">
                <a:cs typeface="宋体" charset="0"/>
              </a:rPr>
              <a:t>T              </a:t>
            </a:r>
          </a:p>
          <a:p>
            <a:pPr eaLnBrk="1" hangingPunct="1">
              <a:buFont typeface="Wingdings" charset="0"/>
              <a:buChar char="n"/>
              <a:defRPr/>
            </a:pPr>
            <a:endParaRPr kumimoji="0" lang="th-TH" altLang="zh-CN" dirty="0"/>
          </a:p>
        </p:txBody>
      </p:sp>
    </p:spTree>
    <p:extLst>
      <p:ext uri="{BB962C8B-B14F-4D97-AF65-F5344CB8AC3E}">
        <p14:creationId xmlns:p14="http://schemas.microsoft.com/office/powerpoint/2010/main" val="342204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  <a:cs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9pPr>
          </a:lstStyle>
          <a:p>
            <a:fld id="{21478A56-5760-4DFC-B8C5-855132822411}" type="slidenum">
              <a:rPr kumimoji="0" lang="zh-CN" altLang="en-US" sz="1400">
                <a:solidFill>
                  <a:srgbClr val="000000"/>
                </a:solidFill>
              </a:rPr>
              <a:pPr/>
              <a:t>91</a:t>
            </a:fld>
            <a:endParaRPr kumimoji="0" lang="th-TH" altLang="zh-CN" sz="1400">
              <a:solidFill>
                <a:srgbClr val="000000"/>
              </a:solidFill>
              <a:cs typeface="Angsana New" pitchFamily="18" charset="-34"/>
            </a:endParaRPr>
          </a:p>
        </p:txBody>
      </p:sp>
      <p:pic>
        <p:nvPicPr>
          <p:cNvPr id="3072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90"/>
          <a:stretch>
            <a:fillRect/>
          </a:stretch>
        </p:blipFill>
        <p:spPr bwMode="auto">
          <a:xfrm>
            <a:off x="323850" y="1862138"/>
            <a:ext cx="6959600" cy="473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 smtClean="0">
                <a:ea typeface="宋体" pitchFamily="2" charset="-122"/>
              </a:rPr>
              <a:t>Example</a:t>
            </a:r>
            <a:endParaRPr kumimoji="0" lang="th-TH" altLang="zh-CN" smtClean="0">
              <a:ea typeface="宋体" pitchFamily="2" charset="-122"/>
            </a:endParaRPr>
          </a:p>
        </p:txBody>
      </p:sp>
      <p:pic>
        <p:nvPicPr>
          <p:cNvPr id="3072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850" y="1773238"/>
            <a:ext cx="1500188" cy="478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312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itchFamily="2" charset="-122"/>
              </a:rPr>
              <a:t>Discontinuity-based </a:t>
            </a:r>
            <a:r>
              <a:rPr lang="en-US" altLang="zh-CN" dirty="0" smtClean="0">
                <a:ea typeface="宋体" pitchFamily="2" charset="-122"/>
              </a:rPr>
              <a:t>Method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Detection of discontinuities</a:t>
            </a:r>
          </a:p>
          <a:p>
            <a:pPr lvl="1"/>
            <a:r>
              <a:rPr lang="en-US" altLang="zh-CN" dirty="0"/>
              <a:t>Point detection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Line detection</a:t>
            </a:r>
          </a:p>
          <a:p>
            <a:pPr lvl="1"/>
            <a:r>
              <a:rPr lang="en-US" altLang="zh-CN" dirty="0"/>
              <a:t>Edge detection</a:t>
            </a:r>
          </a:p>
          <a:p>
            <a:r>
              <a:rPr lang="en-US" altLang="zh-CN" dirty="0"/>
              <a:t>Edge linking and boundary detection</a:t>
            </a:r>
          </a:p>
        </p:txBody>
      </p:sp>
    </p:spTree>
    <p:extLst>
      <p:ext uri="{BB962C8B-B14F-4D97-AF65-F5344CB8AC3E}">
        <p14:creationId xmlns:p14="http://schemas.microsoft.com/office/powerpoint/2010/main" val="229786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灯片编号占位符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  <a:cs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9pPr>
          </a:lstStyle>
          <a:p>
            <a:fld id="{068DECCC-2ED5-46B8-BD6F-59AA06AB1428}" type="slidenum">
              <a:rPr kumimoji="0" lang="zh-CN" altLang="en-US" sz="1400">
                <a:solidFill>
                  <a:srgbClr val="000000"/>
                </a:solidFill>
              </a:rPr>
              <a:pPr/>
              <a:t>93</a:t>
            </a:fld>
            <a:endParaRPr kumimoji="0" lang="th-TH" altLang="zh-CN" sz="1400">
              <a:solidFill>
                <a:srgbClr val="000000"/>
              </a:solidFill>
              <a:cs typeface="Angsana New" pitchFamily="18" charset="-34"/>
            </a:endParaRPr>
          </a:p>
        </p:txBody>
      </p:sp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617538"/>
            <a:ext cx="5365750" cy="1143000"/>
          </a:xfrm>
        </p:spPr>
        <p:txBody>
          <a:bodyPr/>
          <a:lstStyle/>
          <a:p>
            <a:pPr eaLnBrk="1" hangingPunct="1"/>
            <a:r>
              <a:rPr kumimoji="0" lang="en-US" altLang="zh-CN" sz="4000" dirty="0" smtClean="0">
                <a:ea typeface="宋体" pitchFamily="2" charset="-122"/>
              </a:rPr>
              <a:t>Line </a:t>
            </a:r>
            <a:r>
              <a:rPr kumimoji="0" lang="en-US" altLang="zh-CN" sz="4000" dirty="0" smtClean="0">
                <a:ea typeface="宋体" pitchFamily="2" charset="-122"/>
              </a:rPr>
              <a:t>Detection</a:t>
            </a:r>
            <a:endParaRPr kumimoji="0" lang="th-TH" altLang="zh-CN" sz="4000" dirty="0" smtClean="0">
              <a:ea typeface="宋体" pitchFamily="2" charset="-122"/>
            </a:endParaRPr>
          </a:p>
        </p:txBody>
      </p:sp>
      <p:sp>
        <p:nvSpPr>
          <p:cNvPr id="32771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533400" y="4151313"/>
            <a:ext cx="8421688" cy="244633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kumimoji="0" lang="en-US" altLang="zh-CN" sz="2400" smtClean="0">
                <a:ea typeface="宋体" pitchFamily="2" charset="-122"/>
              </a:rPr>
              <a:t>Horizontal mask will result with max response when a line passed through the middle row of the mask with a constant background.</a:t>
            </a:r>
          </a:p>
          <a:p>
            <a:pPr eaLnBrk="1" hangingPunct="1">
              <a:lnSpc>
                <a:spcPct val="80000"/>
              </a:lnSpc>
            </a:pPr>
            <a:r>
              <a:rPr kumimoji="0" lang="en-US" altLang="zh-CN" sz="2400" smtClean="0">
                <a:ea typeface="宋体" pitchFamily="2" charset="-122"/>
              </a:rPr>
              <a:t>the similar idea is used with other masks.</a:t>
            </a:r>
          </a:p>
          <a:p>
            <a:pPr eaLnBrk="1" hangingPunct="1">
              <a:lnSpc>
                <a:spcPct val="80000"/>
              </a:lnSpc>
            </a:pPr>
            <a:r>
              <a:rPr kumimoji="0" lang="en-US" altLang="zh-CN" sz="2400" smtClean="0">
                <a:ea typeface="宋体" pitchFamily="2" charset="-122"/>
              </a:rPr>
              <a:t>note: the preferred direction of each mask is weighted with a larger coefficient (i.e.,2) than other possible directions.</a:t>
            </a:r>
            <a:endParaRPr kumimoji="0" lang="th-TH" altLang="zh-CN" sz="2400" smtClean="0">
              <a:ea typeface="宋体" pitchFamily="2" charset="-122"/>
            </a:endParaRPr>
          </a:p>
        </p:txBody>
      </p:sp>
      <p:grpSp>
        <p:nvGrpSpPr>
          <p:cNvPr id="32772" name="Group 12"/>
          <p:cNvGrpSpPr>
            <a:grpSpLocks/>
          </p:cNvGrpSpPr>
          <p:nvPr/>
        </p:nvGrpSpPr>
        <p:grpSpPr bwMode="auto">
          <a:xfrm>
            <a:off x="922338" y="1341438"/>
            <a:ext cx="7537450" cy="2725737"/>
            <a:chOff x="581" y="845"/>
            <a:chExt cx="4748" cy="1717"/>
          </a:xfrm>
        </p:grpSpPr>
        <p:pic>
          <p:nvPicPr>
            <p:cNvPr id="32773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444" b="76054"/>
            <a:stretch>
              <a:fillRect/>
            </a:stretch>
          </p:blipFill>
          <p:spPr bwMode="auto">
            <a:xfrm>
              <a:off x="4014" y="845"/>
              <a:ext cx="1270" cy="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74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86"/>
            <a:stretch>
              <a:fillRect/>
            </a:stretch>
          </p:blipFill>
          <p:spPr bwMode="auto">
            <a:xfrm>
              <a:off x="581" y="1207"/>
              <a:ext cx="4748" cy="1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412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  <a:cs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9pPr>
          </a:lstStyle>
          <a:p>
            <a:fld id="{20473472-0EC5-4DB3-9DBD-FEA9AC4FCBAF}" type="slidenum">
              <a:rPr kumimoji="0" lang="zh-CN" altLang="en-US" sz="1400">
                <a:solidFill>
                  <a:srgbClr val="000000"/>
                </a:solidFill>
              </a:rPr>
              <a:pPr/>
              <a:t>94</a:t>
            </a:fld>
            <a:endParaRPr kumimoji="0" lang="th-TH" altLang="zh-CN" sz="1400">
              <a:solidFill>
                <a:srgbClr val="000000"/>
              </a:solidFill>
              <a:cs typeface="Angsana New" pitchFamily="18" charset="-34"/>
            </a:endParaRPr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 smtClean="0">
                <a:ea typeface="宋体" pitchFamily="2" charset="-122"/>
              </a:rPr>
              <a:t>Line Detection</a:t>
            </a:r>
            <a:endParaRPr kumimoji="0" lang="th-TH" altLang="zh-CN" smtClean="0">
              <a:ea typeface="宋体" pitchFamily="2" charset="-122"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6725" y="1916832"/>
            <a:ext cx="8208963" cy="3716337"/>
          </a:xfrm>
        </p:spPr>
        <p:txBody>
          <a:bodyPr/>
          <a:lstStyle/>
          <a:p>
            <a:pPr eaLnBrk="1" hangingPunct="1"/>
            <a:r>
              <a:rPr kumimoji="0" lang="en-US" altLang="zh-CN" dirty="0" smtClean="0">
                <a:ea typeface="宋体" pitchFamily="2" charset="-122"/>
              </a:rPr>
              <a:t>Apply every masks on the image</a:t>
            </a:r>
          </a:p>
          <a:p>
            <a:pPr eaLnBrk="1" hangingPunct="1"/>
            <a:r>
              <a:rPr kumimoji="0" lang="en-US" altLang="zh-CN" dirty="0" smtClean="0">
                <a:ea typeface="宋体" pitchFamily="2" charset="-122"/>
              </a:rPr>
              <a:t>let R1, R2, R3, R4 denotes the response of the horizontal, +45 degree, vertical and -45 degree masks, respectively.</a:t>
            </a:r>
          </a:p>
          <a:p>
            <a:pPr eaLnBrk="1" hangingPunct="1"/>
            <a:r>
              <a:rPr kumimoji="0" lang="en-US" altLang="zh-CN" dirty="0" smtClean="0">
                <a:ea typeface="宋体" pitchFamily="2" charset="-122"/>
              </a:rPr>
              <a:t>if, at a certain point in the image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kumimoji="0" lang="en-US" altLang="zh-CN" dirty="0" smtClean="0">
                <a:ea typeface="宋体" pitchFamily="2" charset="-122"/>
              </a:rPr>
              <a:t>|</a:t>
            </a:r>
            <a:r>
              <a:rPr kumimoji="0" lang="en-US" altLang="zh-CN" dirty="0" err="1" smtClean="0">
                <a:ea typeface="宋体" pitchFamily="2" charset="-122"/>
              </a:rPr>
              <a:t>R</a:t>
            </a:r>
            <a:r>
              <a:rPr kumimoji="0" lang="en-US" altLang="zh-CN" baseline="-25000" dirty="0" err="1" smtClean="0">
                <a:ea typeface="宋体" pitchFamily="2" charset="-122"/>
              </a:rPr>
              <a:t>i</a:t>
            </a:r>
            <a:r>
              <a:rPr kumimoji="0" lang="en-US" altLang="zh-CN" dirty="0" smtClean="0">
                <a:ea typeface="宋体" pitchFamily="2" charset="-122"/>
              </a:rPr>
              <a:t>| &gt; |</a:t>
            </a:r>
            <a:r>
              <a:rPr kumimoji="0" lang="en-US" altLang="zh-CN" dirty="0" err="1" smtClean="0">
                <a:ea typeface="宋体" pitchFamily="2" charset="-122"/>
              </a:rPr>
              <a:t>R</a:t>
            </a:r>
            <a:r>
              <a:rPr kumimoji="0" lang="en-US" altLang="zh-CN" baseline="-25000" dirty="0" err="1" smtClean="0">
                <a:ea typeface="宋体" pitchFamily="2" charset="-122"/>
              </a:rPr>
              <a:t>j</a:t>
            </a:r>
            <a:r>
              <a:rPr kumimoji="0" lang="en-US" altLang="zh-CN" dirty="0" smtClean="0">
                <a:ea typeface="宋体" pitchFamily="2" charset="-122"/>
              </a:rPr>
              <a:t>|,</a:t>
            </a:r>
            <a:endParaRPr kumimoji="0" lang="en-US" altLang="zh-CN" dirty="0">
              <a:ea typeface="宋体" pitchFamily="2" charset="-122"/>
            </a:endParaRPr>
          </a:p>
          <a:p>
            <a:pPr eaLnBrk="1" hangingPunct="1">
              <a:buNone/>
            </a:pPr>
            <a:r>
              <a:rPr kumimoji="0" lang="en-US" altLang="zh-CN" dirty="0" smtClean="0">
                <a:ea typeface="宋体" pitchFamily="2" charset="-122"/>
              </a:rPr>
              <a:t>   for all </a:t>
            </a:r>
            <a:r>
              <a:rPr kumimoji="0" lang="en-US" altLang="zh-CN" dirty="0" err="1" smtClean="0">
                <a:ea typeface="宋体" pitchFamily="2" charset="-122"/>
              </a:rPr>
              <a:t>j</a:t>
            </a:r>
            <a:r>
              <a:rPr kumimoji="0" lang="en-US" altLang="zh-CN" dirty="0" err="1" smtClean="0">
                <a:ea typeface="宋体" pitchFamily="2" charset="-122"/>
                <a:sym typeface="Symbol" pitchFamily="18" charset="2"/>
              </a:rPr>
              <a:t></a:t>
            </a:r>
            <a:r>
              <a:rPr kumimoji="0" lang="en-US" altLang="zh-CN" dirty="0" err="1" smtClean="0">
                <a:ea typeface="宋体" pitchFamily="2" charset="-122"/>
              </a:rPr>
              <a:t>i</a:t>
            </a:r>
            <a:r>
              <a:rPr kumimoji="0" lang="en-US" altLang="zh-CN" dirty="0" smtClean="0">
                <a:ea typeface="宋体" pitchFamily="2" charset="-122"/>
              </a:rPr>
              <a:t>, that point is said to be more likely associated with a line in the direction of mask </a:t>
            </a:r>
            <a:r>
              <a:rPr kumimoji="0" lang="en-US" altLang="zh-CN" dirty="0" err="1" smtClean="0">
                <a:ea typeface="宋体" pitchFamily="2" charset="-122"/>
              </a:rPr>
              <a:t>i</a:t>
            </a:r>
            <a:r>
              <a:rPr kumimoji="0" lang="en-US" altLang="zh-CN" dirty="0" smtClean="0">
                <a:ea typeface="宋体" pitchFamily="2" charset="-122"/>
              </a:rPr>
              <a:t>. </a:t>
            </a:r>
          </a:p>
          <a:p>
            <a:pPr algn="ctr" eaLnBrk="1" hangingPunct="1">
              <a:buFont typeface="Wingdings" pitchFamily="2" charset="2"/>
              <a:buNone/>
            </a:pPr>
            <a:endParaRPr kumimoji="0" lang="en-US" altLang="zh-CN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474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  <a:cs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9pPr>
          </a:lstStyle>
          <a:p>
            <a:fld id="{6DC18DEA-D740-4633-9B2B-873E77856FB1}" type="slidenum">
              <a:rPr kumimoji="0" lang="zh-CN" altLang="en-US" sz="1400">
                <a:solidFill>
                  <a:srgbClr val="000000"/>
                </a:solidFill>
              </a:rPr>
              <a:pPr/>
              <a:t>95</a:t>
            </a:fld>
            <a:endParaRPr kumimoji="0" lang="th-TH" altLang="zh-CN" sz="1400">
              <a:solidFill>
                <a:srgbClr val="000000"/>
              </a:solidFill>
              <a:cs typeface="Angsana New" pitchFamily="18" charset="-34"/>
            </a:endParaRPr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 smtClean="0">
                <a:ea typeface="宋体" pitchFamily="2" charset="-122"/>
              </a:rPr>
              <a:t>Line Detection</a:t>
            </a:r>
            <a:endParaRPr kumimoji="0" lang="th-TH" altLang="zh-CN" smtClean="0">
              <a:ea typeface="宋体" pitchFamily="2" charset="-122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017713"/>
            <a:ext cx="8704263" cy="450691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kumimoji="0" lang="en-US" altLang="zh-CN" smtClean="0">
                <a:ea typeface="宋体" pitchFamily="2" charset="-122"/>
              </a:rPr>
              <a:t>Alternatively, if we are interested in detecting all lines in an image in the direction defined by a given mask, we simply run the mask through the image and threshold the absolute value of the result. </a:t>
            </a:r>
          </a:p>
          <a:p>
            <a:pPr eaLnBrk="1" hangingPunct="1">
              <a:lnSpc>
                <a:spcPct val="90000"/>
              </a:lnSpc>
            </a:pPr>
            <a:r>
              <a:rPr kumimoji="0" lang="en-US" altLang="zh-CN" smtClean="0">
                <a:ea typeface="宋体" pitchFamily="2" charset="-122"/>
              </a:rPr>
              <a:t>The points that are left are the strongest responses, which, for lines one pixel thick, correspond closest to the direction defined by the mask. </a:t>
            </a:r>
            <a:endParaRPr kumimoji="0" lang="th-TH" altLang="zh-CN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888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87"/>
          <a:stretch>
            <a:fillRect/>
          </a:stretch>
        </p:blipFill>
        <p:spPr bwMode="auto">
          <a:xfrm>
            <a:off x="971550" y="1268413"/>
            <a:ext cx="5184775" cy="508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0" name="Rectangle 7"/>
          <p:cNvSpPr>
            <a:spLocks noGrp="1" noChangeArrowheads="1"/>
          </p:cNvSpPr>
          <p:nvPr>
            <p:ph type="title"/>
          </p:nvPr>
        </p:nvSpPr>
        <p:spPr>
          <a:xfrm>
            <a:off x="1150938" y="333375"/>
            <a:ext cx="2484437" cy="923925"/>
          </a:xfrm>
        </p:spPr>
        <p:txBody>
          <a:bodyPr/>
          <a:lstStyle/>
          <a:p>
            <a:pPr eaLnBrk="1" hangingPunct="1"/>
            <a:r>
              <a:rPr kumimoji="0" lang="en-US" altLang="zh-CN" smtClean="0">
                <a:ea typeface="宋体" pitchFamily="2" charset="-122"/>
              </a:rPr>
              <a:t>Example</a:t>
            </a:r>
            <a:endParaRPr kumimoji="0" lang="th-TH" altLang="zh-CN" smtClean="0">
              <a:ea typeface="宋体" pitchFamily="2" charset="-122"/>
            </a:endParaRPr>
          </a:p>
        </p:txBody>
      </p:sp>
      <p:pic>
        <p:nvPicPr>
          <p:cNvPr id="3789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61" b="50421"/>
          <a:stretch>
            <a:fillRect/>
          </a:stretch>
        </p:blipFill>
        <p:spPr bwMode="auto">
          <a:xfrm>
            <a:off x="6227763" y="1412875"/>
            <a:ext cx="2239962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1491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itchFamily="2" charset="-122"/>
              </a:rPr>
              <a:t>Discontinuity-based </a:t>
            </a:r>
            <a:r>
              <a:rPr lang="en-US" altLang="zh-CN" dirty="0" smtClean="0">
                <a:ea typeface="宋体" pitchFamily="2" charset="-122"/>
              </a:rPr>
              <a:t>Method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Detection of discontinuities</a:t>
            </a:r>
          </a:p>
          <a:p>
            <a:pPr lvl="1"/>
            <a:r>
              <a:rPr lang="en-US" altLang="zh-CN" dirty="0"/>
              <a:t>Point detection</a:t>
            </a:r>
          </a:p>
          <a:p>
            <a:pPr lvl="1"/>
            <a:r>
              <a:rPr lang="en-US" altLang="zh-CN" dirty="0"/>
              <a:t>Line detection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Edge detection</a:t>
            </a:r>
          </a:p>
          <a:p>
            <a:r>
              <a:rPr lang="en-US" altLang="zh-CN" dirty="0"/>
              <a:t>Edge linking and boundary detection</a:t>
            </a:r>
          </a:p>
        </p:txBody>
      </p:sp>
    </p:spTree>
    <p:extLst>
      <p:ext uri="{BB962C8B-B14F-4D97-AF65-F5344CB8AC3E}">
        <p14:creationId xmlns:p14="http://schemas.microsoft.com/office/powerpoint/2010/main" val="277081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  <a:cs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9pPr>
          </a:lstStyle>
          <a:p>
            <a:fld id="{72587CCB-E18A-475B-BC8B-5DC9528D8CD8}" type="slidenum">
              <a:rPr kumimoji="0" lang="zh-CN" altLang="en-US" sz="1400">
                <a:solidFill>
                  <a:srgbClr val="000000"/>
                </a:solidFill>
              </a:rPr>
              <a:pPr/>
              <a:t>98</a:t>
            </a:fld>
            <a:endParaRPr kumimoji="0" lang="th-TH" altLang="zh-CN" sz="1400">
              <a:solidFill>
                <a:srgbClr val="000000"/>
              </a:solidFill>
              <a:cs typeface="Angsana New" pitchFamily="18" charset="-34"/>
            </a:endParaRPr>
          </a:p>
        </p:txBody>
      </p:sp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 dirty="0" smtClean="0">
                <a:ea typeface="宋体" pitchFamily="2" charset="-122"/>
              </a:rPr>
              <a:t>Edge </a:t>
            </a:r>
            <a:r>
              <a:rPr kumimoji="0" lang="en-US" altLang="zh-CN" dirty="0" smtClean="0">
                <a:ea typeface="宋体" pitchFamily="2" charset="-122"/>
              </a:rPr>
              <a:t>Detection</a:t>
            </a:r>
            <a:endParaRPr kumimoji="0" lang="th-TH" altLang="zh-CN" dirty="0" smtClean="0">
              <a:ea typeface="宋体" pitchFamily="2" charset="-122"/>
            </a:endParaRP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5425" y="2051050"/>
            <a:ext cx="8810625" cy="4114800"/>
          </a:xfrm>
        </p:spPr>
        <p:txBody>
          <a:bodyPr/>
          <a:lstStyle/>
          <a:p>
            <a:pPr eaLnBrk="1" hangingPunct="1"/>
            <a:r>
              <a:rPr kumimoji="0" lang="en-US" altLang="zh-CN" sz="2800" dirty="0" smtClean="0">
                <a:ea typeface="宋体" pitchFamily="2" charset="-122"/>
              </a:rPr>
              <a:t>the most common approach for detecting meaningful discontinuities in gray level.</a:t>
            </a:r>
          </a:p>
          <a:p>
            <a:pPr eaLnBrk="1" hangingPunct="1"/>
            <a:r>
              <a:rPr kumimoji="0" lang="en-US" altLang="zh-CN" sz="2800" dirty="0" smtClean="0">
                <a:ea typeface="宋体" pitchFamily="2" charset="-122"/>
              </a:rPr>
              <a:t>we discuss approaches for implementing</a:t>
            </a:r>
          </a:p>
          <a:p>
            <a:pPr lvl="1" eaLnBrk="1" hangingPunct="1"/>
            <a:r>
              <a:rPr kumimoji="0" lang="en-US" altLang="zh-CN" sz="2400" dirty="0" smtClean="0">
                <a:ea typeface="宋体" pitchFamily="2" charset="-122"/>
              </a:rPr>
              <a:t>first-order derivative (Gradient operator)</a:t>
            </a:r>
          </a:p>
          <a:p>
            <a:pPr lvl="1" eaLnBrk="1" hangingPunct="1"/>
            <a:r>
              <a:rPr kumimoji="0" lang="en-US" altLang="zh-CN" sz="2400" dirty="0" smtClean="0">
                <a:ea typeface="宋体" pitchFamily="2" charset="-122"/>
              </a:rPr>
              <a:t>second-order derivative (</a:t>
            </a:r>
            <a:r>
              <a:rPr kumimoji="0" lang="en-US" altLang="zh-CN" sz="2400" dirty="0" err="1" smtClean="0">
                <a:ea typeface="宋体" pitchFamily="2" charset="-122"/>
              </a:rPr>
              <a:t>Laplacian</a:t>
            </a:r>
            <a:r>
              <a:rPr kumimoji="0" lang="en-US" altLang="zh-CN" sz="2400" dirty="0" smtClean="0">
                <a:ea typeface="宋体" pitchFamily="2" charset="-122"/>
              </a:rPr>
              <a:t> operator)</a:t>
            </a:r>
          </a:p>
          <a:p>
            <a:pPr eaLnBrk="1" hangingPunct="1"/>
            <a:r>
              <a:rPr kumimoji="0" lang="en-US" altLang="zh-CN" sz="2800" dirty="0" smtClean="0">
                <a:ea typeface="宋体" pitchFamily="2" charset="-122"/>
              </a:rPr>
              <a:t>Here, we will talk only about their properties for edge detection</a:t>
            </a:r>
            <a:r>
              <a:rPr kumimoji="0" lang="en-US" altLang="zh-CN" sz="2800" dirty="0" smtClean="0">
                <a:ea typeface="宋体" pitchFamily="2" charset="-122"/>
              </a:rPr>
              <a:t>.</a:t>
            </a:r>
            <a:endParaRPr kumimoji="0" lang="en-US" altLang="zh-CN" sz="2800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641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>
                <a:solidFill>
                  <a:schemeClr val="tx1"/>
                </a:solidFill>
                <a:latin typeface="Comic Sans MS" pitchFamily="66" charset="0"/>
                <a:ea typeface="宋体" pitchFamily="2" charset="-122"/>
                <a:cs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5pPr>
            <a:lvl6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6pPr>
            <a:lvl7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7pPr>
            <a:lvl8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8pPr>
            <a:lvl9pPr eaLnBrk="0" hangingPunct="0">
              <a:defRPr kumimoji="1" sz="2000">
                <a:solidFill>
                  <a:schemeClr val="tx1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9pPr>
          </a:lstStyle>
          <a:p>
            <a:fld id="{7DA4D4FC-1BAD-4A51-B5AD-1427ABF01FBB}" type="slidenum">
              <a:rPr kumimoji="0" lang="zh-CN" altLang="en-US" sz="1400">
                <a:solidFill>
                  <a:srgbClr val="000000"/>
                </a:solidFill>
              </a:rPr>
              <a:pPr/>
              <a:t>99</a:t>
            </a:fld>
            <a:endParaRPr kumimoji="0" lang="th-TH" altLang="zh-CN" sz="1400">
              <a:solidFill>
                <a:srgbClr val="000000"/>
              </a:solidFill>
              <a:cs typeface="Angsana New" pitchFamily="18" charset="-34"/>
            </a:endParaRP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zh-CN" smtClean="0">
                <a:ea typeface="宋体" pitchFamily="2" charset="-122"/>
              </a:rPr>
              <a:t>Basic Formulation</a:t>
            </a:r>
            <a:endParaRPr kumimoji="0" lang="th-TH" altLang="zh-CN" smtClean="0">
              <a:ea typeface="宋体" pitchFamily="2" charset="-122"/>
            </a:endParaRP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2017713"/>
            <a:ext cx="7926388" cy="4651375"/>
          </a:xfrm>
        </p:spPr>
        <p:txBody>
          <a:bodyPr/>
          <a:lstStyle/>
          <a:p>
            <a:pPr eaLnBrk="1" hangingPunct="1"/>
            <a:r>
              <a:rPr kumimoji="0" lang="en-US" altLang="zh-CN" dirty="0" smtClean="0">
                <a:ea typeface="宋体" pitchFamily="2" charset="-122"/>
              </a:rPr>
              <a:t>an edge is a set of connected pixels that lie on the boundary between two regions.</a:t>
            </a:r>
          </a:p>
          <a:p>
            <a:pPr eaLnBrk="1" hangingPunct="1"/>
            <a:r>
              <a:rPr kumimoji="0" lang="en-US" altLang="zh-CN" dirty="0" smtClean="0">
                <a:ea typeface="宋体" pitchFamily="2" charset="-122"/>
              </a:rPr>
              <a:t>an edge is a </a:t>
            </a:r>
            <a:r>
              <a:rPr kumimoji="0" lang="en-US" altLang="zh-CN" dirty="0" smtClean="0">
                <a:latin typeface="Times New Roman" pitchFamily="18" charset="0"/>
                <a:ea typeface="宋体" pitchFamily="2" charset="-122"/>
              </a:rPr>
              <a:t>“</a:t>
            </a:r>
            <a:r>
              <a:rPr kumimoji="0" lang="en-US" altLang="zh-CN" dirty="0" smtClean="0">
                <a:ea typeface="宋体" pitchFamily="2" charset="-122"/>
              </a:rPr>
              <a:t>local</a:t>
            </a:r>
            <a:r>
              <a:rPr kumimoji="0" lang="en-US" altLang="zh-CN" dirty="0" smtClean="0">
                <a:latin typeface="Times New Roman" pitchFamily="18" charset="0"/>
                <a:ea typeface="宋体" pitchFamily="2" charset="-122"/>
              </a:rPr>
              <a:t>”</a:t>
            </a:r>
            <a:r>
              <a:rPr kumimoji="0" lang="en-US" altLang="zh-CN" dirty="0" smtClean="0">
                <a:ea typeface="宋体" pitchFamily="2" charset="-122"/>
              </a:rPr>
              <a:t> concept whereas a region boundary, owing to the way it is defined, is a more global idea</a:t>
            </a:r>
            <a:r>
              <a:rPr kumimoji="0" lang="en-US" altLang="zh-CN" dirty="0" smtClean="0">
                <a:ea typeface="宋体" pitchFamily="2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443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shablon2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shablon2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9525" cap="flat" cmpd="sng" algn="ctr">
          <a:noFill/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9525" cap="flat" cmpd="sng" algn="ctr">
          <a:noFill/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shablon2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hablon2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ablon2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hablon2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hablon2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hablon2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hablon2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_shablon2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shablon2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9525" cap="flat" cmpd="sng" algn="ctr">
          <a:noFill/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9525" cap="flat" cmpd="sng" algn="ctr">
          <a:noFill/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shablon2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hablon2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ablon2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hablon2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hablon2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hablon2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hablon2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2_shablon2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shablon2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9525" cap="flat" cmpd="sng" algn="ctr">
          <a:noFill/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9525" cap="flat" cmpd="sng" algn="ctr">
          <a:noFill/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shablon2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hablon2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hablon2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hablon2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hablon2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hablon2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hablon2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4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5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6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6.xml><?xml version="1.0" encoding="utf-8"?>
<a:theme xmlns:a="http://schemas.openxmlformats.org/drawingml/2006/main" name="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7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Comic Sans MS"/>
        <a:ea typeface=""/>
        <a:cs typeface="Tahoma"/>
      </a:majorFont>
      <a:minorFont>
        <a:latin typeface="Comic Sans MS"/>
        <a:ea typeface=""/>
        <a:cs typeface="Taho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-34"/>
            <a:cs typeface="Angsana New" pitchFamily="18" charset="-34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-34"/>
            <a:cs typeface="Angsana New" pitchFamily="18" charset="-34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1006</TotalTime>
  <Words>5145</Words>
  <Application>Microsoft Office PowerPoint</Application>
  <PresentationFormat>全屏显示(4:3)</PresentationFormat>
  <Paragraphs>924</Paragraphs>
  <Slides>147</Slides>
  <Notes>61</Notes>
  <HiddenSlides>1</HiddenSlides>
  <MMClips>0</MMClips>
  <ScaleCrop>false</ScaleCrop>
  <HeadingPairs>
    <vt:vector size="6" baseType="variant">
      <vt:variant>
        <vt:lpstr>主题</vt:lpstr>
      </vt:variant>
      <vt:variant>
        <vt:i4>27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147</vt:i4>
      </vt:variant>
    </vt:vector>
  </HeadingPairs>
  <TitlesOfParts>
    <vt:vector size="180" baseType="lpstr">
      <vt:lpstr>Office 主题</vt:lpstr>
      <vt:lpstr>Edge</vt:lpstr>
      <vt:lpstr>1_Edge</vt:lpstr>
      <vt:lpstr>1_Office Theme</vt:lpstr>
      <vt:lpstr>2_Office Theme</vt:lpstr>
      <vt:lpstr>3_Office Theme</vt:lpstr>
      <vt:lpstr>4_Office Theme</vt:lpstr>
      <vt:lpstr>Default Design</vt:lpstr>
      <vt:lpstr>Flow</vt:lpstr>
      <vt:lpstr>shablon2</vt:lpstr>
      <vt:lpstr>1_shablon2</vt:lpstr>
      <vt:lpstr>Office Theme</vt:lpstr>
      <vt:lpstr>5_Office Theme</vt:lpstr>
      <vt:lpstr>6_Office Theme</vt:lpstr>
      <vt:lpstr>7_Office Theme</vt:lpstr>
      <vt:lpstr>8_Office Theme</vt:lpstr>
      <vt:lpstr>2_shablon2</vt:lpstr>
      <vt:lpstr>1_Office 主题</vt:lpstr>
      <vt:lpstr>2_Office 主题</vt:lpstr>
      <vt:lpstr>3_Office 主题</vt:lpstr>
      <vt:lpstr>4_Office 主题</vt:lpstr>
      <vt:lpstr>5_Office 主题</vt:lpstr>
      <vt:lpstr>6_Office 主题</vt:lpstr>
      <vt:lpstr>1_Default Design</vt:lpstr>
      <vt:lpstr>2_Default Design</vt:lpstr>
      <vt:lpstr>2_Edge</vt:lpstr>
      <vt:lpstr>Blends</vt:lpstr>
      <vt:lpstr>Microsoft Word Picture</vt:lpstr>
      <vt:lpstr>Chart</vt:lpstr>
      <vt:lpstr>Equation</vt:lpstr>
      <vt:lpstr>Bitmap Image</vt:lpstr>
      <vt:lpstr>Microsoft 公式 3.0</vt:lpstr>
      <vt:lpstr>Microsoft Equation 3.0</vt:lpstr>
      <vt:lpstr>PowerPoint 演示文稿</vt:lpstr>
      <vt:lpstr>PowerPoint 演示文稿</vt:lpstr>
      <vt:lpstr>Content</vt:lpstr>
      <vt:lpstr>Introduction to image segmentation</vt:lpstr>
      <vt:lpstr>Introduction to image segmentation</vt:lpstr>
      <vt:lpstr>Introduction to image segmentation</vt:lpstr>
      <vt:lpstr>Introduction to image segmentation</vt:lpstr>
      <vt:lpstr>Introduction to image segmentation</vt:lpstr>
      <vt:lpstr>Introduction to image segmentation</vt:lpstr>
      <vt:lpstr>Content</vt:lpstr>
      <vt:lpstr>Granularity/Hierarchy</vt:lpstr>
      <vt:lpstr>PowerPoint 演示文稿</vt:lpstr>
      <vt:lpstr>Content</vt:lpstr>
      <vt:lpstr>The goals of segmentation</vt:lpstr>
      <vt:lpstr>The goals of segmentation</vt:lpstr>
      <vt:lpstr>Content</vt:lpstr>
      <vt:lpstr>Segmentation by Thresholding</vt:lpstr>
      <vt:lpstr>Segmentation by Thresholding</vt:lpstr>
      <vt:lpstr>Segmented Image</vt:lpstr>
      <vt:lpstr>Thresholding Bimodal Histograms</vt:lpstr>
      <vt:lpstr>Gray Scale Image - bimodal</vt:lpstr>
      <vt:lpstr>Thresholding multimodal histograms</vt:lpstr>
      <vt:lpstr>Segmented Image</vt:lpstr>
      <vt:lpstr>Content</vt:lpstr>
      <vt:lpstr>Region-Based Segmentation</vt:lpstr>
      <vt:lpstr>Region-Oriented Segmentation</vt:lpstr>
      <vt:lpstr>Results – Region grow</vt:lpstr>
      <vt:lpstr>Results – Region Split</vt:lpstr>
      <vt:lpstr>Results – Region Split and Merge</vt:lpstr>
      <vt:lpstr>Content</vt:lpstr>
      <vt:lpstr>Watershed Segmentation</vt:lpstr>
      <vt:lpstr>Watershed Segmentation</vt:lpstr>
      <vt:lpstr>Watershed Segmentation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Content</vt:lpstr>
      <vt:lpstr>Segmentation as clustering</vt:lpstr>
      <vt:lpstr>Segmentation as clustering</vt:lpstr>
      <vt:lpstr>Segmentation as clustering</vt:lpstr>
      <vt:lpstr>PowerPoint 演示文稿</vt:lpstr>
      <vt:lpstr>Subproblem I: Clustering by distance to known centers</vt:lpstr>
      <vt:lpstr>Subproblem II: Finding the centers from known clustering</vt:lpstr>
      <vt:lpstr>PowerPoint 演示文稿</vt:lpstr>
      <vt:lpstr>Toy Example of Kmeans Clustering</vt:lpstr>
      <vt:lpstr>K-means Clustering: Step 1</vt:lpstr>
      <vt:lpstr>K-means Clustering: Step 2</vt:lpstr>
      <vt:lpstr>K-means Clustering: Step 3</vt:lpstr>
      <vt:lpstr>K-means Clustering: Step 4</vt:lpstr>
      <vt:lpstr>K-means Clustering: Step 5</vt:lpstr>
      <vt:lpstr>Data Clustering via Kmeans</vt:lpstr>
      <vt:lpstr>K-means Properties</vt:lpstr>
      <vt:lpstr>K-Means Example 1</vt:lpstr>
      <vt:lpstr>K-Means Example 2</vt:lpstr>
      <vt:lpstr>K-Means Example 3</vt:lpstr>
      <vt:lpstr>K-means clustering examples: Superpixels</vt:lpstr>
      <vt:lpstr>K-means clustering examples: Texture Analysis</vt:lpstr>
      <vt:lpstr>Content</vt:lpstr>
      <vt:lpstr>Mean shift clustering and segmentation</vt:lpstr>
      <vt:lpstr>Mean shift algorithm</vt:lpstr>
      <vt:lpstr>Mean shift</vt:lpstr>
      <vt:lpstr>Mean shift</vt:lpstr>
      <vt:lpstr>Mean shift</vt:lpstr>
      <vt:lpstr>Mean shift</vt:lpstr>
      <vt:lpstr>Mean shift</vt:lpstr>
      <vt:lpstr>Mean shift</vt:lpstr>
      <vt:lpstr>Mean shift clustering</vt:lpstr>
      <vt:lpstr>Mean shift clustering/segmentation</vt:lpstr>
      <vt:lpstr>Mean shift segmentation results</vt:lpstr>
      <vt:lpstr>More results</vt:lpstr>
      <vt:lpstr>More results</vt:lpstr>
      <vt:lpstr>Content</vt:lpstr>
      <vt:lpstr>Images as graphs</vt:lpstr>
      <vt:lpstr>Graph cut</vt:lpstr>
      <vt:lpstr>Minimum cut</vt:lpstr>
      <vt:lpstr>Minimum cut</vt:lpstr>
      <vt:lpstr>PowerPoint 演示文稿</vt:lpstr>
      <vt:lpstr>Properties of Graph Laplacian</vt:lpstr>
      <vt:lpstr>PowerPoint 演示文稿</vt:lpstr>
      <vt:lpstr>PowerPoint 演示文稿</vt:lpstr>
      <vt:lpstr>PowerPoint 演示文稿</vt:lpstr>
      <vt:lpstr>Example results</vt:lpstr>
      <vt:lpstr>Results: Berkeley Segmentation Engine</vt:lpstr>
      <vt:lpstr>Content</vt:lpstr>
      <vt:lpstr>Detection of Discontinuities</vt:lpstr>
      <vt:lpstr>Discontinuity-based Method</vt:lpstr>
      <vt:lpstr>Point Detection</vt:lpstr>
      <vt:lpstr>Point Detection</vt:lpstr>
      <vt:lpstr>Example</vt:lpstr>
      <vt:lpstr>Discontinuity-based Method</vt:lpstr>
      <vt:lpstr>Line Detection</vt:lpstr>
      <vt:lpstr>Line Detection</vt:lpstr>
      <vt:lpstr>Line Detection</vt:lpstr>
      <vt:lpstr>Example</vt:lpstr>
      <vt:lpstr>Discontinuity-based Method</vt:lpstr>
      <vt:lpstr>Edge Detection</vt:lpstr>
      <vt:lpstr>Basic Formulation</vt:lpstr>
      <vt:lpstr>Ideal and Ramp Edges</vt:lpstr>
      <vt:lpstr>Thick edge</vt:lpstr>
      <vt:lpstr>PowerPoint 演示文稿</vt:lpstr>
      <vt:lpstr>First and Second derivatives</vt:lpstr>
      <vt:lpstr>Second derivatives</vt:lpstr>
      <vt:lpstr>Zero-crossing</vt:lpstr>
      <vt:lpstr>Noise Images</vt:lpstr>
      <vt:lpstr>Keep in mind</vt:lpstr>
      <vt:lpstr>First derivative: gradient operators </vt:lpstr>
      <vt:lpstr>Gradient Masks</vt:lpstr>
      <vt:lpstr>Diagonal edges with Prewitt  and Sobel masks</vt:lpstr>
      <vt:lpstr>PowerPoint 演示文稿</vt:lpstr>
      <vt:lpstr>Example</vt:lpstr>
      <vt:lpstr>Example</vt:lpstr>
      <vt:lpstr>Example</vt:lpstr>
      <vt:lpstr>Second derivative: Laplacian operators </vt:lpstr>
      <vt:lpstr>Second derivative: Laplacian operators </vt:lpstr>
      <vt:lpstr>Second derivative: Laplacian operators </vt:lpstr>
      <vt:lpstr>Laplacian of Gaussian (LoG)</vt:lpstr>
      <vt:lpstr>Laplacian of Gaussian (LoG)</vt:lpstr>
      <vt:lpstr>Mexican hat</vt:lpstr>
      <vt:lpstr>Linear Operation</vt:lpstr>
      <vt:lpstr>Example</vt:lpstr>
      <vt:lpstr>Zero crossing &amp; LoG</vt:lpstr>
      <vt:lpstr>Zero crossing vs. Gradient</vt:lpstr>
      <vt:lpstr>Discontinuity-based Method</vt:lpstr>
      <vt:lpstr>Edge Linking and Boundary Detection </vt:lpstr>
      <vt:lpstr>Local Processing</vt:lpstr>
      <vt:lpstr>Criteria</vt:lpstr>
      <vt:lpstr>Criteria</vt:lpstr>
      <vt:lpstr>Criteria</vt:lpstr>
      <vt:lpstr>Example</vt:lpstr>
      <vt:lpstr>Hough Transformation (Line)</vt:lpstr>
      <vt:lpstr>Accumulator cells</vt:lpstr>
      <vt:lpstr>-plane</vt:lpstr>
      <vt:lpstr>Generalized Hough Transformation</vt:lpstr>
      <vt:lpstr>Hough Transformation (Circle)</vt:lpstr>
      <vt:lpstr>Hough Transformation (Circle)</vt:lpstr>
      <vt:lpstr>Edge-linking based on Hough Transformation</vt:lpstr>
      <vt:lpstr>Continuity</vt:lpstr>
      <vt:lpstr>PowerPoint 演示文稿</vt:lpstr>
      <vt:lpstr>Content</vt:lpstr>
      <vt:lpstr>PowerPoint 演示文稿</vt:lpstr>
      <vt:lpstr>PowerPoint 演示文稿</vt:lpstr>
      <vt:lpstr>Semantic Segmentation</vt:lpstr>
      <vt:lpstr>Experiments</vt:lpstr>
      <vt:lpstr>Tricky examples</vt:lpstr>
      <vt:lpstr>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Convolution, Filtering, and Transformation</dc:title>
  <cp:lastModifiedBy>Windows 用户</cp:lastModifiedBy>
  <cp:revision>136</cp:revision>
  <dcterms:modified xsi:type="dcterms:W3CDTF">2021-01-06T14:15:27Z</dcterms:modified>
</cp:coreProperties>
</file>